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22"/>
  </p:notesMasterIdLst>
  <p:sldIdLst>
    <p:sldId id="296" r:id="rId2"/>
    <p:sldId id="378" r:id="rId3"/>
    <p:sldId id="361" r:id="rId4"/>
    <p:sldId id="363" r:id="rId5"/>
    <p:sldId id="364" r:id="rId6"/>
    <p:sldId id="381" r:id="rId7"/>
    <p:sldId id="382" r:id="rId8"/>
    <p:sldId id="375" r:id="rId9"/>
    <p:sldId id="388" r:id="rId10"/>
    <p:sldId id="383" r:id="rId11"/>
    <p:sldId id="390" r:id="rId12"/>
    <p:sldId id="385" r:id="rId13"/>
    <p:sldId id="391" r:id="rId14"/>
    <p:sldId id="387" r:id="rId15"/>
    <p:sldId id="366" r:id="rId16"/>
    <p:sldId id="365" r:id="rId17"/>
    <p:sldId id="389" r:id="rId18"/>
    <p:sldId id="393" r:id="rId19"/>
    <p:sldId id="394" r:id="rId20"/>
    <p:sldId id="3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2" autoAdjust="0"/>
    <p:restoredTop sz="88610" autoAdjust="0"/>
  </p:normalViewPr>
  <p:slideViewPr>
    <p:cSldViewPr>
      <p:cViewPr>
        <p:scale>
          <a:sx n="75" d="100"/>
          <a:sy n="75" d="100"/>
        </p:scale>
        <p:origin x="-7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6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2D3FE-30A6-4527-91AD-4E9F81E8804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E2CDA5-9509-4376-9749-9947681D9286}">
      <dgm:prSet phldrT="[Text]" custT="1"/>
      <dgm:spPr/>
      <dgm:t>
        <a:bodyPr/>
        <a:lstStyle/>
        <a:p>
          <a:r>
            <a:rPr lang="en-US" sz="2000" dirty="0" smtClean="0"/>
            <a:t>Power dissipation</a:t>
          </a:r>
          <a:endParaRPr lang="en-US" sz="2000" dirty="0"/>
        </a:p>
      </dgm:t>
    </dgm:pt>
    <dgm:pt modelId="{DB781DC2-866E-4D51-AF4E-F9396EC7B2B7}" type="parTrans" cxnId="{2387945E-2A3A-4A24-907D-57A0B6C6FD19}">
      <dgm:prSet/>
      <dgm:spPr/>
      <dgm:t>
        <a:bodyPr/>
        <a:lstStyle/>
        <a:p>
          <a:endParaRPr lang="en-US"/>
        </a:p>
      </dgm:t>
    </dgm:pt>
    <dgm:pt modelId="{C4D6343F-ECB1-4599-8D8E-A05BD52620DB}" type="sibTrans" cxnId="{2387945E-2A3A-4A24-907D-57A0B6C6FD19}">
      <dgm:prSet/>
      <dgm:spPr/>
      <dgm:t>
        <a:bodyPr/>
        <a:lstStyle/>
        <a:p>
          <a:endParaRPr lang="en-US"/>
        </a:p>
      </dgm:t>
    </dgm:pt>
    <dgm:pt modelId="{6A3EBFE6-52B3-430C-B73C-72F897C7ACF9}">
      <dgm:prSet phldrT="[Text]" custT="1"/>
      <dgm:spPr/>
      <dgm:t>
        <a:bodyPr/>
        <a:lstStyle/>
        <a:p>
          <a:r>
            <a:rPr lang="en-US" sz="2000" dirty="0" smtClean="0"/>
            <a:t>Variations reduction</a:t>
          </a:r>
          <a:endParaRPr lang="en-US" sz="2000" dirty="0"/>
        </a:p>
      </dgm:t>
    </dgm:pt>
    <dgm:pt modelId="{FCBC59D9-C21B-4E95-A7F9-F11D2EE91FCC}" type="parTrans" cxnId="{E64BC0C8-1395-4820-8A66-6ABB953462EA}">
      <dgm:prSet/>
      <dgm:spPr/>
      <dgm:t>
        <a:bodyPr/>
        <a:lstStyle/>
        <a:p>
          <a:endParaRPr lang="en-US"/>
        </a:p>
      </dgm:t>
    </dgm:pt>
    <dgm:pt modelId="{6DA0F3B7-0B34-429B-BFF0-76708E56F7EB}" type="sibTrans" cxnId="{E64BC0C8-1395-4820-8A66-6ABB953462EA}">
      <dgm:prSet/>
      <dgm:spPr/>
      <dgm:t>
        <a:bodyPr/>
        <a:lstStyle/>
        <a:p>
          <a:endParaRPr lang="en-US"/>
        </a:p>
      </dgm:t>
    </dgm:pt>
    <dgm:pt modelId="{2BC5F5A6-3C0D-43DD-B970-030B23E89E4B}" type="pres">
      <dgm:prSet presAssocID="{A1D2D3FE-30A6-4527-91AD-4E9F81E8804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06D461-FEB4-46AF-BEFE-162B8676DCE7}" type="pres">
      <dgm:prSet presAssocID="{A1D2D3FE-30A6-4527-91AD-4E9F81E8804A}" presName="divider" presStyleLbl="fgShp" presStyleIdx="0" presStyleCnt="1"/>
      <dgm:spPr/>
    </dgm:pt>
    <dgm:pt modelId="{DE63F9CF-6ECF-4897-856C-CB516CE05764}" type="pres">
      <dgm:prSet presAssocID="{20E2CDA5-9509-4376-9749-9947681D9286}" presName="downArrow" presStyleLbl="node1" presStyleIdx="0" presStyleCnt="2"/>
      <dgm:spPr/>
    </dgm:pt>
    <dgm:pt modelId="{8CB9BF6B-609C-4AAF-A665-60B60D035764}" type="pres">
      <dgm:prSet presAssocID="{20E2CDA5-9509-4376-9749-9947681D9286}" presName="downArrowText" presStyleLbl="revTx" presStyleIdx="0" presStyleCnt="2" custScaleX="114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6A11-7B8E-4B6E-9CFF-1DCE7DF420AD}" type="pres">
      <dgm:prSet presAssocID="{6A3EBFE6-52B3-430C-B73C-72F897C7ACF9}" presName="upArrow" presStyleLbl="node1" presStyleIdx="1" presStyleCnt="2"/>
      <dgm:spPr/>
    </dgm:pt>
    <dgm:pt modelId="{D43A0E5E-E453-4008-8AB5-64A8AE05D847}" type="pres">
      <dgm:prSet presAssocID="{6A3EBFE6-52B3-430C-B73C-72F897C7ACF9}" presName="upArrowText" presStyleLbl="revTx" presStyleIdx="1" presStyleCnt="2" custScaleX="110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BC0C8-1395-4820-8A66-6ABB953462EA}" srcId="{A1D2D3FE-30A6-4527-91AD-4E9F81E8804A}" destId="{6A3EBFE6-52B3-430C-B73C-72F897C7ACF9}" srcOrd="1" destOrd="0" parTransId="{FCBC59D9-C21B-4E95-A7F9-F11D2EE91FCC}" sibTransId="{6DA0F3B7-0B34-429B-BFF0-76708E56F7EB}"/>
    <dgm:cxn modelId="{7117C31A-DC3F-4B06-B451-33B96C0B128D}" type="presOf" srcId="{20E2CDA5-9509-4376-9749-9947681D9286}" destId="{8CB9BF6B-609C-4AAF-A665-60B60D035764}" srcOrd="0" destOrd="0" presId="urn:microsoft.com/office/officeart/2005/8/layout/arrow3"/>
    <dgm:cxn modelId="{2387945E-2A3A-4A24-907D-57A0B6C6FD19}" srcId="{A1D2D3FE-30A6-4527-91AD-4E9F81E8804A}" destId="{20E2CDA5-9509-4376-9749-9947681D9286}" srcOrd="0" destOrd="0" parTransId="{DB781DC2-866E-4D51-AF4E-F9396EC7B2B7}" sibTransId="{C4D6343F-ECB1-4599-8D8E-A05BD52620DB}"/>
    <dgm:cxn modelId="{94F04AA5-ABF6-4925-93A0-A19E028C7E13}" type="presOf" srcId="{A1D2D3FE-30A6-4527-91AD-4E9F81E8804A}" destId="{2BC5F5A6-3C0D-43DD-B970-030B23E89E4B}" srcOrd="0" destOrd="0" presId="urn:microsoft.com/office/officeart/2005/8/layout/arrow3"/>
    <dgm:cxn modelId="{EDCC9EB8-0582-4C25-A52A-0507ADEBCA1B}" type="presOf" srcId="{6A3EBFE6-52B3-430C-B73C-72F897C7ACF9}" destId="{D43A0E5E-E453-4008-8AB5-64A8AE05D847}" srcOrd="0" destOrd="0" presId="urn:microsoft.com/office/officeart/2005/8/layout/arrow3"/>
    <dgm:cxn modelId="{C2F967FF-B35A-4A1D-A4ED-23BB487B06AE}" type="presParOf" srcId="{2BC5F5A6-3C0D-43DD-B970-030B23E89E4B}" destId="{A006D461-FEB4-46AF-BEFE-162B8676DCE7}" srcOrd="0" destOrd="0" presId="urn:microsoft.com/office/officeart/2005/8/layout/arrow3"/>
    <dgm:cxn modelId="{522ABDAD-21E5-4FA0-9CDC-90BE5ACA0AC9}" type="presParOf" srcId="{2BC5F5A6-3C0D-43DD-B970-030B23E89E4B}" destId="{DE63F9CF-6ECF-4897-856C-CB516CE05764}" srcOrd="1" destOrd="0" presId="urn:microsoft.com/office/officeart/2005/8/layout/arrow3"/>
    <dgm:cxn modelId="{BC254B7C-DF3F-47DD-8B67-01C71F317AF7}" type="presParOf" srcId="{2BC5F5A6-3C0D-43DD-B970-030B23E89E4B}" destId="{8CB9BF6B-609C-4AAF-A665-60B60D035764}" srcOrd="2" destOrd="0" presId="urn:microsoft.com/office/officeart/2005/8/layout/arrow3"/>
    <dgm:cxn modelId="{67E97F06-AEA5-47C2-A3C8-C3009CD87D86}" type="presParOf" srcId="{2BC5F5A6-3C0D-43DD-B970-030B23E89E4B}" destId="{1C6A6A11-7B8E-4B6E-9CFF-1DCE7DF420AD}" srcOrd="3" destOrd="0" presId="urn:microsoft.com/office/officeart/2005/8/layout/arrow3"/>
    <dgm:cxn modelId="{8694C592-CC5E-4F18-85F9-67D36700FF0C}" type="presParOf" srcId="{2BC5F5A6-3C0D-43DD-B970-030B23E89E4B}" destId="{D43A0E5E-E453-4008-8AB5-64A8AE05D84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D2D3FE-30A6-4527-91AD-4E9F81E8804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E2CDA5-9509-4376-9749-9947681D9286}">
      <dgm:prSet phldrT="[Text]" custT="1"/>
      <dgm:spPr/>
      <dgm:t>
        <a:bodyPr/>
        <a:lstStyle/>
        <a:p>
          <a:r>
            <a:rPr lang="en-US" sz="2000" dirty="0" smtClean="0"/>
            <a:t>Clock variations</a:t>
          </a:r>
          <a:endParaRPr lang="en-US" sz="2000" dirty="0"/>
        </a:p>
      </dgm:t>
    </dgm:pt>
    <dgm:pt modelId="{DB781DC2-866E-4D51-AF4E-F9396EC7B2B7}" type="parTrans" cxnId="{2387945E-2A3A-4A24-907D-57A0B6C6FD19}">
      <dgm:prSet/>
      <dgm:spPr/>
      <dgm:t>
        <a:bodyPr/>
        <a:lstStyle/>
        <a:p>
          <a:endParaRPr lang="en-US"/>
        </a:p>
      </dgm:t>
    </dgm:pt>
    <dgm:pt modelId="{C4D6343F-ECB1-4599-8D8E-A05BD52620DB}" type="sibTrans" cxnId="{2387945E-2A3A-4A24-907D-57A0B6C6FD19}">
      <dgm:prSet/>
      <dgm:spPr/>
      <dgm:t>
        <a:bodyPr/>
        <a:lstStyle/>
        <a:p>
          <a:endParaRPr lang="en-US"/>
        </a:p>
      </dgm:t>
    </dgm:pt>
    <dgm:pt modelId="{6A3EBFE6-52B3-430C-B73C-72F897C7ACF9}">
      <dgm:prSet phldrT="[Text]" custT="1"/>
      <dgm:spPr/>
      <dgm:t>
        <a:bodyPr/>
        <a:lstStyle/>
        <a:p>
          <a:r>
            <a:rPr lang="en-US" sz="2000" dirty="0" smtClean="0"/>
            <a:t>Process scaling</a:t>
          </a:r>
          <a:endParaRPr lang="en-US" sz="2000" dirty="0"/>
        </a:p>
      </dgm:t>
    </dgm:pt>
    <dgm:pt modelId="{FCBC59D9-C21B-4E95-A7F9-F11D2EE91FCC}" type="parTrans" cxnId="{E64BC0C8-1395-4820-8A66-6ABB953462EA}">
      <dgm:prSet/>
      <dgm:spPr/>
      <dgm:t>
        <a:bodyPr/>
        <a:lstStyle/>
        <a:p>
          <a:endParaRPr lang="en-US"/>
        </a:p>
      </dgm:t>
    </dgm:pt>
    <dgm:pt modelId="{6DA0F3B7-0B34-429B-BFF0-76708E56F7EB}" type="sibTrans" cxnId="{E64BC0C8-1395-4820-8A66-6ABB953462EA}">
      <dgm:prSet/>
      <dgm:spPr/>
      <dgm:t>
        <a:bodyPr/>
        <a:lstStyle/>
        <a:p>
          <a:endParaRPr lang="en-US"/>
        </a:p>
      </dgm:t>
    </dgm:pt>
    <dgm:pt modelId="{2BC5F5A6-3C0D-43DD-B970-030B23E89E4B}" type="pres">
      <dgm:prSet presAssocID="{A1D2D3FE-30A6-4527-91AD-4E9F81E8804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06D461-FEB4-46AF-BEFE-162B8676DCE7}" type="pres">
      <dgm:prSet presAssocID="{A1D2D3FE-30A6-4527-91AD-4E9F81E8804A}" presName="divider" presStyleLbl="fgShp" presStyleIdx="0" presStyleCnt="1"/>
      <dgm:spPr/>
    </dgm:pt>
    <dgm:pt modelId="{DE63F9CF-6ECF-4897-856C-CB516CE05764}" type="pres">
      <dgm:prSet presAssocID="{20E2CDA5-9509-4376-9749-9947681D9286}" presName="downArrow" presStyleLbl="node1" presStyleIdx="0" presStyleCnt="2"/>
      <dgm:spPr/>
    </dgm:pt>
    <dgm:pt modelId="{8CB9BF6B-609C-4AAF-A665-60B60D035764}" type="pres">
      <dgm:prSet presAssocID="{20E2CDA5-9509-4376-9749-9947681D9286}" presName="downArrowText" presStyleLbl="revTx" presStyleIdx="0" presStyleCnt="2" custScaleX="114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A6A11-7B8E-4B6E-9CFF-1DCE7DF420AD}" type="pres">
      <dgm:prSet presAssocID="{6A3EBFE6-52B3-430C-B73C-72F897C7ACF9}" presName="upArrow" presStyleLbl="node1" presStyleIdx="1" presStyleCnt="2"/>
      <dgm:spPr/>
    </dgm:pt>
    <dgm:pt modelId="{D43A0E5E-E453-4008-8AB5-64A8AE05D847}" type="pres">
      <dgm:prSet presAssocID="{6A3EBFE6-52B3-430C-B73C-72F897C7ACF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BC0C8-1395-4820-8A66-6ABB953462EA}" srcId="{A1D2D3FE-30A6-4527-91AD-4E9F81E8804A}" destId="{6A3EBFE6-52B3-430C-B73C-72F897C7ACF9}" srcOrd="1" destOrd="0" parTransId="{FCBC59D9-C21B-4E95-A7F9-F11D2EE91FCC}" sibTransId="{6DA0F3B7-0B34-429B-BFF0-76708E56F7EB}"/>
    <dgm:cxn modelId="{94B771FE-5545-491F-85A7-5C2F3830E09B}" type="presOf" srcId="{6A3EBFE6-52B3-430C-B73C-72F897C7ACF9}" destId="{D43A0E5E-E453-4008-8AB5-64A8AE05D847}" srcOrd="0" destOrd="0" presId="urn:microsoft.com/office/officeart/2005/8/layout/arrow3"/>
    <dgm:cxn modelId="{2387945E-2A3A-4A24-907D-57A0B6C6FD19}" srcId="{A1D2D3FE-30A6-4527-91AD-4E9F81E8804A}" destId="{20E2CDA5-9509-4376-9749-9947681D9286}" srcOrd="0" destOrd="0" parTransId="{DB781DC2-866E-4D51-AF4E-F9396EC7B2B7}" sibTransId="{C4D6343F-ECB1-4599-8D8E-A05BD52620DB}"/>
    <dgm:cxn modelId="{EFBDF8DA-75A2-4146-AB5B-A66931D718BF}" type="presOf" srcId="{A1D2D3FE-30A6-4527-91AD-4E9F81E8804A}" destId="{2BC5F5A6-3C0D-43DD-B970-030B23E89E4B}" srcOrd="0" destOrd="0" presId="urn:microsoft.com/office/officeart/2005/8/layout/arrow3"/>
    <dgm:cxn modelId="{F5FD23C0-161D-44BD-98B1-FEC326F06511}" type="presOf" srcId="{20E2CDA5-9509-4376-9749-9947681D9286}" destId="{8CB9BF6B-609C-4AAF-A665-60B60D035764}" srcOrd="0" destOrd="0" presId="urn:microsoft.com/office/officeart/2005/8/layout/arrow3"/>
    <dgm:cxn modelId="{70752257-9498-43E9-B5DD-8D39BB4A1469}" type="presParOf" srcId="{2BC5F5A6-3C0D-43DD-B970-030B23E89E4B}" destId="{A006D461-FEB4-46AF-BEFE-162B8676DCE7}" srcOrd="0" destOrd="0" presId="urn:microsoft.com/office/officeart/2005/8/layout/arrow3"/>
    <dgm:cxn modelId="{BC83BB31-370B-4D93-B285-C10290D7FA87}" type="presParOf" srcId="{2BC5F5A6-3C0D-43DD-B970-030B23E89E4B}" destId="{DE63F9CF-6ECF-4897-856C-CB516CE05764}" srcOrd="1" destOrd="0" presId="urn:microsoft.com/office/officeart/2005/8/layout/arrow3"/>
    <dgm:cxn modelId="{D24C4462-F5FF-4479-A190-F41E6CD49838}" type="presParOf" srcId="{2BC5F5A6-3C0D-43DD-B970-030B23E89E4B}" destId="{8CB9BF6B-609C-4AAF-A665-60B60D035764}" srcOrd="2" destOrd="0" presId="urn:microsoft.com/office/officeart/2005/8/layout/arrow3"/>
    <dgm:cxn modelId="{1531C345-174E-4B8B-9806-E64A367E8B30}" type="presParOf" srcId="{2BC5F5A6-3C0D-43DD-B970-030B23E89E4B}" destId="{1C6A6A11-7B8E-4B6E-9CFF-1DCE7DF420AD}" srcOrd="3" destOrd="0" presId="urn:microsoft.com/office/officeart/2005/8/layout/arrow3"/>
    <dgm:cxn modelId="{B163A46A-1E32-48DA-95C4-0C0F31A6C93A}" type="presParOf" srcId="{2BC5F5A6-3C0D-43DD-B970-030B23E89E4B}" destId="{D43A0E5E-E453-4008-8AB5-64A8AE05D84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FB0F94-80FB-4EA9-936F-277AFFC475A6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96B6D-A2F4-4B88-917E-F19449A2D9FD}" type="pres">
      <dgm:prSet presAssocID="{72FB0F94-80FB-4EA9-936F-277AFFC475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AE3822A-EB6D-48FA-B1BD-7C0BB2D59616}" type="presOf" srcId="{72FB0F94-80FB-4EA9-936F-277AFFC475A6}" destId="{58396B6D-A2F4-4B88-917E-F19449A2D9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82204F-1DC2-4B78-A58F-6643A2681D9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25F6AD3-8212-4E06-A6F7-3B1750686EE8}">
      <dgm:prSet phldrT="[Text]" custT="1"/>
      <dgm:spPr/>
      <dgm:t>
        <a:bodyPr/>
        <a:lstStyle/>
        <a:p>
          <a:pPr algn="l"/>
          <a:r>
            <a:rPr lang="en-US" sz="2400" dirty="0" smtClean="0"/>
            <a:t>- Path criticality prioritization</a:t>
          </a:r>
          <a:br>
            <a:rPr lang="en-US" sz="2400" dirty="0" smtClean="0"/>
          </a:br>
          <a:r>
            <a:rPr lang="en-US" sz="2400" dirty="0" smtClean="0"/>
            <a:t>- Managing skew tolerance</a:t>
          </a:r>
          <a:endParaRPr lang="en-US" sz="2400" dirty="0"/>
        </a:p>
      </dgm:t>
    </dgm:pt>
    <dgm:pt modelId="{27C58855-7CB9-4DA6-91DE-DC363320ED4F}" type="parTrans" cxnId="{20B1D9D7-A6B4-40AD-A0AD-F68591A4E001}">
      <dgm:prSet/>
      <dgm:spPr/>
      <dgm:t>
        <a:bodyPr/>
        <a:lstStyle/>
        <a:p>
          <a:endParaRPr lang="en-US"/>
        </a:p>
      </dgm:t>
    </dgm:pt>
    <dgm:pt modelId="{73F7DCD6-9888-4FDC-AB1D-CDB1E2A746DB}" type="sibTrans" cxnId="{20B1D9D7-A6B4-40AD-A0AD-F68591A4E001}">
      <dgm:prSet/>
      <dgm:spPr/>
      <dgm:t>
        <a:bodyPr/>
        <a:lstStyle/>
        <a:p>
          <a:endParaRPr lang="en-US"/>
        </a:p>
      </dgm:t>
    </dgm:pt>
    <dgm:pt modelId="{1E16EA1C-8934-4C93-B39A-B33697C3C7E0}">
      <dgm:prSet phldrT="[Text]" custT="1"/>
      <dgm:spPr/>
      <dgm:t>
        <a:bodyPr/>
        <a:lstStyle/>
        <a:p>
          <a:pPr marL="457200" indent="0" algn="l"/>
          <a:r>
            <a:rPr lang="en-US" sz="2400" dirty="0" err="1" smtClean="0"/>
            <a:t>Nonuniform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dirty="0" smtClean="0"/>
            <a:t>clock mesh</a:t>
          </a:r>
          <a:endParaRPr lang="en-US" sz="2400" dirty="0"/>
        </a:p>
      </dgm:t>
    </dgm:pt>
    <dgm:pt modelId="{6D5EDA60-4A40-4CD5-9019-165889AAB5A5}" type="sibTrans" cxnId="{6C08DF65-7747-4A2D-BC02-3FB8609791DB}">
      <dgm:prSet/>
      <dgm:spPr/>
      <dgm:t>
        <a:bodyPr/>
        <a:lstStyle/>
        <a:p>
          <a:endParaRPr lang="en-US"/>
        </a:p>
      </dgm:t>
    </dgm:pt>
    <dgm:pt modelId="{E6577FB0-0AE2-4FF3-B89F-341AF0BE8D39}" type="parTrans" cxnId="{6C08DF65-7747-4A2D-BC02-3FB8609791DB}">
      <dgm:prSet/>
      <dgm:spPr/>
      <dgm:t>
        <a:bodyPr/>
        <a:lstStyle/>
        <a:p>
          <a:endParaRPr lang="en-US"/>
        </a:p>
      </dgm:t>
    </dgm:pt>
    <dgm:pt modelId="{DEB9B680-A7DD-4EEE-99FB-00CE5676DC10}" type="pres">
      <dgm:prSet presAssocID="{3B82204F-1DC2-4B78-A58F-6643A2681D9A}" presName="Name0" presStyleCnt="0">
        <dgm:presLayoutVars>
          <dgm:dir/>
          <dgm:animLvl val="lvl"/>
          <dgm:resizeHandles val="exact"/>
        </dgm:presLayoutVars>
      </dgm:prSet>
      <dgm:spPr/>
    </dgm:pt>
    <dgm:pt modelId="{CDCA7BDC-F73C-47C9-BEF0-814BA8D79892}" type="pres">
      <dgm:prSet presAssocID="{625F6AD3-8212-4E06-A6F7-3B1750686EE8}" presName="parTxOnly" presStyleLbl="node1" presStyleIdx="0" presStyleCnt="2" custLinFactNeighborY="-66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8761E-BD9D-490F-AE0A-49DCEA5C3920}" type="pres">
      <dgm:prSet presAssocID="{73F7DCD6-9888-4FDC-AB1D-CDB1E2A746DB}" presName="parTxOnlySpace" presStyleCnt="0"/>
      <dgm:spPr/>
    </dgm:pt>
    <dgm:pt modelId="{72DAD1AF-5149-4EAD-BC7D-805CDC33227B}" type="pres">
      <dgm:prSet presAssocID="{1E16EA1C-8934-4C93-B39A-B33697C3C7E0}" presName="parTxOnly" presStyleLbl="node1" presStyleIdx="1" presStyleCnt="2" custScaleX="785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15F02B-ED1A-4F10-AB40-F4E698DCC45D}" type="presOf" srcId="{1E16EA1C-8934-4C93-B39A-B33697C3C7E0}" destId="{72DAD1AF-5149-4EAD-BC7D-805CDC33227B}" srcOrd="0" destOrd="0" presId="urn:microsoft.com/office/officeart/2005/8/layout/chevron1"/>
    <dgm:cxn modelId="{6C08DF65-7747-4A2D-BC02-3FB8609791DB}" srcId="{3B82204F-1DC2-4B78-A58F-6643A2681D9A}" destId="{1E16EA1C-8934-4C93-B39A-B33697C3C7E0}" srcOrd="1" destOrd="0" parTransId="{E6577FB0-0AE2-4FF3-B89F-341AF0BE8D39}" sibTransId="{6D5EDA60-4A40-4CD5-9019-165889AAB5A5}"/>
    <dgm:cxn modelId="{F60617C0-9287-479B-8CDC-80E7E688E091}" type="presOf" srcId="{3B82204F-1DC2-4B78-A58F-6643A2681D9A}" destId="{DEB9B680-A7DD-4EEE-99FB-00CE5676DC10}" srcOrd="0" destOrd="0" presId="urn:microsoft.com/office/officeart/2005/8/layout/chevron1"/>
    <dgm:cxn modelId="{20B1D9D7-A6B4-40AD-A0AD-F68591A4E001}" srcId="{3B82204F-1DC2-4B78-A58F-6643A2681D9A}" destId="{625F6AD3-8212-4E06-A6F7-3B1750686EE8}" srcOrd="0" destOrd="0" parTransId="{27C58855-7CB9-4DA6-91DE-DC363320ED4F}" sibTransId="{73F7DCD6-9888-4FDC-AB1D-CDB1E2A746DB}"/>
    <dgm:cxn modelId="{5AB99FCD-EE29-47CC-AA01-081511896D28}" type="presOf" srcId="{625F6AD3-8212-4E06-A6F7-3B1750686EE8}" destId="{CDCA7BDC-F73C-47C9-BEF0-814BA8D79892}" srcOrd="0" destOrd="0" presId="urn:microsoft.com/office/officeart/2005/8/layout/chevron1"/>
    <dgm:cxn modelId="{8E87E29D-20CB-4951-ADCF-545CBC339580}" type="presParOf" srcId="{DEB9B680-A7DD-4EEE-99FB-00CE5676DC10}" destId="{CDCA7BDC-F73C-47C9-BEF0-814BA8D79892}" srcOrd="0" destOrd="0" presId="urn:microsoft.com/office/officeart/2005/8/layout/chevron1"/>
    <dgm:cxn modelId="{3D3FC3DC-BE16-4268-BC4B-D7FB59C4DBF3}" type="presParOf" srcId="{DEB9B680-A7DD-4EEE-99FB-00CE5676DC10}" destId="{7DB8761E-BD9D-490F-AE0A-49DCEA5C3920}" srcOrd="1" destOrd="0" presId="urn:microsoft.com/office/officeart/2005/8/layout/chevron1"/>
    <dgm:cxn modelId="{8297879F-DB30-4369-A72B-4431807642BC}" type="presParOf" srcId="{DEB9B680-A7DD-4EEE-99FB-00CE5676DC10}" destId="{72DAD1AF-5149-4EAD-BC7D-805CDC33227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FB0F94-80FB-4EA9-936F-277AFFC475A6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6A144A-6612-4E77-8848-E9277BED0FDE}">
      <dgm:prSet phldrT="[Text]" custT="1"/>
      <dgm:spPr/>
      <dgm:t>
        <a:bodyPr/>
        <a:lstStyle/>
        <a:p>
          <a:pPr algn="ctr"/>
          <a:r>
            <a:rPr lang="en-US" sz="2800" b="1" dirty="0" smtClean="0"/>
            <a:t>Selective reduction of clock skew variations based on circuit timing criticality</a:t>
          </a:r>
          <a:endParaRPr lang="en-US" sz="2800" b="1" dirty="0"/>
        </a:p>
      </dgm:t>
    </dgm:pt>
    <dgm:pt modelId="{7FBD0249-522B-4135-B49E-85807CBCE675}" type="parTrans" cxnId="{DB37B32B-8391-487A-A47A-76A8B30B33EC}">
      <dgm:prSet/>
      <dgm:spPr/>
      <dgm:t>
        <a:bodyPr/>
        <a:lstStyle/>
        <a:p>
          <a:endParaRPr lang="en-US"/>
        </a:p>
      </dgm:t>
    </dgm:pt>
    <dgm:pt modelId="{76DA92E7-B7DA-47FD-BB7E-584362FB49F2}" type="sibTrans" cxnId="{DB37B32B-8391-487A-A47A-76A8B30B33EC}">
      <dgm:prSet/>
      <dgm:spPr/>
      <dgm:t>
        <a:bodyPr/>
        <a:lstStyle/>
        <a:p>
          <a:endParaRPr lang="en-US"/>
        </a:p>
      </dgm:t>
    </dgm:pt>
    <dgm:pt modelId="{58396B6D-A2F4-4B88-917E-F19449A2D9FD}" type="pres">
      <dgm:prSet presAssocID="{72FB0F94-80FB-4EA9-936F-277AFFC475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AB386E-D4BC-41B4-81AE-12117D46E563}" type="pres">
      <dgm:prSet presAssocID="{106A144A-6612-4E77-8848-E9277BED0FDE}" presName="parentText" presStyleLbl="node1" presStyleIdx="0" presStyleCnt="1" custScaleY="387079" custLinFactNeighborY="260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21333B-8F2E-4CAB-A7F0-7989B4A09359}" type="presOf" srcId="{72FB0F94-80FB-4EA9-936F-277AFFC475A6}" destId="{58396B6D-A2F4-4B88-917E-F19449A2D9FD}" srcOrd="0" destOrd="0" presId="urn:microsoft.com/office/officeart/2005/8/layout/vList2"/>
    <dgm:cxn modelId="{11676ABC-B841-46EA-84D0-B53E3BA4D9CB}" type="presOf" srcId="{106A144A-6612-4E77-8848-E9277BED0FDE}" destId="{09AB386E-D4BC-41B4-81AE-12117D46E563}" srcOrd="0" destOrd="0" presId="urn:microsoft.com/office/officeart/2005/8/layout/vList2"/>
    <dgm:cxn modelId="{DB37B32B-8391-487A-A47A-76A8B30B33EC}" srcId="{72FB0F94-80FB-4EA9-936F-277AFFC475A6}" destId="{106A144A-6612-4E77-8848-E9277BED0FDE}" srcOrd="0" destOrd="0" parTransId="{7FBD0249-522B-4135-B49E-85807CBCE675}" sibTransId="{76DA92E7-B7DA-47FD-BB7E-584362FB49F2}"/>
    <dgm:cxn modelId="{CCBE0F56-A0B3-40B6-817D-DA117E7C37E4}" type="presParOf" srcId="{58396B6D-A2F4-4B88-917E-F19449A2D9FD}" destId="{09AB386E-D4BC-41B4-81AE-12117D46E5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FB0F94-80FB-4EA9-936F-277AFFC475A6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6A144A-6612-4E77-8848-E9277BED0FDE}">
      <dgm:prSet phldrT="[Text]" custT="1"/>
      <dgm:spPr/>
      <dgm:t>
        <a:bodyPr/>
        <a:lstStyle/>
        <a:p>
          <a:pPr algn="ctr"/>
          <a:r>
            <a:rPr lang="en-US" sz="2800" b="1" dirty="0" smtClean="0"/>
            <a:t>37% average reduction in metal</a:t>
          </a:r>
        </a:p>
        <a:p>
          <a:pPr algn="ctr"/>
          <a:r>
            <a:rPr lang="en-US" sz="2800" b="1" dirty="0" smtClean="0"/>
            <a:t>39% average reduction in power dissipation</a:t>
          </a:r>
          <a:endParaRPr lang="en-US" sz="2800" b="1" dirty="0"/>
        </a:p>
      </dgm:t>
    </dgm:pt>
    <dgm:pt modelId="{7FBD0249-522B-4135-B49E-85807CBCE675}" type="parTrans" cxnId="{DB37B32B-8391-487A-A47A-76A8B30B33EC}">
      <dgm:prSet/>
      <dgm:spPr/>
      <dgm:t>
        <a:bodyPr/>
        <a:lstStyle/>
        <a:p>
          <a:endParaRPr lang="en-US"/>
        </a:p>
      </dgm:t>
    </dgm:pt>
    <dgm:pt modelId="{76DA92E7-B7DA-47FD-BB7E-584362FB49F2}" type="sibTrans" cxnId="{DB37B32B-8391-487A-A47A-76A8B30B33EC}">
      <dgm:prSet/>
      <dgm:spPr/>
      <dgm:t>
        <a:bodyPr/>
        <a:lstStyle/>
        <a:p>
          <a:endParaRPr lang="en-US"/>
        </a:p>
      </dgm:t>
    </dgm:pt>
    <dgm:pt modelId="{58396B6D-A2F4-4B88-917E-F19449A2D9FD}" type="pres">
      <dgm:prSet presAssocID="{72FB0F94-80FB-4EA9-936F-277AFFC475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AB386E-D4BC-41B4-81AE-12117D46E563}" type="pres">
      <dgm:prSet presAssocID="{106A144A-6612-4E77-8848-E9277BED0FDE}" presName="parentText" presStyleLbl="node1" presStyleIdx="0" presStyleCnt="1" custScaleY="387079" custLinFactNeighborX="-41964" custLinFactNeighborY="178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EF8734-00A9-4716-8252-5BA08C98CB38}" type="presOf" srcId="{106A144A-6612-4E77-8848-E9277BED0FDE}" destId="{09AB386E-D4BC-41B4-81AE-12117D46E563}" srcOrd="0" destOrd="0" presId="urn:microsoft.com/office/officeart/2005/8/layout/vList2"/>
    <dgm:cxn modelId="{DB37B32B-8391-487A-A47A-76A8B30B33EC}" srcId="{72FB0F94-80FB-4EA9-936F-277AFFC475A6}" destId="{106A144A-6612-4E77-8848-E9277BED0FDE}" srcOrd="0" destOrd="0" parTransId="{7FBD0249-522B-4135-B49E-85807CBCE675}" sibTransId="{76DA92E7-B7DA-47FD-BB7E-584362FB49F2}"/>
    <dgm:cxn modelId="{F377CE96-1D00-4E96-80F5-6F0F9E1584C5}" type="presOf" srcId="{72FB0F94-80FB-4EA9-936F-277AFFC475A6}" destId="{58396B6D-A2F4-4B88-917E-F19449A2D9FD}" srcOrd="0" destOrd="0" presId="urn:microsoft.com/office/officeart/2005/8/layout/vList2"/>
    <dgm:cxn modelId="{CD961609-1524-41B2-842C-2A29FA8BA13D}" type="presParOf" srcId="{58396B6D-A2F4-4B88-917E-F19449A2D9FD}" destId="{09AB386E-D4BC-41B4-81AE-12117D46E5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06D461-FEB4-46AF-BEFE-162B8676DCE7}">
      <dsp:nvSpPr>
        <dsp:cNvPr id="0" name=""/>
        <dsp:cNvSpPr/>
      </dsp:nvSpPr>
      <dsp:spPr>
        <a:xfrm rot="21300000">
          <a:off x="11545" y="750310"/>
          <a:ext cx="3739288" cy="42820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3F9CF-6ECF-4897-856C-CB516CE05764}">
      <dsp:nvSpPr>
        <dsp:cNvPr id="0" name=""/>
        <dsp:cNvSpPr/>
      </dsp:nvSpPr>
      <dsp:spPr>
        <a:xfrm>
          <a:off x="451485" y="96441"/>
          <a:ext cx="1128714" cy="77153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9BF6B-609C-4AAF-A665-60B60D035764}">
      <dsp:nvSpPr>
        <dsp:cNvPr id="0" name=""/>
        <dsp:cNvSpPr/>
      </dsp:nvSpPr>
      <dsp:spPr>
        <a:xfrm>
          <a:off x="1905022" y="0"/>
          <a:ext cx="1382039" cy="810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Power dissipation</a:t>
          </a:r>
          <a:endParaRPr lang="en-US" sz="2000" kern="1200" dirty="0"/>
        </a:p>
      </dsp:txBody>
      <dsp:txXfrm>
        <a:off x="1905022" y="0"/>
        <a:ext cx="1382039" cy="810106"/>
      </dsp:txXfrm>
    </dsp:sp>
    <dsp:sp modelId="{1C6A6A11-7B8E-4B6E-9CFF-1DCE7DF420AD}">
      <dsp:nvSpPr>
        <dsp:cNvPr id="0" name=""/>
        <dsp:cNvSpPr/>
      </dsp:nvSpPr>
      <dsp:spPr>
        <a:xfrm>
          <a:off x="2182180" y="1060854"/>
          <a:ext cx="1128714" cy="77153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A0E5E-E453-4008-8AB5-64A8AE05D847}">
      <dsp:nvSpPr>
        <dsp:cNvPr id="0" name=""/>
        <dsp:cNvSpPr/>
      </dsp:nvSpPr>
      <dsp:spPr>
        <a:xfrm>
          <a:off x="499090" y="1118719"/>
          <a:ext cx="1334495" cy="810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Variations reduction</a:t>
          </a:r>
          <a:endParaRPr lang="en-US" sz="2000" kern="1200" dirty="0"/>
        </a:p>
      </dsp:txBody>
      <dsp:txXfrm>
        <a:off x="499090" y="1118719"/>
        <a:ext cx="1334495" cy="8101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06D461-FEB4-46AF-BEFE-162B8676DCE7}">
      <dsp:nvSpPr>
        <dsp:cNvPr id="0" name=""/>
        <dsp:cNvSpPr/>
      </dsp:nvSpPr>
      <dsp:spPr>
        <a:xfrm rot="21300000">
          <a:off x="11545" y="750310"/>
          <a:ext cx="3739288" cy="42820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3F9CF-6ECF-4897-856C-CB516CE05764}">
      <dsp:nvSpPr>
        <dsp:cNvPr id="0" name=""/>
        <dsp:cNvSpPr/>
      </dsp:nvSpPr>
      <dsp:spPr>
        <a:xfrm>
          <a:off x="451485" y="96441"/>
          <a:ext cx="1128714" cy="77153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9BF6B-609C-4AAF-A665-60B60D035764}">
      <dsp:nvSpPr>
        <dsp:cNvPr id="0" name=""/>
        <dsp:cNvSpPr/>
      </dsp:nvSpPr>
      <dsp:spPr>
        <a:xfrm>
          <a:off x="1904998" y="0"/>
          <a:ext cx="1382087" cy="810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Clock variations</a:t>
          </a:r>
          <a:endParaRPr lang="en-US" sz="2000" kern="1200" dirty="0"/>
        </a:p>
      </dsp:txBody>
      <dsp:txXfrm>
        <a:off x="1904998" y="0"/>
        <a:ext cx="1382087" cy="810106"/>
      </dsp:txXfrm>
    </dsp:sp>
    <dsp:sp modelId="{1C6A6A11-7B8E-4B6E-9CFF-1DCE7DF420AD}">
      <dsp:nvSpPr>
        <dsp:cNvPr id="0" name=""/>
        <dsp:cNvSpPr/>
      </dsp:nvSpPr>
      <dsp:spPr>
        <a:xfrm>
          <a:off x="2182180" y="1060854"/>
          <a:ext cx="1128714" cy="77153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A0E5E-E453-4008-8AB5-64A8AE05D847}">
      <dsp:nvSpPr>
        <dsp:cNvPr id="0" name=""/>
        <dsp:cNvSpPr/>
      </dsp:nvSpPr>
      <dsp:spPr>
        <a:xfrm>
          <a:off x="564357" y="1118719"/>
          <a:ext cx="1203961" cy="810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Process scaling</a:t>
          </a:r>
          <a:endParaRPr lang="en-US" sz="2000" kern="1200" dirty="0"/>
        </a:p>
      </dsp:txBody>
      <dsp:txXfrm>
        <a:off x="564357" y="1118719"/>
        <a:ext cx="1203961" cy="8101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CA7BDC-F73C-47C9-BEF0-814BA8D79892}">
      <dsp:nvSpPr>
        <dsp:cNvPr id="0" name=""/>
        <dsp:cNvSpPr/>
      </dsp:nvSpPr>
      <dsp:spPr>
        <a:xfrm>
          <a:off x="2921" y="0"/>
          <a:ext cx="5058965" cy="6429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- Path criticality prioritization</a:t>
          </a:r>
          <a:br>
            <a:rPr lang="en-US" sz="2400" kern="1200" dirty="0" smtClean="0"/>
          </a:br>
          <a:r>
            <a:rPr lang="en-US" sz="2400" kern="1200" dirty="0" smtClean="0"/>
            <a:t>- Managing skew tolerance</a:t>
          </a:r>
          <a:endParaRPr lang="en-US" sz="2400" kern="1200" dirty="0"/>
        </a:p>
      </dsp:txBody>
      <dsp:txXfrm>
        <a:off x="2921" y="0"/>
        <a:ext cx="5058965" cy="642942"/>
      </dsp:txXfrm>
    </dsp:sp>
    <dsp:sp modelId="{72DAD1AF-5149-4EAD-BC7D-805CDC33227B}">
      <dsp:nvSpPr>
        <dsp:cNvPr id="0" name=""/>
        <dsp:cNvSpPr/>
      </dsp:nvSpPr>
      <dsp:spPr>
        <a:xfrm>
          <a:off x="4555991" y="0"/>
          <a:ext cx="3975486" cy="6429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4572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Nonuniform</a:t>
          </a:r>
          <a:r>
            <a:rPr lang="en-US" sz="2400" kern="1200" dirty="0" smtClean="0"/>
            <a:t/>
          </a:r>
          <a:br>
            <a:rPr lang="en-US" sz="2400" kern="1200" dirty="0" smtClean="0"/>
          </a:br>
          <a:r>
            <a:rPr lang="en-US" sz="2400" kern="1200" dirty="0" smtClean="0"/>
            <a:t>clock mesh</a:t>
          </a:r>
          <a:endParaRPr lang="en-US" sz="2400" kern="1200" dirty="0"/>
        </a:p>
      </dsp:txBody>
      <dsp:txXfrm>
        <a:off x="4555991" y="0"/>
        <a:ext cx="3975486" cy="64294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AB386E-D4BC-41B4-81AE-12117D46E563}">
      <dsp:nvSpPr>
        <dsp:cNvPr id="0" name=""/>
        <dsp:cNvSpPr/>
      </dsp:nvSpPr>
      <dsp:spPr>
        <a:xfrm>
          <a:off x="0" y="976"/>
          <a:ext cx="8534400" cy="9991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Selective reduction of clock skew variations based on circuit timing criticality</a:t>
          </a:r>
          <a:endParaRPr lang="en-US" sz="2800" b="1" kern="1200" dirty="0"/>
        </a:p>
      </dsp:txBody>
      <dsp:txXfrm>
        <a:off x="0" y="976"/>
        <a:ext cx="8534400" cy="99915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AB386E-D4BC-41B4-81AE-12117D46E563}">
      <dsp:nvSpPr>
        <dsp:cNvPr id="0" name=""/>
        <dsp:cNvSpPr/>
      </dsp:nvSpPr>
      <dsp:spPr>
        <a:xfrm>
          <a:off x="0" y="1326"/>
          <a:ext cx="8305800" cy="13572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37% average reduction in metal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39% average reduction in power dissipation</a:t>
          </a:r>
          <a:endParaRPr lang="en-US" sz="2800" b="1" kern="1200" dirty="0"/>
        </a:p>
      </dsp:txBody>
      <dsp:txXfrm>
        <a:off x="0" y="1326"/>
        <a:ext cx="8305800" cy="1357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110EA-F64B-4B96-B65D-71A122AB16A2}" type="datetimeFigureOut">
              <a:rPr lang="en-US" smtClean="0"/>
              <a:pPr/>
              <a:t>5/16/2010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798BC-C2EC-45C7-BD9C-8AA32FE23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ameer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98BC-C2EC-45C7-BD9C-8AA32FE23B2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98BC-C2EC-45C7-BD9C-8AA32FE23B2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98BC-C2EC-45C7-BD9C-8AA32FE23B2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98BC-C2EC-45C7-BD9C-8AA32FE23B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98BC-C2EC-45C7-BD9C-8AA32FE23B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6" name="Rectangle 24"/>
          <p:cNvSpPr>
            <a:spLocks noChangeArrowheads="1"/>
          </p:cNvSpPr>
          <p:nvPr userDrawn="1"/>
        </p:nvSpPr>
        <p:spPr bwMode="auto">
          <a:xfrm>
            <a:off x="152400" y="6272213"/>
            <a:ext cx="128588" cy="128587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100000">
                <a:srgbClr val="FFFFFF"/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000514">
                <a:alpha val="50000"/>
              </a:srgbClr>
            </a:outerShdw>
          </a:effectLst>
        </p:spPr>
        <p:txBody>
          <a:bodyPr wrap="none" anchor="ctr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he-I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sp>
        <p:nvSpPr>
          <p:cNvPr id="117" name="Text Box 25"/>
          <p:cNvSpPr txBox="1">
            <a:spLocks noChangeArrowheads="1"/>
          </p:cNvSpPr>
          <p:nvPr userDrawn="1"/>
        </p:nvSpPr>
        <p:spPr bwMode="auto">
          <a:xfrm>
            <a:off x="693420" y="6276836"/>
            <a:ext cx="151638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 fontAlgn="base">
              <a:lnSpc>
                <a:spcPts val="1200"/>
              </a:lnSpc>
              <a:spcBef>
                <a:spcPts val="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ramond" pitchFamily="18" charset="0"/>
                <a:ea typeface="+mn-ea"/>
                <a:cs typeface="Arial" pitchFamily="34" charset="0"/>
              </a:rPr>
              <a:t>Electronics</a:t>
            </a:r>
          </a:p>
          <a:p>
            <a:pPr marL="342900" marR="0" indent="-342900" algn="l" defTabSz="914400" rtl="0" eaLnBrk="1" fontAlgn="base" latinLnBrk="0" hangingPunct="1">
              <a:lnSpc>
                <a:spcPts val="1200"/>
              </a:lnSpc>
              <a:spcBef>
                <a:spcPts val="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14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ramond" pitchFamily="18" charset="0"/>
                <a:ea typeface="+mn-ea"/>
                <a:cs typeface="Arial" pitchFamily="34" charset="0"/>
              </a:rPr>
              <a:t>Computers</a:t>
            </a:r>
          </a:p>
          <a:p>
            <a:pPr marL="342900" marR="0" indent="-342900" algn="l" defTabSz="914400" rtl="0" eaLnBrk="1" fontAlgn="base" latinLnBrk="0" hangingPunct="1">
              <a:lnSpc>
                <a:spcPts val="1200"/>
              </a:lnSpc>
              <a:spcBef>
                <a:spcPts val="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14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ramond" pitchFamily="18" charset="0"/>
                <a:ea typeface="+mn-ea"/>
                <a:cs typeface="Arial" pitchFamily="34" charset="0"/>
              </a:rPr>
              <a:t>Communications</a:t>
            </a:r>
          </a:p>
        </p:txBody>
      </p:sp>
      <p:sp>
        <p:nvSpPr>
          <p:cNvPr id="120" name="Rectangle 28"/>
          <p:cNvSpPr>
            <a:spLocks noChangeArrowheads="1"/>
          </p:cNvSpPr>
          <p:nvPr userDrawn="1"/>
        </p:nvSpPr>
        <p:spPr bwMode="auto">
          <a:xfrm>
            <a:off x="598488" y="6345238"/>
            <a:ext cx="46037" cy="46037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100000">
                <a:srgbClr val="FFFFFF"/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000514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sp>
        <p:nvSpPr>
          <p:cNvPr id="121" name="Rectangle 29"/>
          <p:cNvSpPr>
            <a:spLocks noChangeArrowheads="1"/>
          </p:cNvSpPr>
          <p:nvPr userDrawn="1"/>
        </p:nvSpPr>
        <p:spPr bwMode="auto">
          <a:xfrm>
            <a:off x="328613" y="6299200"/>
            <a:ext cx="100012" cy="1000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100000">
                <a:srgbClr val="FFFFFF"/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000514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he-I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sp>
        <p:nvSpPr>
          <p:cNvPr id="122" name="Text Box 30"/>
          <p:cNvSpPr txBox="1">
            <a:spLocks noChangeArrowheads="1"/>
          </p:cNvSpPr>
          <p:nvPr userDrawn="1"/>
        </p:nvSpPr>
        <p:spPr bwMode="auto">
          <a:xfrm>
            <a:off x="57150" y="5867400"/>
            <a:ext cx="30670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Franklin Gothic Heavy" pitchFamily="34" charset="0"/>
                <a:ea typeface="+mn-ea"/>
                <a:cs typeface="Arial" pitchFamily="34" charset="0"/>
              </a:rPr>
              <a:t>Department of Electrical Engineering</a:t>
            </a:r>
            <a:endParaRPr lang="en-US" sz="1200" kern="1200" dirty="0">
              <a:solidFill>
                <a:schemeClr val="bg1">
                  <a:lumMod val="50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Franklin Gothic Heavy" pitchFamily="34" charset="0"/>
              <a:ea typeface="+mn-ea"/>
              <a:cs typeface="Arial" pitchFamily="34" charset="0"/>
            </a:endParaRPr>
          </a:p>
        </p:txBody>
      </p:sp>
      <p:sp>
        <p:nvSpPr>
          <p:cNvPr id="123" name="Rectangle 31"/>
          <p:cNvSpPr>
            <a:spLocks noChangeArrowheads="1"/>
          </p:cNvSpPr>
          <p:nvPr userDrawn="1"/>
        </p:nvSpPr>
        <p:spPr bwMode="auto">
          <a:xfrm>
            <a:off x="479425" y="6324600"/>
            <a:ext cx="73025" cy="730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100000">
                <a:srgbClr val="FFFFFF"/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000514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he-I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sp>
        <p:nvSpPr>
          <p:cNvPr id="124" name="Rectangle 32"/>
          <p:cNvSpPr>
            <a:spLocks noChangeArrowheads="1"/>
          </p:cNvSpPr>
          <p:nvPr userDrawn="1"/>
        </p:nvSpPr>
        <p:spPr bwMode="auto">
          <a:xfrm>
            <a:off x="152400" y="6424612"/>
            <a:ext cx="128588" cy="128588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100000">
                <a:srgbClr val="FFFFFF"/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000514">
                <a:alpha val="50000"/>
              </a:srgbClr>
            </a:outerShdw>
          </a:effectLst>
        </p:spPr>
        <p:txBody>
          <a:bodyPr wrap="none" anchor="ctr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he-I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sp>
        <p:nvSpPr>
          <p:cNvPr id="125" name="Rectangle 33"/>
          <p:cNvSpPr>
            <a:spLocks noChangeArrowheads="1"/>
          </p:cNvSpPr>
          <p:nvPr userDrawn="1"/>
        </p:nvSpPr>
        <p:spPr bwMode="auto">
          <a:xfrm>
            <a:off x="598488" y="6497637"/>
            <a:ext cx="46037" cy="46038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100000">
                <a:srgbClr val="FFFFFF"/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000514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he-I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sp>
        <p:nvSpPr>
          <p:cNvPr id="126" name="Rectangle 34"/>
          <p:cNvSpPr>
            <a:spLocks noChangeArrowheads="1"/>
          </p:cNvSpPr>
          <p:nvPr userDrawn="1"/>
        </p:nvSpPr>
        <p:spPr bwMode="auto">
          <a:xfrm>
            <a:off x="328613" y="6451600"/>
            <a:ext cx="100012" cy="10001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100000">
                <a:srgbClr val="FFFFFF"/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000514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he-I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sp>
        <p:nvSpPr>
          <p:cNvPr id="127" name="Rectangle 35"/>
          <p:cNvSpPr>
            <a:spLocks noChangeArrowheads="1"/>
          </p:cNvSpPr>
          <p:nvPr userDrawn="1"/>
        </p:nvSpPr>
        <p:spPr bwMode="auto">
          <a:xfrm>
            <a:off x="479425" y="6477000"/>
            <a:ext cx="73025" cy="730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100000">
                <a:srgbClr val="FFFFFF"/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000514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he-I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sp>
        <p:nvSpPr>
          <p:cNvPr id="128" name="Rectangle 36"/>
          <p:cNvSpPr>
            <a:spLocks noChangeArrowheads="1"/>
          </p:cNvSpPr>
          <p:nvPr userDrawn="1"/>
        </p:nvSpPr>
        <p:spPr bwMode="auto">
          <a:xfrm>
            <a:off x="152400" y="6577013"/>
            <a:ext cx="128588" cy="128587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100000">
                <a:srgbClr val="FFFFFF"/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000514">
                <a:alpha val="50000"/>
              </a:srgbClr>
            </a:outerShdw>
          </a:effectLst>
        </p:spPr>
        <p:txBody>
          <a:bodyPr wrap="none" anchor="ctr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he-I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sp>
        <p:nvSpPr>
          <p:cNvPr id="129" name="Rectangle 37"/>
          <p:cNvSpPr>
            <a:spLocks noChangeArrowheads="1"/>
          </p:cNvSpPr>
          <p:nvPr userDrawn="1"/>
        </p:nvSpPr>
        <p:spPr bwMode="auto">
          <a:xfrm>
            <a:off x="598488" y="6650038"/>
            <a:ext cx="46037" cy="46037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100000">
                <a:srgbClr val="FFFFFF"/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000514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he-I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sp>
        <p:nvSpPr>
          <p:cNvPr id="130" name="Rectangle 38"/>
          <p:cNvSpPr>
            <a:spLocks noChangeArrowheads="1"/>
          </p:cNvSpPr>
          <p:nvPr userDrawn="1"/>
        </p:nvSpPr>
        <p:spPr bwMode="auto">
          <a:xfrm>
            <a:off x="328613" y="6604000"/>
            <a:ext cx="100012" cy="1000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100000">
                <a:srgbClr val="FFFFFF"/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000514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sp>
        <p:nvSpPr>
          <p:cNvPr id="131" name="Rectangle 39"/>
          <p:cNvSpPr>
            <a:spLocks noChangeArrowheads="1"/>
          </p:cNvSpPr>
          <p:nvPr userDrawn="1"/>
        </p:nvSpPr>
        <p:spPr bwMode="auto">
          <a:xfrm>
            <a:off x="479425" y="6629400"/>
            <a:ext cx="73025" cy="730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100000">
                <a:srgbClr val="FFFFFF"/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000514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he-I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n-ea"/>
              <a:cs typeface="Arial" pitchFamily="34" charset="0"/>
            </a:endParaRPr>
          </a:p>
        </p:txBody>
      </p:sp>
      <p:sp>
        <p:nvSpPr>
          <p:cNvPr id="132" name="Text Box 40"/>
          <p:cNvSpPr txBox="1">
            <a:spLocks noChangeArrowheads="1"/>
          </p:cNvSpPr>
          <p:nvPr userDrawn="1"/>
        </p:nvSpPr>
        <p:spPr bwMode="auto">
          <a:xfrm rot="16200000">
            <a:off x="2296080" y="6360240"/>
            <a:ext cx="77470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1000" kern="1200" dirty="0" err="1" smtClean="0">
                <a:solidFill>
                  <a:schemeClr val="bg1">
                    <a:lumMod val="5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Franklin Gothic Heavy" pitchFamily="34" charset="0"/>
                <a:ea typeface="+mn-ea"/>
                <a:cs typeface="Arial" pitchFamily="34" charset="0"/>
              </a:rPr>
              <a:t>Technion</a:t>
            </a:r>
            <a:endParaRPr lang="en-US" sz="1000" kern="1200" dirty="0">
              <a:solidFill>
                <a:schemeClr val="bg1">
                  <a:lumMod val="50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Franklin Gothic Heavy" pitchFamily="34" charset="0"/>
              <a:ea typeface="+mn-ea"/>
              <a:cs typeface="Arial" pitchFamily="34" charset="0"/>
            </a:endParaRPr>
          </a:p>
        </p:txBody>
      </p:sp>
      <p:pic>
        <p:nvPicPr>
          <p:cNvPr id="139" name="Picture 138" descr="brand.g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83000"/>
          </a:blip>
          <a:stretch>
            <a:fillRect/>
          </a:stretch>
        </p:blipFill>
        <p:spPr>
          <a:xfrm>
            <a:off x="2057400" y="6172200"/>
            <a:ext cx="647700" cy="647700"/>
          </a:xfrm>
          <a:prstGeom prst="rect">
            <a:avLst/>
          </a:prstGeom>
        </p:spPr>
      </p:pic>
      <p:sp>
        <p:nvSpPr>
          <p:cNvPr id="141" name="Title 140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2362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0" name="Content Placeholder 149"/>
          <p:cNvSpPr>
            <a:spLocks noGrp="1"/>
          </p:cNvSpPr>
          <p:nvPr>
            <p:ph sz="quarter" idx="10" hasCustomPrompt="1"/>
          </p:nvPr>
        </p:nvSpPr>
        <p:spPr>
          <a:xfrm>
            <a:off x="1371600" y="4724400"/>
            <a:ext cx="6400800" cy="6096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itchFamily="2" charset="2"/>
              <a:buNone/>
              <a:tabLst/>
              <a:def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</a:p>
          <a:p>
            <a:pPr lvl="0"/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0" y="5867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rot="5400000">
            <a:off x="2590800" y="63246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5791200" y="63246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5"/>
          <p:cNvSpPr txBox="1">
            <a:spLocks noChangeArrowheads="1"/>
          </p:cNvSpPr>
          <p:nvPr userDrawn="1"/>
        </p:nvSpPr>
        <p:spPr bwMode="auto">
          <a:xfrm>
            <a:off x="3733800" y="5850032"/>
            <a:ext cx="2362200" cy="10079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3700" b="1" kern="1200" dirty="0" err="1" smtClean="0"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Technion</a:t>
            </a:r>
            <a:endParaRPr lang="en-US" sz="3700" b="1" kern="1200" dirty="0" smtClean="0">
              <a:solidFill>
                <a:schemeClr val="bg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algn="l" rtl="0" fontAlgn="base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1200" b="1" kern="1200" dirty="0" smtClean="0"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Israel</a:t>
            </a:r>
            <a:r>
              <a:rPr lang="en-US" sz="1200" b="1" kern="1200" baseline="0" dirty="0" smtClean="0"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 Institute of Technology</a:t>
            </a:r>
            <a:endParaRPr lang="en-US" sz="1200" b="1" kern="1200" dirty="0" smtClean="0">
              <a:solidFill>
                <a:schemeClr val="bg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8" name="Picture 37" descr="brand.g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83000"/>
          </a:blip>
          <a:srcRect l="23077" r="23077"/>
          <a:stretch>
            <a:fillRect/>
          </a:stretch>
        </p:blipFill>
        <p:spPr>
          <a:xfrm>
            <a:off x="3200400" y="5867400"/>
            <a:ext cx="533400" cy="990600"/>
          </a:xfrm>
          <a:prstGeom prst="rect">
            <a:avLst/>
          </a:prstGeom>
        </p:spPr>
      </p:pic>
      <p:cxnSp>
        <p:nvCxnSpPr>
          <p:cNvPr id="39" name="Straight Connector 38"/>
          <p:cNvCxnSpPr/>
          <p:nvPr userDrawn="1"/>
        </p:nvCxnSpPr>
        <p:spPr>
          <a:xfrm>
            <a:off x="0" y="5486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0" y="5486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research was supported in part by the </a:t>
            </a:r>
            <a:r>
              <a:rPr lang="en-US" dirty="0" err="1" smtClean="0"/>
              <a:t>Technion</a:t>
            </a:r>
            <a:r>
              <a:rPr lang="en-US" dirty="0" smtClean="0"/>
              <a:t> ACRC and by the ALPHA research consortium</a:t>
            </a:r>
            <a:endParaRPr lang="en-US" dirty="0"/>
          </a:p>
        </p:txBody>
      </p:sp>
      <p:pic>
        <p:nvPicPr>
          <p:cNvPr id="42" name="Picture 41" descr="ACRCGra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24600" y="6056406"/>
            <a:ext cx="2691564" cy="5729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7620000" y="6324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9BE0D41-B533-4327-A996-9EE76E987BC8}" type="slidenum">
              <a:rPr lang="en-US" sz="2400" smtClean="0">
                <a:latin typeface="Consolas" pitchFamily="49" charset="0"/>
              </a:rPr>
              <a:pPr algn="r"/>
              <a:t>‹#›</a:t>
            </a:fld>
            <a:r>
              <a:rPr lang="en-US" sz="2400" dirty="0" smtClean="0">
                <a:latin typeface="Consolas" pitchFamily="49" charset="0"/>
              </a:rPr>
              <a:t>/17</a:t>
            </a:r>
            <a:endParaRPr lang="en-US" sz="2400" dirty="0">
              <a:latin typeface="Consolas" pitchFamily="49" charset="0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304800" y="6333478"/>
            <a:ext cx="8534400" cy="1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 rot="5400000">
            <a:off x="7696199" y="6565900"/>
            <a:ext cx="304800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48"/>
          <p:cNvSpPr>
            <a:spLocks noGrp="1"/>
          </p:cNvSpPr>
          <p:nvPr>
            <p:ph sz="quarter" idx="10"/>
          </p:nvPr>
        </p:nvSpPr>
        <p:spPr>
          <a:xfrm>
            <a:off x="1905000" y="6337300"/>
            <a:ext cx="5943600" cy="493776"/>
          </a:xfrm>
        </p:spPr>
        <p:txBody>
          <a:bodyPr tIns="27432"/>
          <a:lstStyle>
            <a:lvl1pPr marL="0" indent="0" defTabSz="228600">
              <a:spcBef>
                <a:spcPts val="0"/>
              </a:spcBef>
              <a:buFont typeface="+mj-lt"/>
              <a:buNone/>
              <a:defRPr spc="-40" baseline="0"/>
            </a:lvl1pPr>
          </a:lstStyle>
          <a:p>
            <a:pPr lvl="0"/>
            <a:endParaRPr lang="en-US" dirty="0"/>
          </a:p>
        </p:txBody>
      </p:sp>
      <p:cxnSp>
        <p:nvCxnSpPr>
          <p:cNvPr id="54" name="Straight Connector 53"/>
          <p:cNvCxnSpPr/>
          <p:nvPr userDrawn="1"/>
        </p:nvCxnSpPr>
        <p:spPr>
          <a:xfrm rot="16200000" flipH="1">
            <a:off x="76201" y="6095999"/>
            <a:ext cx="457200" cy="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rot="5400000">
            <a:off x="8664833" y="6512183"/>
            <a:ext cx="348734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5"/>
          <p:cNvSpPr txBox="1">
            <a:spLocks noChangeArrowheads="1"/>
          </p:cNvSpPr>
          <p:nvPr userDrawn="1"/>
        </p:nvSpPr>
        <p:spPr bwMode="auto">
          <a:xfrm>
            <a:off x="731520" y="6525280"/>
            <a:ext cx="944880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 fontAlgn="base">
              <a:lnSpc>
                <a:spcPts val="600"/>
              </a:lnSpc>
              <a:spcBef>
                <a:spcPts val="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800" b="1" kern="1200" dirty="0" smtClean="0"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itchFamily="18" charset="0"/>
                <a:ea typeface="+mn-ea"/>
                <a:cs typeface="Arial" pitchFamily="34" charset="0"/>
              </a:rPr>
              <a:t>Electronics</a:t>
            </a:r>
          </a:p>
          <a:p>
            <a:pPr marL="342900" marR="0" indent="-342900" algn="l" defTabSz="914400" rtl="0" eaLnBrk="1" fontAlgn="base" latinLnBrk="0" hangingPunct="1">
              <a:lnSpc>
                <a:spcPts val="600"/>
              </a:lnSpc>
              <a:spcBef>
                <a:spcPts val="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800" b="1" kern="1200" dirty="0" smtClean="0"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itchFamily="18" charset="0"/>
                <a:ea typeface="+mn-ea"/>
                <a:cs typeface="Arial" pitchFamily="34" charset="0"/>
              </a:rPr>
              <a:t>Computers</a:t>
            </a:r>
          </a:p>
          <a:p>
            <a:pPr marL="342900" marR="0" indent="-342900" algn="l" defTabSz="914400" rtl="0" eaLnBrk="1" fontAlgn="base" latinLnBrk="0" hangingPunct="1">
              <a:lnSpc>
                <a:spcPts val="600"/>
              </a:lnSpc>
              <a:spcBef>
                <a:spcPts val="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800" b="1" kern="1200" dirty="0" smtClean="0"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itchFamily="18" charset="0"/>
                <a:ea typeface="+mn-ea"/>
                <a:cs typeface="Arial" pitchFamily="34" charset="0"/>
              </a:rPr>
              <a:t>Communications</a:t>
            </a:r>
          </a:p>
        </p:txBody>
      </p:sp>
      <p:sp>
        <p:nvSpPr>
          <p:cNvPr id="21" name="Text Box 30"/>
          <p:cNvSpPr txBox="1">
            <a:spLocks noChangeArrowheads="1"/>
          </p:cNvSpPr>
          <p:nvPr userDrawn="1"/>
        </p:nvSpPr>
        <p:spPr bwMode="auto">
          <a:xfrm>
            <a:off x="203200" y="6337756"/>
            <a:ext cx="198120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800" b="0" kern="1200" spc="0" dirty="0" smtClean="0">
                <a:solidFill>
                  <a:schemeClr val="bg1">
                    <a:lumMod val="50000"/>
                  </a:schemeClr>
                </a:solidFill>
                <a:effectLst/>
                <a:latin typeface="Franklin Gothic Heavy" pitchFamily="34" charset="0"/>
                <a:ea typeface="+mn-ea"/>
                <a:cs typeface="Arial" pitchFamily="34" charset="0"/>
              </a:rPr>
              <a:t>Dept. of Electrical Engineering</a:t>
            </a:r>
            <a:endParaRPr lang="en-US" sz="800" b="0" kern="1200" spc="0" dirty="0">
              <a:solidFill>
                <a:schemeClr val="bg1">
                  <a:lumMod val="50000"/>
                </a:schemeClr>
              </a:solidFill>
              <a:effectLst/>
              <a:latin typeface="Franklin Gothic Heavy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279400" y="6502400"/>
            <a:ext cx="457200" cy="228600"/>
            <a:chOff x="476250" y="5281613"/>
            <a:chExt cx="492125" cy="433387"/>
          </a:xfrm>
        </p:grpSpPr>
        <p:sp>
          <p:nvSpPr>
            <p:cNvPr id="15" name="Rectangle 24"/>
            <p:cNvSpPr>
              <a:spLocks noChangeArrowheads="1"/>
            </p:cNvSpPr>
            <p:nvPr userDrawn="1"/>
          </p:nvSpPr>
          <p:spPr bwMode="auto">
            <a:xfrm>
              <a:off x="476250" y="5281613"/>
              <a:ext cx="128588" cy="128587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00051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Rectangle 28"/>
            <p:cNvSpPr>
              <a:spLocks noChangeArrowheads="1"/>
            </p:cNvSpPr>
            <p:nvPr userDrawn="1"/>
          </p:nvSpPr>
          <p:spPr bwMode="auto">
            <a:xfrm>
              <a:off x="922338" y="5354638"/>
              <a:ext cx="46037" cy="46037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00051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Char char="n"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0" name="Rectangle 29"/>
            <p:cNvSpPr>
              <a:spLocks noChangeArrowheads="1"/>
            </p:cNvSpPr>
            <p:nvPr userDrawn="1"/>
          </p:nvSpPr>
          <p:spPr bwMode="auto">
            <a:xfrm>
              <a:off x="652463" y="5308600"/>
              <a:ext cx="100012" cy="100013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00051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Char char="n"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Rectangle 31"/>
            <p:cNvSpPr>
              <a:spLocks noChangeArrowheads="1"/>
            </p:cNvSpPr>
            <p:nvPr userDrawn="1"/>
          </p:nvSpPr>
          <p:spPr bwMode="auto">
            <a:xfrm>
              <a:off x="803275" y="5334000"/>
              <a:ext cx="73025" cy="73025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00051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Char char="n"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3" name="Rectangle 32"/>
            <p:cNvSpPr>
              <a:spLocks noChangeArrowheads="1"/>
            </p:cNvSpPr>
            <p:nvPr userDrawn="1"/>
          </p:nvSpPr>
          <p:spPr bwMode="auto">
            <a:xfrm>
              <a:off x="476250" y="5434012"/>
              <a:ext cx="128588" cy="12858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00051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Rectangle 33"/>
            <p:cNvSpPr>
              <a:spLocks noChangeArrowheads="1"/>
            </p:cNvSpPr>
            <p:nvPr userDrawn="1"/>
          </p:nvSpPr>
          <p:spPr bwMode="auto">
            <a:xfrm>
              <a:off x="922338" y="5507037"/>
              <a:ext cx="46037" cy="4603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00051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Char char="n"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Rectangle 34"/>
            <p:cNvSpPr>
              <a:spLocks noChangeArrowheads="1"/>
            </p:cNvSpPr>
            <p:nvPr userDrawn="1"/>
          </p:nvSpPr>
          <p:spPr bwMode="auto">
            <a:xfrm>
              <a:off x="652463" y="5461000"/>
              <a:ext cx="100012" cy="100012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00051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Char char="n"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6" name="Rectangle 35"/>
            <p:cNvSpPr>
              <a:spLocks noChangeArrowheads="1"/>
            </p:cNvSpPr>
            <p:nvPr userDrawn="1"/>
          </p:nvSpPr>
          <p:spPr bwMode="auto">
            <a:xfrm>
              <a:off x="803275" y="5486400"/>
              <a:ext cx="73025" cy="73025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00051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Char char="n"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Rectangle 36"/>
            <p:cNvSpPr>
              <a:spLocks noChangeArrowheads="1"/>
            </p:cNvSpPr>
            <p:nvPr userDrawn="1"/>
          </p:nvSpPr>
          <p:spPr bwMode="auto">
            <a:xfrm>
              <a:off x="476250" y="5586413"/>
              <a:ext cx="128588" cy="128587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00051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None/>
                <a:tabLst/>
                <a:defRPr/>
              </a:pPr>
              <a:endPara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Rectangle 37"/>
            <p:cNvSpPr>
              <a:spLocks noChangeArrowheads="1"/>
            </p:cNvSpPr>
            <p:nvPr userDrawn="1"/>
          </p:nvSpPr>
          <p:spPr bwMode="auto">
            <a:xfrm>
              <a:off x="922338" y="5659438"/>
              <a:ext cx="46037" cy="46037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00051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Char char="n"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 userDrawn="1"/>
          </p:nvSpPr>
          <p:spPr bwMode="auto">
            <a:xfrm>
              <a:off x="652463" y="5613400"/>
              <a:ext cx="100012" cy="100013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00051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Char char="n"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 userDrawn="1"/>
          </p:nvSpPr>
          <p:spPr bwMode="auto">
            <a:xfrm>
              <a:off x="803275" y="5638800"/>
              <a:ext cx="73025" cy="73025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00051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SzPct val="70000"/>
                <a:buFont typeface="Wingdings" pitchFamily="2" charset="2"/>
                <a:buChar char="n"/>
                <a:tabLst/>
                <a:defRPr/>
              </a:pP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 rot="16200000">
            <a:off x="1481123" y="6472221"/>
            <a:ext cx="647699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r>
              <a:rPr lang="en-US" sz="700" b="1" kern="1200" dirty="0" err="1" smtClean="0">
                <a:solidFill>
                  <a:schemeClr val="bg1">
                    <a:lumMod val="5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Technion</a:t>
            </a:r>
            <a:endParaRPr lang="en-US" sz="700" b="1" kern="1200" dirty="0">
              <a:solidFill>
                <a:schemeClr val="bg1">
                  <a:lumMod val="50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4" name="Picture 33" descr="brand.gif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83000"/>
          </a:blip>
          <a:stretch>
            <a:fillRect/>
          </a:stretch>
        </p:blipFill>
        <p:spPr>
          <a:xfrm>
            <a:off x="1473200" y="6515100"/>
            <a:ext cx="304800" cy="304800"/>
          </a:xfrm>
          <a:prstGeom prst="rect">
            <a:avLst/>
          </a:prstGeom>
        </p:spPr>
      </p:pic>
      <p:cxnSp>
        <p:nvCxnSpPr>
          <p:cNvPr id="50" name="Straight Connector 49"/>
          <p:cNvCxnSpPr/>
          <p:nvPr userDrawn="1"/>
        </p:nvCxnSpPr>
        <p:spPr>
          <a:xfrm rot="5400000">
            <a:off x="1714500" y="6591300"/>
            <a:ext cx="381000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8244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img1030986828.jpe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6553200"/>
            <a:ext cx="250755" cy="2666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28600" y="6480974"/>
            <a:ext cx="1295400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Ameer</a:t>
            </a:r>
            <a:r>
              <a:rPr lang="en-US" sz="1050" dirty="0" smtClean="0"/>
              <a:t> Abdel-</a:t>
            </a:r>
            <a:r>
              <a:rPr lang="en-US" sz="1050" dirty="0" err="1" smtClean="0"/>
              <a:t>hadi</a:t>
            </a:r>
            <a:endParaRPr lang="en-US" sz="1050" dirty="0" smtClean="0"/>
          </a:p>
          <a:p>
            <a:pPr rtl="0"/>
            <a:r>
              <a:rPr lang="en-US" sz="800" dirty="0" smtClean="0"/>
              <a:t>ameer@tx.technion.ac.il</a:t>
            </a:r>
            <a:endParaRPr lang="en-US" sz="1800" dirty="0" smtClean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22355" y="6488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BE0D41-B533-4327-A996-9EE76E987BC8}" type="slidenum">
              <a:rPr lang="en-US" sz="1800" smtClean="0">
                <a:latin typeface="Consolas" pitchFamily="49" charset="0"/>
              </a:rPr>
              <a:pPr/>
              <a:t>‹#›</a:t>
            </a:fld>
            <a:r>
              <a:rPr lang="en-US" sz="1800" dirty="0" smtClean="0">
                <a:latin typeface="Consolas" pitchFamily="49" charset="0"/>
              </a:rPr>
              <a:t>/40</a:t>
            </a:r>
            <a:endParaRPr lang="en-US" sz="1800" dirty="0">
              <a:latin typeface="Consolas" pitchFamily="49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04800" y="6485878"/>
            <a:ext cx="8534400" cy="1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48"/>
          <p:cNvSpPr>
            <a:spLocks noGrp="1"/>
          </p:cNvSpPr>
          <p:nvPr>
            <p:ph sz="quarter" idx="10"/>
          </p:nvPr>
        </p:nvSpPr>
        <p:spPr>
          <a:xfrm>
            <a:off x="2514600" y="6501600"/>
            <a:ext cx="5410200" cy="306000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rot="16200000" flipH="1">
            <a:off x="2388601" y="6679199"/>
            <a:ext cx="252000" cy="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16200000" flipH="1">
            <a:off x="76201" y="6248399"/>
            <a:ext cx="457200" cy="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brand.g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543278" y="6535444"/>
            <a:ext cx="304800" cy="304800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7924800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Technion</a:t>
            </a:r>
            <a:r>
              <a:rPr lang="en-US" sz="900" dirty="0" smtClean="0"/>
              <a:t>-IIT</a:t>
            </a:r>
          </a:p>
          <a:p>
            <a:r>
              <a:rPr lang="en-US" sz="900" dirty="0" smtClean="0"/>
              <a:t>June,  2009</a:t>
            </a:r>
            <a:endParaRPr lang="en-US" sz="900" dirty="0"/>
          </a:p>
        </p:txBody>
      </p:sp>
      <p:cxnSp>
        <p:nvCxnSpPr>
          <p:cNvPr id="25" name="Straight Connector 24"/>
          <p:cNvCxnSpPr/>
          <p:nvPr userDrawn="1"/>
        </p:nvCxnSpPr>
        <p:spPr>
          <a:xfrm rot="16200000" flipH="1">
            <a:off x="7798801" y="6679200"/>
            <a:ext cx="252000" cy="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rot="5400000">
            <a:off x="8702139" y="6625689"/>
            <a:ext cx="272534" cy="1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267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4"/>
            <a:ext cx="4267200" cy="4302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2671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4"/>
            <a:ext cx="4267200" cy="4302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4" name="Picture 23" descr="img1030986828.jpe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6553200"/>
            <a:ext cx="250755" cy="266699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228600" y="6480974"/>
            <a:ext cx="1295400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Ameer</a:t>
            </a:r>
            <a:r>
              <a:rPr lang="en-US" sz="1050" dirty="0" smtClean="0"/>
              <a:t> Abdel-</a:t>
            </a:r>
            <a:r>
              <a:rPr lang="en-US" sz="1050" dirty="0" err="1" smtClean="0"/>
              <a:t>hadi</a:t>
            </a:r>
            <a:endParaRPr lang="en-US" sz="1050" dirty="0" smtClean="0"/>
          </a:p>
          <a:p>
            <a:pPr rtl="0"/>
            <a:r>
              <a:rPr lang="en-US" sz="800" dirty="0" smtClean="0"/>
              <a:t>ameer@tx.technion.ac.il</a:t>
            </a:r>
            <a:endParaRPr lang="en-US" sz="1800" dirty="0" smtClean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600200" y="6488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BE0D41-B533-4327-A996-9EE76E987BC8}" type="slidenum">
              <a:rPr lang="en-US" sz="1800" smtClean="0">
                <a:latin typeface="Consolas" pitchFamily="49" charset="0"/>
              </a:rPr>
              <a:pPr/>
              <a:t>‹#›</a:t>
            </a:fld>
            <a:r>
              <a:rPr lang="en-US" sz="1800" dirty="0" smtClean="0">
                <a:latin typeface="Consolas" pitchFamily="49" charset="0"/>
              </a:rPr>
              <a:t>/40</a:t>
            </a:r>
            <a:endParaRPr lang="en-US" sz="1800" dirty="0">
              <a:latin typeface="Consolas" pitchFamily="49" charset="0"/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304800" y="6485878"/>
            <a:ext cx="8534400" cy="1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48"/>
          <p:cNvSpPr>
            <a:spLocks noGrp="1"/>
          </p:cNvSpPr>
          <p:nvPr>
            <p:ph sz="quarter" idx="10"/>
          </p:nvPr>
        </p:nvSpPr>
        <p:spPr>
          <a:xfrm>
            <a:off x="2514600" y="6501600"/>
            <a:ext cx="5410200" cy="306000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rot="16200000" flipH="1">
            <a:off x="2388601" y="6679199"/>
            <a:ext cx="252000" cy="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16200000" flipH="1">
            <a:off x="76201" y="6248399"/>
            <a:ext cx="457200" cy="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brand.g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543278" y="6535444"/>
            <a:ext cx="304800" cy="3048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924800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Technion</a:t>
            </a:r>
            <a:r>
              <a:rPr lang="en-US" sz="900" dirty="0" smtClean="0"/>
              <a:t>-IIT</a:t>
            </a:r>
          </a:p>
          <a:p>
            <a:r>
              <a:rPr lang="en-US" sz="900" dirty="0" smtClean="0"/>
              <a:t>June,  2009</a:t>
            </a:r>
            <a:endParaRPr lang="en-US" sz="900" dirty="0"/>
          </a:p>
        </p:txBody>
      </p:sp>
      <p:cxnSp>
        <p:nvCxnSpPr>
          <p:cNvPr id="20" name="Straight Connector 19"/>
          <p:cNvCxnSpPr/>
          <p:nvPr userDrawn="1"/>
        </p:nvCxnSpPr>
        <p:spPr>
          <a:xfrm rot="16200000" flipH="1">
            <a:off x="7798801" y="6679200"/>
            <a:ext cx="252000" cy="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rot="5400000">
            <a:off x="8702139" y="6625689"/>
            <a:ext cx="272534" cy="1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1030986828.jpe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6553200"/>
            <a:ext cx="250755" cy="26669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28600" y="6480974"/>
            <a:ext cx="1295400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Ameer</a:t>
            </a:r>
            <a:r>
              <a:rPr lang="en-US" sz="1050" dirty="0" smtClean="0"/>
              <a:t> Abdel-</a:t>
            </a:r>
            <a:r>
              <a:rPr lang="en-US" sz="1050" dirty="0" err="1" smtClean="0"/>
              <a:t>hadi</a:t>
            </a:r>
            <a:endParaRPr lang="en-US" sz="1050" dirty="0" smtClean="0"/>
          </a:p>
          <a:p>
            <a:pPr rtl="0"/>
            <a:r>
              <a:rPr lang="en-US" sz="800" dirty="0" smtClean="0"/>
              <a:t>ameer@tx.technion.ac.il</a:t>
            </a:r>
            <a:endParaRPr lang="en-US" sz="1800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622355" y="6488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BE0D41-B533-4327-A996-9EE76E987BC8}" type="slidenum">
              <a:rPr lang="en-US" sz="1800" smtClean="0">
                <a:latin typeface="Consolas" pitchFamily="49" charset="0"/>
              </a:rPr>
              <a:pPr/>
              <a:t>‹#›</a:t>
            </a:fld>
            <a:r>
              <a:rPr lang="en-US" sz="1800" dirty="0" smtClean="0">
                <a:latin typeface="Consolas" pitchFamily="49" charset="0"/>
              </a:rPr>
              <a:t>/40</a:t>
            </a:r>
            <a:endParaRPr lang="en-US" sz="1800" dirty="0">
              <a:latin typeface="Consolas" pitchFamily="49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6485878"/>
            <a:ext cx="8534400" cy="1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48"/>
          <p:cNvSpPr>
            <a:spLocks noGrp="1"/>
          </p:cNvSpPr>
          <p:nvPr>
            <p:ph sz="quarter" idx="10"/>
          </p:nvPr>
        </p:nvSpPr>
        <p:spPr>
          <a:xfrm>
            <a:off x="2514600" y="6501600"/>
            <a:ext cx="5410200" cy="306000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rot="16200000" flipH="1">
            <a:off x="2388601" y="6679199"/>
            <a:ext cx="252000" cy="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16200000" flipH="1">
            <a:off x="76201" y="6248399"/>
            <a:ext cx="457200" cy="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7" name="Picture 16" descr="brand.g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543278" y="6535444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7924800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Technion</a:t>
            </a:r>
            <a:r>
              <a:rPr lang="en-US" sz="900" dirty="0" smtClean="0"/>
              <a:t>-IIT</a:t>
            </a:r>
          </a:p>
          <a:p>
            <a:r>
              <a:rPr lang="en-US" sz="900" dirty="0" smtClean="0"/>
              <a:t>June,  2009</a:t>
            </a:r>
            <a:endParaRPr lang="en-US" sz="9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 rot="16200000" flipH="1">
            <a:off x="7798801" y="6679200"/>
            <a:ext cx="252000" cy="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rot="5400000">
            <a:off x="8702139" y="6625689"/>
            <a:ext cx="272534" cy="1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1030986828.jpe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6553200"/>
            <a:ext cx="250755" cy="266699"/>
          </a:xfrm>
          <a:prstGeom prst="rect">
            <a:avLst/>
          </a:prstGeom>
        </p:spPr>
      </p:pic>
      <p:pic>
        <p:nvPicPr>
          <p:cNvPr id="6" name="Picture 5" descr="brand.g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619478" y="6535444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28600" y="6480974"/>
            <a:ext cx="1295400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Ameer</a:t>
            </a:r>
            <a:r>
              <a:rPr lang="en-US" sz="1050" dirty="0" smtClean="0"/>
              <a:t> Abdel-</a:t>
            </a:r>
            <a:r>
              <a:rPr lang="en-US" sz="1050" dirty="0" err="1" smtClean="0"/>
              <a:t>hadi</a:t>
            </a:r>
            <a:endParaRPr lang="en-US" sz="1050" dirty="0" smtClean="0"/>
          </a:p>
          <a:p>
            <a:pPr rtl="0"/>
            <a:r>
              <a:rPr lang="en-US" sz="800" dirty="0" smtClean="0"/>
              <a:t>ameer@tx.technion.ac.il</a:t>
            </a:r>
            <a:endParaRPr lang="en-US" sz="1800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77200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Technion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Feb, 2009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622355" y="6488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BE0D41-B533-4327-A996-9EE76E987BC8}" type="slidenum">
              <a:rPr lang="en-US" sz="1800" smtClean="0">
                <a:latin typeface="Consolas" pitchFamily="49" charset="0"/>
              </a:rPr>
              <a:pPr/>
              <a:t>‹#›</a:t>
            </a:fld>
            <a:r>
              <a:rPr lang="en-US" sz="1800" dirty="0" smtClean="0">
                <a:latin typeface="Consolas" pitchFamily="49" charset="0"/>
              </a:rPr>
              <a:t>/40</a:t>
            </a:r>
            <a:endParaRPr lang="en-US" sz="1800" dirty="0">
              <a:latin typeface="Consolas" pitchFamily="49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04800" y="6485878"/>
            <a:ext cx="8534400" cy="1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16200000" flipH="1">
            <a:off x="7951201" y="6679200"/>
            <a:ext cx="252000" cy="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8"/>
          <p:cNvSpPr>
            <a:spLocks noGrp="1"/>
          </p:cNvSpPr>
          <p:nvPr>
            <p:ph sz="quarter" idx="10"/>
          </p:nvPr>
        </p:nvSpPr>
        <p:spPr>
          <a:xfrm>
            <a:off x="2514600" y="6501600"/>
            <a:ext cx="5562600" cy="306000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rot="16200000" flipH="1">
            <a:off x="2388601" y="6679199"/>
            <a:ext cx="252000" cy="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16200000" flipH="1">
            <a:off x="76201" y="6248399"/>
            <a:ext cx="457200" cy="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3276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2641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35100"/>
            <a:ext cx="3276600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img1030986828.jpe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6553200"/>
            <a:ext cx="250755" cy="26669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8600" y="6480974"/>
            <a:ext cx="1295400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Ameer</a:t>
            </a:r>
            <a:r>
              <a:rPr lang="en-US" sz="1050" dirty="0" smtClean="0"/>
              <a:t> Abdel-</a:t>
            </a:r>
            <a:r>
              <a:rPr lang="en-US" sz="1050" dirty="0" err="1" smtClean="0"/>
              <a:t>hadi</a:t>
            </a:r>
            <a:endParaRPr lang="en-US" sz="1050" dirty="0" smtClean="0"/>
          </a:p>
          <a:p>
            <a:pPr rtl="0"/>
            <a:r>
              <a:rPr lang="en-US" sz="800" dirty="0" smtClean="0"/>
              <a:t>ameer@tx.technion.ac.il</a:t>
            </a:r>
            <a:endParaRPr lang="en-US" sz="1800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622355" y="6488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BE0D41-B533-4327-A996-9EE76E987BC8}" type="slidenum">
              <a:rPr lang="en-US" sz="1800" smtClean="0">
                <a:latin typeface="Consolas" pitchFamily="49" charset="0"/>
              </a:rPr>
              <a:pPr/>
              <a:t>‹#›</a:t>
            </a:fld>
            <a:r>
              <a:rPr lang="en-US" sz="1800" dirty="0" smtClean="0">
                <a:latin typeface="Consolas" pitchFamily="49" charset="0"/>
              </a:rPr>
              <a:t>/40</a:t>
            </a:r>
            <a:endParaRPr lang="en-US" sz="1800" dirty="0">
              <a:latin typeface="Consolas" pitchFamily="49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800" y="6485878"/>
            <a:ext cx="8534400" cy="1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48"/>
          <p:cNvSpPr>
            <a:spLocks noGrp="1"/>
          </p:cNvSpPr>
          <p:nvPr>
            <p:ph sz="quarter" idx="10"/>
          </p:nvPr>
        </p:nvSpPr>
        <p:spPr>
          <a:xfrm>
            <a:off x="2514600" y="6501600"/>
            <a:ext cx="5410200" cy="306000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rot="16200000" flipH="1">
            <a:off x="2388601" y="6679199"/>
            <a:ext cx="252000" cy="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16200000" flipH="1">
            <a:off x="76201" y="6248399"/>
            <a:ext cx="457200" cy="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brand.g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543278" y="6535444"/>
            <a:ext cx="304800" cy="3048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924800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Technion</a:t>
            </a:r>
            <a:r>
              <a:rPr lang="en-US" sz="900" dirty="0" smtClean="0"/>
              <a:t>-IIT</a:t>
            </a:r>
          </a:p>
          <a:p>
            <a:r>
              <a:rPr lang="en-US" sz="900" dirty="0" smtClean="0"/>
              <a:t>June,  2009</a:t>
            </a:r>
            <a:endParaRPr lang="en-US" sz="900" dirty="0"/>
          </a:p>
        </p:txBody>
      </p:sp>
      <p:cxnSp>
        <p:nvCxnSpPr>
          <p:cNvPr id="20" name="Straight Connector 19"/>
          <p:cNvCxnSpPr/>
          <p:nvPr userDrawn="1"/>
        </p:nvCxnSpPr>
        <p:spPr>
          <a:xfrm rot="16200000" flipH="1">
            <a:off x="7798801" y="6679200"/>
            <a:ext cx="252000" cy="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rot="5400000">
            <a:off x="8702139" y="6625689"/>
            <a:ext cx="272534" cy="1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img1030986828.jpe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6553200"/>
            <a:ext cx="250755" cy="26669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8600" y="6480974"/>
            <a:ext cx="1295400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Ameer</a:t>
            </a:r>
            <a:r>
              <a:rPr lang="en-US" sz="1050" dirty="0" smtClean="0"/>
              <a:t> Abdel-</a:t>
            </a:r>
            <a:r>
              <a:rPr lang="en-US" sz="1050" dirty="0" err="1" smtClean="0"/>
              <a:t>hadi</a:t>
            </a:r>
            <a:endParaRPr lang="en-US" sz="1050" dirty="0" smtClean="0"/>
          </a:p>
          <a:p>
            <a:pPr rtl="0"/>
            <a:r>
              <a:rPr lang="en-US" sz="800" dirty="0" smtClean="0"/>
              <a:t>ameer@tx.technion.ac.il</a:t>
            </a:r>
            <a:endParaRPr lang="en-US" sz="1800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622355" y="6488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BE0D41-B533-4327-A996-9EE76E987BC8}" type="slidenum">
              <a:rPr lang="en-US" sz="1800" smtClean="0">
                <a:latin typeface="Consolas" pitchFamily="49" charset="0"/>
              </a:rPr>
              <a:pPr/>
              <a:t>‹#›</a:t>
            </a:fld>
            <a:r>
              <a:rPr lang="en-US" sz="1800" dirty="0" smtClean="0">
                <a:latin typeface="Consolas" pitchFamily="49" charset="0"/>
              </a:rPr>
              <a:t>/40</a:t>
            </a:r>
            <a:endParaRPr lang="en-US" sz="1800" dirty="0">
              <a:latin typeface="Consolas" pitchFamily="49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800" y="6485878"/>
            <a:ext cx="8534400" cy="1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48"/>
          <p:cNvSpPr>
            <a:spLocks noGrp="1"/>
          </p:cNvSpPr>
          <p:nvPr>
            <p:ph sz="quarter" idx="10"/>
          </p:nvPr>
        </p:nvSpPr>
        <p:spPr>
          <a:xfrm>
            <a:off x="2514600" y="6501600"/>
            <a:ext cx="5410200" cy="306000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rot="16200000" flipH="1">
            <a:off x="2388601" y="6679199"/>
            <a:ext cx="252000" cy="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16200000" flipH="1">
            <a:off x="76201" y="6248399"/>
            <a:ext cx="457200" cy="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brand.g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543278" y="6535444"/>
            <a:ext cx="304800" cy="3048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924800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Technion</a:t>
            </a:r>
            <a:r>
              <a:rPr lang="en-US" sz="900" dirty="0" smtClean="0"/>
              <a:t>-IIT</a:t>
            </a:r>
          </a:p>
          <a:p>
            <a:r>
              <a:rPr lang="en-US" sz="900" dirty="0" smtClean="0"/>
              <a:t>June,  2009</a:t>
            </a:r>
            <a:endParaRPr lang="en-US" sz="900" dirty="0"/>
          </a:p>
        </p:txBody>
      </p:sp>
      <p:cxnSp>
        <p:nvCxnSpPr>
          <p:cNvPr id="20" name="Straight Connector 19"/>
          <p:cNvCxnSpPr/>
          <p:nvPr userDrawn="1"/>
        </p:nvCxnSpPr>
        <p:spPr>
          <a:xfrm rot="16200000" flipH="1">
            <a:off x="7798801" y="6679200"/>
            <a:ext cx="252000" cy="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rot="5400000">
            <a:off x="8702139" y="6625689"/>
            <a:ext cx="272534" cy="1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50" dirty="0" err="1" smtClean="0"/>
              <a:t>Ameer</a:t>
            </a:r>
            <a:r>
              <a:rPr lang="en-US" sz="1050" dirty="0" smtClean="0"/>
              <a:t> Abdel-</a:t>
            </a:r>
            <a:r>
              <a:rPr lang="en-US" sz="1050" dirty="0" err="1" smtClean="0"/>
              <a:t>hadi</a:t>
            </a:r>
            <a:endParaRPr lang="en-US" sz="1050" dirty="0" smtClean="0"/>
          </a:p>
          <a:p>
            <a:r>
              <a:rPr lang="en-US" sz="800" dirty="0" smtClean="0"/>
              <a:t>ameer@tx.technion.ac.il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Technion</a:t>
            </a:r>
            <a:r>
              <a:rPr lang="en-US" dirty="0" smtClean="0"/>
              <a:t> - IIT</a:t>
            </a:r>
          </a:p>
          <a:p>
            <a:r>
              <a:rPr lang="en-US" dirty="0" smtClean="0"/>
              <a:t>October, 09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2" Type="http://schemas.openxmlformats.org/officeDocument/2006/relationships/image" Target="../media/image29.emf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5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emf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9.emf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5.xml"/><Relationship Id="rId10" Type="http://schemas.openxmlformats.org/officeDocument/2006/relationships/image" Target="../media/image18.emf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emf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971800"/>
            <a:ext cx="8229600" cy="381000"/>
          </a:xfrm>
        </p:spPr>
        <p:txBody>
          <a:bodyPr>
            <a:noAutofit/>
          </a:bodyPr>
          <a:lstStyle/>
          <a:p>
            <a:r>
              <a:rPr lang="en-US" sz="2150" dirty="0" smtClean="0"/>
              <a:t>Ameer Abdelhadi, Ran Ginosar, Avinoam Kolodny, and Eby G. Friedman*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362200"/>
          </a:xfrm>
        </p:spPr>
        <p:txBody>
          <a:bodyPr>
            <a:noAutofit/>
          </a:bodyPr>
          <a:lstStyle/>
          <a:p>
            <a:r>
              <a:rPr lang="en-US" sz="5000" dirty="0" smtClean="0"/>
              <a:t>Timing–Driven Variation–Aware</a:t>
            </a:r>
            <a:r>
              <a:rPr lang="en-US" sz="4800" dirty="0" smtClean="0"/>
              <a:t> </a:t>
            </a:r>
            <a:r>
              <a:rPr lang="en-US" sz="4800" dirty="0" err="1" smtClean="0"/>
              <a:t>Nonuniform</a:t>
            </a:r>
            <a:r>
              <a:rPr lang="en-US" sz="4800" dirty="0" smtClean="0"/>
              <a:t> Clock Mesh Synthesis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3505200"/>
            <a:ext cx="8229600" cy="91440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Technion</a:t>
            </a:r>
            <a:r>
              <a:rPr lang="en-US" sz="2400" dirty="0">
                <a:solidFill>
                  <a:schemeClr val="tx1"/>
                </a:solidFill>
              </a:rPr>
              <a:t> – Israel Institute of Technology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Department </a:t>
            </a:r>
            <a:r>
              <a:rPr lang="en-US" sz="2400" dirty="0">
                <a:solidFill>
                  <a:schemeClr val="tx1"/>
                </a:solidFill>
              </a:rPr>
              <a:t>of Electrical </a:t>
            </a:r>
            <a:r>
              <a:rPr lang="en-US" sz="2400" dirty="0" smtClean="0">
                <a:solidFill>
                  <a:schemeClr val="tx1"/>
                </a:solidFill>
              </a:rPr>
              <a:t>Engineering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495300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Also with </a:t>
            </a:r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>Dept.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 of Electrical and Computer Engineering, University of Rochester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6477000" cy="5181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Find regions with deferent skew </a:t>
            </a:r>
            <a:r>
              <a:rPr lang="en-US" dirty="0" smtClean="0"/>
              <a:t>requirements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Graph </a:t>
            </a:r>
            <a:r>
              <a:rPr lang="en-US" dirty="0" smtClean="0"/>
              <a:t>theoretic algorithm</a:t>
            </a:r>
          </a:p>
          <a:p>
            <a:pPr>
              <a:defRPr/>
            </a:pPr>
            <a:r>
              <a:rPr lang="en-US" dirty="0" smtClean="0"/>
              <a:t>Inputs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b="1" i="1" dirty="0" err="1" smtClean="0">
                <a:latin typeface="Palatino Linotype" pitchFamily="18" charset="0"/>
              </a:rPr>
              <a:t>G</a:t>
            </a:r>
            <a:r>
              <a:rPr lang="en-US" b="1" i="1" baseline="-25000" dirty="0" err="1" smtClean="0">
                <a:latin typeface="Palatino Linotype" pitchFamily="18" charset="0"/>
              </a:rPr>
              <a:t>c</a:t>
            </a:r>
            <a:r>
              <a:rPr lang="en-US" dirty="0" smtClean="0"/>
              <a:t>: Constraint Graph</a:t>
            </a:r>
          </a:p>
          <a:p>
            <a:pPr lvl="1">
              <a:defRPr/>
            </a:pPr>
            <a:r>
              <a:rPr lang="en-US" b="1" i="1" dirty="0" smtClean="0">
                <a:latin typeface="Palatino Linotype" pitchFamily="18" charset="0"/>
              </a:rPr>
              <a:t>T</a:t>
            </a:r>
            <a:r>
              <a:rPr lang="en-US" dirty="0" smtClean="0"/>
              <a:t>: Thresholds vector</a:t>
            </a:r>
          </a:p>
          <a:p>
            <a:pPr lvl="2">
              <a:defRPr/>
            </a:pPr>
            <a:r>
              <a:rPr lang="en-US" dirty="0" smtClean="0"/>
              <a:t>Contains skew thresholds</a:t>
            </a:r>
          </a:p>
          <a:p>
            <a:pPr lvl="2">
              <a:defRPr/>
            </a:pPr>
            <a:r>
              <a:rPr lang="en-US" dirty="0" smtClean="0"/>
              <a:t>Granularity of skew regions</a:t>
            </a:r>
          </a:p>
          <a:p>
            <a:pPr>
              <a:defRPr/>
            </a:pPr>
            <a:r>
              <a:rPr lang="en-US" dirty="0" smtClean="0"/>
              <a:t>Output:</a:t>
            </a:r>
          </a:p>
          <a:p>
            <a:pPr lvl="1">
              <a:defRPr/>
            </a:pPr>
            <a:r>
              <a:rPr lang="en-US" dirty="0" smtClean="0"/>
              <a:t>Skew map with rectangular shapes</a:t>
            </a:r>
          </a:p>
          <a:p>
            <a:pPr lvl="1">
              <a:defRPr/>
            </a:pPr>
            <a:r>
              <a:rPr lang="en-US" b="1" i="1" dirty="0" smtClean="0">
                <a:latin typeface="Palatino Linotype" pitchFamily="18" charset="0"/>
              </a:rPr>
              <a:t>[</a:t>
            </a:r>
            <a:r>
              <a:rPr lang="en-US" b="1" i="1" dirty="0" err="1" smtClean="0">
                <a:latin typeface="Palatino Linotype" pitchFamily="18" charset="0"/>
              </a:rPr>
              <a:t>skew,cap,bbox</a:t>
            </a:r>
            <a:r>
              <a:rPr lang="en-US" b="1" i="1" dirty="0" smtClean="0">
                <a:latin typeface="Palatino Linotype" pitchFamily="18" charset="0"/>
              </a:rPr>
              <a:t>] </a:t>
            </a:r>
            <a:r>
              <a:rPr lang="en-US" dirty="0" smtClean="0"/>
              <a:t>triples stack</a:t>
            </a:r>
          </a:p>
          <a:p>
            <a:pPr lvl="1">
              <a:defRPr/>
            </a:pPr>
            <a:r>
              <a:rPr lang="en-US" dirty="0" smtClean="0"/>
              <a:t>Ascending order by skew</a:t>
            </a:r>
          </a:p>
          <a:p>
            <a:pPr>
              <a:defRPr/>
            </a:pPr>
            <a:r>
              <a:rPr lang="en-US" dirty="0" smtClean="0"/>
              <a:t>Method:</a:t>
            </a:r>
          </a:p>
          <a:p>
            <a:pPr lvl="1">
              <a:defRPr/>
            </a:pPr>
            <a:r>
              <a:rPr lang="en-US" dirty="0" smtClean="0"/>
              <a:t>Remove edges with skew lower than threshold</a:t>
            </a:r>
          </a:p>
          <a:p>
            <a:pPr lvl="1">
              <a:defRPr/>
            </a:pPr>
            <a:r>
              <a:rPr lang="en-US" dirty="0" smtClean="0"/>
              <a:t>Connected components define skew regions</a:t>
            </a:r>
          </a:p>
          <a:p>
            <a:pPr lvl="1">
              <a:defRPr/>
            </a:pPr>
            <a:r>
              <a:rPr lang="en-US" dirty="0" smtClean="0"/>
              <a:t>Merge connected components with original graph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II: Generate Skew Map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05000"/>
            <a:ext cx="2133600" cy="124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901531"/>
            <a:ext cx="2133600" cy="130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hevron 8"/>
          <p:cNvSpPr/>
          <p:nvPr/>
        </p:nvSpPr>
        <p:spPr>
          <a:xfrm rot="5400000">
            <a:off x="7467600" y="2389721"/>
            <a:ext cx="457200" cy="2133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32448" y="5313122"/>
            <a:ext cx="21305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Phase II: Generate Skew Map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112521"/>
          <a:ext cx="8458199" cy="51476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57600"/>
                <a:gridCol w="1143000"/>
                <a:gridCol w="1219200"/>
                <a:gridCol w="1219200"/>
                <a:gridCol w="1219199"/>
              </a:tblGrid>
              <a:tr h="273985">
                <a:tc>
                  <a:txBody>
                    <a:bodyPr/>
                    <a:lstStyle/>
                    <a:p>
                      <a:pPr marL="514350" indent="-514350">
                        <a:buNone/>
                        <a:defRPr/>
                      </a:pPr>
                      <a:r>
                        <a:rPr lang="en-US" sz="1600" b="1" i="1" dirty="0" smtClean="0">
                          <a:latin typeface="Palatino Linotype" pitchFamily="18" charset="0"/>
                        </a:rPr>
                        <a:t>1. </a:t>
                      </a:r>
                      <a:r>
                        <a:rPr lang="en-US" sz="1600" b="0" i="1" dirty="0" err="1" smtClean="0">
                          <a:latin typeface="Palatino Linotype" pitchFamily="18" charset="0"/>
                        </a:rPr>
                        <a:t>foreach</a:t>
                      </a:r>
                      <a:r>
                        <a:rPr lang="en-US" sz="1600" b="0" i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1600" b="0" i="1" dirty="0" err="1" smtClean="0">
                          <a:latin typeface="Palatino Linotype" pitchFamily="18" charset="0"/>
                        </a:rPr>
                        <a:t>t</a:t>
                      </a:r>
                      <a:r>
                        <a:rPr lang="en-US" sz="1600" b="0" i="1" dirty="0" err="1" smtClean="0">
                          <a:latin typeface="Palatino Linotype" pitchFamily="18" charset="0"/>
                          <a:sym typeface="Symbol"/>
                        </a:rPr>
                        <a:t></a:t>
                      </a:r>
                      <a:r>
                        <a:rPr lang="en-US" sz="1600" b="0" i="1" dirty="0" err="1" smtClean="0">
                          <a:latin typeface="Palatino Linotype" pitchFamily="18" charset="0"/>
                        </a:rPr>
                        <a:t>T</a:t>
                      </a:r>
                      <a:endParaRPr lang="en-US" sz="1600" b="0" dirty="0" smtClean="0">
                        <a:latin typeface="Palatino Linotype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T=[1,2,3]</a:t>
                      </a:r>
                      <a:endParaRPr lang="en-US" sz="16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t=1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t=2</a:t>
                      </a:r>
                      <a:endParaRPr lang="en-US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t=3</a:t>
                      </a:r>
                      <a:endParaRPr lang="en-US" dirty="0"/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423">
                <a:tc rowSpan="2">
                  <a:txBody>
                    <a:bodyPr/>
                    <a:lstStyle/>
                    <a:p>
                      <a:pPr marL="635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latin typeface="Palatino Linotype" pitchFamily="18" charset="0"/>
                        </a:rPr>
                        <a:t>1.1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G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C</a:t>
                      </a:r>
                      <a:r>
                        <a:rPr lang="en-US" sz="1600" i="1" baseline="30000" dirty="0" err="1" smtClean="0">
                          <a:latin typeface="Palatino Linotype" pitchFamily="18" charset="0"/>
                        </a:rPr>
                        <a:t>undirected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=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getUndirected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(G</a:t>
                      </a:r>
                      <a:r>
                        <a:rPr lang="en-US" sz="1600" i="1" baseline="-25000" dirty="0" smtClean="0">
                          <a:latin typeface="Palatino Linotype" pitchFamily="18" charset="0"/>
                        </a:rPr>
                        <a:t>C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)</a:t>
                      </a:r>
                      <a:endParaRPr lang="en-US" sz="1600" dirty="0" smtClean="0">
                        <a:latin typeface="Palatino Linotype" pitchFamily="18" charset="0"/>
                      </a:endParaRPr>
                    </a:p>
                  </a:txBody>
                  <a:tcPr marT="0" marB="0" anchor="ctr"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Initial graph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Undirected graph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603">
                <a:tc>
                  <a:txBody>
                    <a:bodyPr/>
                    <a:lstStyle/>
                    <a:p>
                      <a:pPr marL="63500" indent="0">
                        <a:buNone/>
                        <a:defRPr/>
                      </a:pPr>
                      <a:r>
                        <a:rPr lang="en-US" sz="1600" b="1" i="1" dirty="0" smtClean="0">
                          <a:latin typeface="Palatino Linotype" pitchFamily="18" charset="0"/>
                        </a:rPr>
                        <a:t>1.2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foreach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e</a:t>
                      </a:r>
                      <a:r>
                        <a:rPr lang="en-US" sz="1600" i="1" dirty="0" err="1" smtClean="0">
                          <a:latin typeface="Palatino Linotype" pitchFamily="18" charset="0"/>
                          <a:sym typeface="Symbol"/>
                        </a:rPr>
                        <a:t>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G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C</a:t>
                      </a:r>
                      <a:r>
                        <a:rPr lang="en-US" sz="1600" i="1" baseline="30000" dirty="0" err="1" smtClean="0">
                          <a:latin typeface="Palatino Linotype" pitchFamily="18" charset="0"/>
                        </a:rPr>
                        <a:t>E</a:t>
                      </a:r>
                      <a:endParaRPr lang="en-US" sz="1600" dirty="0" smtClean="0">
                        <a:latin typeface="Palatino Linotype" pitchFamily="18" charset="0"/>
                      </a:endParaRPr>
                    </a:p>
                    <a:p>
                      <a:pPr marL="1371600" indent="-1257300">
                        <a:buNone/>
                        <a:defRPr/>
                      </a:pPr>
                      <a:r>
                        <a:rPr lang="en-US" sz="1600" b="1" i="1" dirty="0" smtClean="0">
                          <a:latin typeface="Palatino Linotype" pitchFamily="18" charset="0"/>
                        </a:rPr>
                        <a:t>1.2.1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 if w</a:t>
                      </a:r>
                      <a:r>
                        <a:rPr lang="en-US" sz="1600" i="1" baseline="-25000" dirty="0" smtClean="0">
                          <a:latin typeface="Palatino Linotype" pitchFamily="18" charset="0"/>
                        </a:rPr>
                        <a:t>e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&gt;t</a:t>
                      </a:r>
                      <a:br>
                        <a:rPr lang="en-US" sz="1600" i="1" dirty="0" smtClean="0">
                          <a:latin typeface="Palatino Linotype" pitchFamily="18" charset="0"/>
                        </a:rPr>
                      </a:b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G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C</a:t>
                      </a:r>
                      <a:r>
                        <a:rPr lang="en-US" sz="1600" i="1" baseline="30000" dirty="0" err="1" smtClean="0">
                          <a:latin typeface="Palatino Linotype" pitchFamily="18" charset="0"/>
                        </a:rPr>
                        <a:t>undirected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=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G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C</a:t>
                      </a:r>
                      <a:r>
                        <a:rPr lang="en-US" sz="1600" i="1" baseline="30000" dirty="0" err="1" smtClean="0">
                          <a:latin typeface="Palatino Linotype" pitchFamily="18" charset="0"/>
                        </a:rPr>
                        <a:t>undirected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/e</a:t>
                      </a:r>
                      <a:endParaRPr lang="en-US" sz="1600" dirty="0" smtClean="0">
                        <a:latin typeface="Palatino Linotype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Remove edges with 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US" sz="1600" i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&gt;t</a:t>
                      </a:r>
                      <a:endParaRPr lang="en-US" sz="16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923">
                <a:tc>
                  <a:txBody>
                    <a:bodyPr/>
                    <a:lstStyle/>
                    <a:p>
                      <a:pPr marL="863600" indent="-800100">
                        <a:buNone/>
                        <a:defRPr/>
                      </a:pPr>
                      <a:r>
                        <a:rPr lang="en-US" sz="1600" b="1" i="1" dirty="0" smtClean="0">
                          <a:latin typeface="Palatino Linotype" pitchFamily="18" charset="0"/>
                        </a:rPr>
                        <a:t>1.3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 UCC=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getConnComp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G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C</a:t>
                      </a:r>
                      <a:r>
                        <a:rPr lang="en-US" sz="1600" i="1" baseline="30000" dirty="0" err="1" smtClean="0">
                          <a:latin typeface="Palatino Linotype" pitchFamily="18" charset="0"/>
                        </a:rPr>
                        <a:t>undirected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)</a:t>
                      </a:r>
                      <a:endParaRPr lang="en-US" sz="1600" dirty="0" smtClean="0">
                        <a:latin typeface="Palatino Linotype" pitchFamily="18" charset="0"/>
                      </a:endParaRPr>
                    </a:p>
                    <a:p>
                      <a:pPr marL="863600" indent="-800100">
                        <a:buNone/>
                        <a:defRPr/>
                      </a:pPr>
                      <a:r>
                        <a:rPr lang="en-US" sz="1600" b="1" i="1" dirty="0" smtClean="0">
                          <a:latin typeface="Palatino Linotype" pitchFamily="18" charset="0"/>
                        </a:rPr>
                        <a:t>1.4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foreach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ucc</a:t>
                      </a:r>
                      <a:r>
                        <a:rPr lang="en-US" sz="1600" i="1" dirty="0" err="1" smtClean="0">
                          <a:latin typeface="Palatino Linotype" pitchFamily="18" charset="0"/>
                          <a:sym typeface="Symbol"/>
                        </a:rPr>
                        <a:t>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UCC</a:t>
                      </a:r>
                      <a:endParaRPr lang="en-US" sz="1600" dirty="0" smtClean="0">
                        <a:latin typeface="Palatino Linotype" pitchFamily="18" charset="0"/>
                      </a:endParaRPr>
                    </a:p>
                    <a:p>
                      <a:pPr marL="114300" indent="0">
                        <a:buNone/>
                        <a:defRPr/>
                      </a:pPr>
                      <a:r>
                        <a:rPr lang="en-US" sz="1600" b="1" i="1" dirty="0" smtClean="0">
                          <a:latin typeface="Palatino Linotype" pitchFamily="18" charset="0"/>
                        </a:rPr>
                        <a:t>1.4.1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v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merge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=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mergeVertices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G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C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,ucc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)</a:t>
                      </a:r>
                      <a:endParaRPr lang="en-US" sz="1600" dirty="0" smtClean="0">
                        <a:latin typeface="Palatino Linotype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Merge connected component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526">
                <a:tc>
                  <a:txBody>
                    <a:bodyPr/>
                    <a:lstStyle/>
                    <a:p>
                      <a:pPr marL="114300" indent="0">
                        <a:buNone/>
                        <a:defRPr/>
                      </a:pPr>
                      <a:r>
                        <a:rPr lang="en-US" sz="1600" b="1" i="1" dirty="0" smtClean="0">
                          <a:latin typeface="Palatino Linotype" pitchFamily="18" charset="0"/>
                        </a:rPr>
                        <a:t>1.4.2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skew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ucc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=</a:t>
                      </a:r>
                      <a:r>
                        <a:rPr lang="en-US" sz="1600" i="1" baseline="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min(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w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e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|e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=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v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i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~v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j</a:t>
                      </a:r>
                      <a:r>
                        <a:rPr lang="en-US" sz="1600" i="1" baseline="0" dirty="0" err="1" smtClean="0">
                          <a:latin typeface="Palatino Linotype" pitchFamily="18" charset="0"/>
                        </a:rPr>
                        <a:t>;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v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i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,v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j</a:t>
                      </a:r>
                      <a:r>
                        <a:rPr lang="en-US" sz="1600" i="1" dirty="0" err="1" smtClean="0">
                          <a:latin typeface="Palatino Linotype" pitchFamily="18" charset="0"/>
                          <a:sym typeface="Symbol"/>
                        </a:rPr>
                        <a:t>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ucc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)</a:t>
                      </a:r>
                      <a:endParaRPr lang="en-US" sz="1600" dirty="0" smtClean="0">
                        <a:latin typeface="Palatino Linotype" pitchFamily="18" charset="0"/>
                      </a:endParaRPr>
                    </a:p>
                    <a:p>
                      <a:pPr marL="114300" indent="0">
                        <a:buNone/>
                        <a:defRPr/>
                      </a:pPr>
                      <a:r>
                        <a:rPr lang="en-US" sz="1600" b="1" i="1" dirty="0" smtClean="0">
                          <a:latin typeface="Palatino Linotype" pitchFamily="18" charset="0"/>
                        </a:rPr>
                        <a:t>1.4.3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bbox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ucc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=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bbox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v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merge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)</a:t>
                      </a:r>
                    </a:p>
                    <a:p>
                      <a:pPr marL="114300" indent="0">
                        <a:buNone/>
                        <a:defRPr/>
                      </a:pPr>
                      <a:r>
                        <a:rPr lang="en-US" sz="1600" b="1" i="1" dirty="0" smtClean="0">
                          <a:latin typeface="Palatino Linotype" pitchFamily="18" charset="0"/>
                        </a:rPr>
                        <a:t>1.4.4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cap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ucc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=cap(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v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merge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 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[skew, cap, 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bbox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triples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0" marR="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553"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latin typeface="Palatino Linotype" pitchFamily="18" charset="0"/>
                        </a:rPr>
                        <a:t>1.4.5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 push(</a:t>
                      </a:r>
                    </a:p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Palatino Linotype" pitchFamily="18" charset="0"/>
                        </a:rPr>
                        <a:t>            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skewBbox,skew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ucc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,cap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ucc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,bbox</a:t>
                      </a:r>
                      <a:r>
                        <a:rPr lang="en-US" sz="1600" i="1" baseline="-25000" dirty="0" err="1" smtClean="0">
                          <a:latin typeface="Palatino Linotype" pitchFamily="18" charset="0"/>
                        </a:rPr>
                        <a:t>ucc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])</a:t>
                      </a:r>
                      <a:endParaRPr lang="en-US" sz="1600" dirty="0" smtClean="0">
                        <a:latin typeface="Palatino Linotype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Push triples into stack</a:t>
                      </a:r>
                      <a:endParaRPr lang="en-US" sz="16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[1,C</a:t>
                      </a:r>
                      <a:r>
                        <a:rPr lang="en-US" sz="1050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,[[0,0],[1,2]]]</a:t>
                      </a:r>
                    </a:p>
                  </a:txBody>
                  <a:tcPr marL="45720" marR="45720" marT="0" anchor="b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[2,C</a:t>
                      </a:r>
                      <a:r>
                        <a:rPr lang="en-US" sz="1050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,[[1,1,[2,2]]]</a:t>
                      </a:r>
                    </a:p>
                    <a:p>
                      <a:pPr marR="0" algn="l" rtl="0"/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[1,C</a:t>
                      </a:r>
                      <a:r>
                        <a:rPr lang="en-US" sz="1050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,[[0,0],[1,2]]]</a:t>
                      </a:r>
                    </a:p>
                  </a:txBody>
                  <a:tcPr marL="45720" marR="45720" marT="0" anchor="b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0" algn="l" rtl="0"/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[3,C</a:t>
                      </a:r>
                      <a:r>
                        <a:rPr lang="en-US" sz="1050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,[[0,0],[2,2]]]</a:t>
                      </a:r>
                    </a:p>
                    <a:p>
                      <a:pPr marR="0" algn="l" rtl="0"/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[2,C</a:t>
                      </a:r>
                      <a:r>
                        <a:rPr lang="en-US" sz="1050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,[[1,1],[2,2]]]</a:t>
                      </a:r>
                    </a:p>
                    <a:p>
                      <a:pPr marR="0" algn="l" rtl="0"/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[1,C</a:t>
                      </a:r>
                      <a:r>
                        <a:rPr lang="en-US" sz="1050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,[[0,0],[1,2]]]</a:t>
                      </a:r>
                    </a:p>
                  </a:txBody>
                  <a:tcPr marL="45720" marR="45720" marT="0" anchor="b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II: Generate Skew Map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760" y="1447800"/>
            <a:ext cx="1005840" cy="78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760" y="3124200"/>
            <a:ext cx="1005840" cy="8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8760" y="4038600"/>
            <a:ext cx="1005840" cy="78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760" y="2286000"/>
            <a:ext cx="1005840" cy="78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7960" y="1424783"/>
            <a:ext cx="1005840" cy="7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7960" y="2262983"/>
            <a:ext cx="1005840" cy="7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7160" y="1422400"/>
            <a:ext cx="1005840" cy="78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57160" y="2235200"/>
            <a:ext cx="1005840" cy="78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37960" y="3124200"/>
            <a:ext cx="1005840" cy="7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57160" y="3087534"/>
            <a:ext cx="1005840" cy="78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37960" y="4014635"/>
            <a:ext cx="1005840" cy="78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31760" y="3994252"/>
            <a:ext cx="1005840" cy="7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34300" y="4889500"/>
            <a:ext cx="1005840" cy="76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37960" y="4876800"/>
            <a:ext cx="100584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4" name="Picture 2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18760" y="4876800"/>
            <a:ext cx="1005840" cy="73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9" name="Curved Connector 48"/>
          <p:cNvCxnSpPr/>
          <p:nvPr/>
        </p:nvCxnSpPr>
        <p:spPr>
          <a:xfrm flipV="1">
            <a:off x="6299200" y="1727716"/>
            <a:ext cx="213360" cy="2615684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/>
          <p:nvPr/>
        </p:nvCxnSpPr>
        <p:spPr>
          <a:xfrm flipV="1">
            <a:off x="7518400" y="1727716"/>
            <a:ext cx="213360" cy="2615684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62484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Generate polygons from </a:t>
            </a:r>
            <a:r>
              <a:rPr lang="en-US" dirty="0" smtClean="0"/>
              <a:t>rectangles</a:t>
            </a:r>
            <a:endParaRPr lang="en-US" dirty="0" smtClean="0"/>
          </a:p>
          <a:p>
            <a:r>
              <a:rPr lang="en-US" dirty="0" smtClean="0"/>
              <a:t>Geometric </a:t>
            </a:r>
            <a:r>
              <a:rPr lang="en-US" dirty="0" smtClean="0"/>
              <a:t>algorithm</a:t>
            </a:r>
          </a:p>
          <a:p>
            <a:r>
              <a:rPr lang="en-US" dirty="0" smtClean="0"/>
              <a:t>Input</a:t>
            </a:r>
            <a:r>
              <a:rPr lang="en-US" dirty="0" smtClean="0"/>
              <a:t>:</a:t>
            </a:r>
          </a:p>
          <a:p>
            <a:pPr lvl="1"/>
            <a:r>
              <a:rPr lang="en-US" b="1" i="1" dirty="0" smtClean="0">
                <a:latin typeface="Palatino Linotype" pitchFamily="18" charset="0"/>
              </a:rPr>
              <a:t>[</a:t>
            </a:r>
            <a:r>
              <a:rPr lang="en-US" b="1" i="1" dirty="0" err="1" smtClean="0">
                <a:latin typeface="Palatino Linotype" pitchFamily="18" charset="0"/>
              </a:rPr>
              <a:t>skew,cap,bbox</a:t>
            </a:r>
            <a:r>
              <a:rPr lang="en-US" b="1" i="1" dirty="0" smtClean="0">
                <a:latin typeface="Palatino Linotype" pitchFamily="18" charset="0"/>
              </a:rPr>
              <a:t>]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smtClean="0"/>
              <a:t>triples stack</a:t>
            </a:r>
          </a:p>
          <a:p>
            <a:pPr lvl="2"/>
            <a:r>
              <a:rPr lang="en-US" dirty="0" smtClean="0"/>
              <a:t>Generated at phase II</a:t>
            </a:r>
          </a:p>
          <a:p>
            <a:r>
              <a:rPr lang="en-US" dirty="0" smtClean="0"/>
              <a:t>Output:</a:t>
            </a:r>
          </a:p>
          <a:p>
            <a:pPr lvl="1"/>
            <a:r>
              <a:rPr lang="en-US" b="1" i="1" dirty="0" smtClean="0">
                <a:latin typeface="Palatino Linotype" pitchFamily="18" charset="0"/>
              </a:rPr>
              <a:t>[</a:t>
            </a:r>
            <a:r>
              <a:rPr lang="en-US" b="1" i="1" dirty="0" err="1" smtClean="0">
                <a:latin typeface="Palatino Linotype" pitchFamily="18" charset="0"/>
              </a:rPr>
              <a:t>skew,cap,polygon</a:t>
            </a:r>
            <a:r>
              <a:rPr lang="en-US" b="1" i="1" dirty="0" smtClean="0">
                <a:latin typeface="Palatino Linotype" pitchFamily="18" charset="0"/>
              </a:rPr>
              <a:t>] </a:t>
            </a:r>
            <a:r>
              <a:rPr lang="en-US" dirty="0" smtClean="0"/>
              <a:t>triples stack</a:t>
            </a:r>
          </a:p>
          <a:p>
            <a:pPr lvl="2"/>
            <a:r>
              <a:rPr lang="en-US" dirty="0" smtClean="0"/>
              <a:t>Non-overlapping polygons</a:t>
            </a:r>
          </a:p>
          <a:p>
            <a:r>
              <a:rPr lang="en-US" dirty="0" smtClean="0"/>
              <a:t>Method:</a:t>
            </a:r>
          </a:p>
          <a:p>
            <a:pPr lvl="1"/>
            <a:r>
              <a:rPr lang="en-US" dirty="0" smtClean="0"/>
              <a:t>Higher skew regions cover lower regions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III: Remove Overlapping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3097" y="3886200"/>
            <a:ext cx="211370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900" y="1905000"/>
            <a:ext cx="2112264" cy="129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hevron 8"/>
          <p:cNvSpPr/>
          <p:nvPr/>
        </p:nvSpPr>
        <p:spPr>
          <a:xfrm rot="5400000">
            <a:off x="7402068" y="2449068"/>
            <a:ext cx="457200" cy="21122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5900" y="5257800"/>
            <a:ext cx="21746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Phase III: Remove Overlapping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8458200" cy="518815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09800"/>
                <a:gridCol w="1143000"/>
                <a:gridCol w="762000"/>
                <a:gridCol w="1447800"/>
                <a:gridCol w="1447800"/>
                <a:gridCol w="1447800"/>
              </a:tblGrid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latin typeface="Palatino Linotype" pitchFamily="18" charset="0"/>
                        </a:rPr>
                        <a:t>2. </a:t>
                      </a:r>
                      <a:r>
                        <a:rPr lang="en-US" sz="1600" b="0" i="1" dirty="0" smtClean="0">
                          <a:latin typeface="Palatino Linotype" pitchFamily="18" charset="0"/>
                        </a:rPr>
                        <a:t>while </a:t>
                      </a:r>
                      <a:r>
                        <a:rPr lang="en-US" sz="1600" b="0" i="1" dirty="0" err="1" smtClean="0">
                          <a:latin typeface="Palatino Linotype" pitchFamily="18" charset="0"/>
                        </a:rPr>
                        <a:t>skewBbox≠Ø</a:t>
                      </a:r>
                      <a:endParaRPr lang="en-US" sz="1600" b="0" dirty="0" smtClean="0">
                        <a:latin typeface="Palatino Linotype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init</a:t>
                      </a:r>
                      <a:endParaRPr lang="en-US" dirty="0"/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Iteration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Iteration </a:t>
                      </a:r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Iteration 3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marL="114300" indent="0">
                        <a:buNone/>
                        <a:defRPr/>
                      </a:pPr>
                      <a:r>
                        <a:rPr lang="en-US" sz="1600" b="1" i="1" dirty="0" smtClean="0">
                          <a:latin typeface="Palatino Linotype" pitchFamily="18" charset="0"/>
                        </a:rPr>
                        <a:t>2.1</a:t>
                      </a:r>
                      <a:r>
                        <a:rPr lang="en-US" sz="1600" b="1" i="1" baseline="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revSkewBbox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=</a:t>
                      </a:r>
                      <a:br>
                        <a:rPr lang="en-US" sz="1600" i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</a:b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reveresed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skewBbox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5720" marR="45720"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revSkewBbox</a:t>
                      </a:r>
                      <a:endParaRPr lang="en-US" sz="1400" dirty="0"/>
                    </a:p>
                  </a:txBody>
                  <a:tcPr anchor="ctr"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/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[1,C</a:t>
                      </a:r>
                      <a:r>
                        <a:rPr lang="en-US" sz="1050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,[[0,0],[1,2]]]</a:t>
                      </a:r>
                    </a:p>
                    <a:p>
                      <a:pPr marR="0" algn="ctr" rtl="0"/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[2,C</a:t>
                      </a:r>
                      <a:r>
                        <a:rPr lang="en-US" sz="1050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,[[1,1],[2,2]]]</a:t>
                      </a:r>
                    </a:p>
                    <a:p>
                      <a:pPr marR="0" algn="ctr" rtl="0"/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[3,C</a:t>
                      </a:r>
                      <a:r>
                        <a:rPr lang="en-US" sz="1050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,[[0,0],[2,2]]]</a:t>
                      </a:r>
                    </a:p>
                  </a:txBody>
                  <a:tcPr marL="0" marR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/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[2,C</a:t>
                      </a:r>
                      <a:r>
                        <a:rPr lang="en-US" sz="1050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,[[1,1],[2,2]]]</a:t>
                      </a:r>
                    </a:p>
                    <a:p>
                      <a:pPr marR="0" algn="ctr" rtl="0"/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[3,C</a:t>
                      </a:r>
                      <a:r>
                        <a:rPr lang="en-US" sz="1050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,[[0,0],[2,2]]]</a:t>
                      </a:r>
                    </a:p>
                  </a:txBody>
                  <a:tcPr marL="0" marR="0" anchor="b"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/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[3,C</a:t>
                      </a:r>
                      <a:r>
                        <a:rPr lang="en-US" sz="1050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,[[0,0],[2,2]]]</a:t>
                      </a:r>
                    </a:p>
                  </a:txBody>
                  <a:tcPr marL="0" marR="0" anchor="b"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">
                <a:tc rowSpan="3"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latin typeface="Palatino Linotype" pitchFamily="18" charset="0"/>
                        </a:rPr>
                        <a:t>2.2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 [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skew,cap.,bbox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]=</a:t>
                      </a:r>
                      <a:br>
                        <a:rPr lang="en-US" sz="1600" i="1" dirty="0" smtClean="0">
                          <a:latin typeface="Palatino Linotype" pitchFamily="18" charset="0"/>
                        </a:rPr>
                      </a:br>
                      <a:r>
                        <a:rPr lang="en-US" sz="1600" i="1" dirty="0" smtClean="0">
                          <a:latin typeface="Palatino Linotype" pitchFamily="18" charset="0"/>
                        </a:rPr>
                        <a:t>         pop(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revSkewBbox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)</a:t>
                      </a:r>
                    </a:p>
                  </a:txBody>
                  <a:tcPr marL="45720" marR="45720"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Skew</a:t>
                      </a:r>
                      <a:endParaRPr lang="en-US" sz="1400" dirty="0"/>
                    </a:p>
                  </a:txBody>
                  <a:tcPr anchor="ctr"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capacitance</a:t>
                      </a:r>
                      <a:endParaRPr lang="en-US" sz="1400" dirty="0"/>
                    </a:p>
                  </a:txBody>
                  <a:tcPr anchor="ctr"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marL="0" marR="0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marL="0" marR="0"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 marL="0" marR="0"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Bbox</a:t>
                      </a:r>
                      <a:endParaRPr lang="en-US" sz="1400" dirty="0"/>
                    </a:p>
                  </a:txBody>
                  <a:tcPr anchor="ctr"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0" algn="ctr" rtl="0"/>
                      <a:r>
                        <a:rPr lang="en-US" sz="9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[[0,0],[1,2]]</a:t>
                      </a:r>
                    </a:p>
                  </a:txBody>
                  <a:tcPr marL="0" marR="0" vert="vert27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0" algn="ctr" rtl="0"/>
                      <a:r>
                        <a:rPr lang="en-US" sz="9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[[1,1],[2,2]]</a:t>
                      </a:r>
                    </a:p>
                  </a:txBody>
                  <a:tcPr marL="0" marR="0" vert="vert270" anchor="b"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0" algn="ctr" rtl="0"/>
                      <a:r>
                        <a:rPr lang="en-US" sz="9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[[0,0],[2,2]]</a:t>
                      </a:r>
                    </a:p>
                  </a:txBody>
                  <a:tcPr marL="0" marR="0" vert="vert270" anchor="b"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48271"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latin typeface="Palatino Linotype" pitchFamily="18" charset="0"/>
                        </a:rPr>
                        <a:t>2.3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 polygon=</a:t>
                      </a:r>
                      <a:br>
                        <a:rPr lang="en-US" sz="1600" i="1" dirty="0" smtClean="0">
                          <a:latin typeface="Palatino Linotype" pitchFamily="18" charset="0"/>
                        </a:rPr>
                      </a:b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covered</a:t>
                      </a:r>
                      <a:r>
                        <a:rPr lang="en-US" sz="1600" i="1" baseline="30000" dirty="0" err="1" smtClean="0">
                          <a:latin typeface="Palatino Linotype" pitchFamily="18" charset="0"/>
                        </a:rPr>
                        <a:t>c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∩bbox</a:t>
                      </a:r>
                      <a:endParaRPr lang="en-US" sz="1600" i="1" dirty="0" smtClean="0">
                        <a:latin typeface="Palatino Linotype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polygon</a:t>
                      </a:r>
                      <a:endParaRPr lang="en-US" sz="1400" dirty="0"/>
                    </a:p>
                  </a:txBody>
                  <a:tcPr anchor="ctr"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0" algn="ctr" rtl="0"/>
                      <a:r>
                        <a:rPr lang="en-US" sz="9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[[0,0],[0,2],</a:t>
                      </a:r>
                      <a:br>
                        <a:rPr lang="en-US" sz="9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n-US" sz="9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[1,2],[1,0]]</a:t>
                      </a:r>
                    </a:p>
                  </a:txBody>
                  <a:tcPr marL="0" marR="0" vert="vert27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R="0" algn="ctr" rtl="0"/>
                      <a:r>
                        <a:rPr lang="en-US" sz="9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[[1,1],[1,2],</a:t>
                      </a:r>
                      <a:br>
                        <a:rPr lang="en-US" sz="9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n-US" sz="9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[2,2],[2,1]]</a:t>
                      </a:r>
                    </a:p>
                  </a:txBody>
                  <a:tcPr marL="0" marR="0" vert="vert270" anchor="b"/>
                </a:tc>
                <a:tc>
                  <a:txBody>
                    <a:bodyPr/>
                    <a:lstStyle/>
                    <a:p>
                      <a:pPr marR="0" algn="ctr" rtl="0"/>
                      <a:r>
                        <a:rPr lang="en-US" sz="9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[[1,0],[1,1],</a:t>
                      </a:r>
                      <a:br>
                        <a:rPr lang="en-US" sz="9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n-US" sz="9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[2,1],[2,0]]</a:t>
                      </a:r>
                    </a:p>
                  </a:txBody>
                  <a:tcPr marL="0" marR="0" vert="vert270" anchor="b"/>
                </a:tc>
              </a:tr>
              <a:tr h="600378">
                <a:tc rowSpan="2">
                  <a:txBody>
                    <a:bodyPr/>
                    <a:lstStyle/>
                    <a:p>
                      <a:pPr marL="114300" indent="0"/>
                      <a:r>
                        <a:rPr lang="en-US" sz="1600" b="1" i="1" dirty="0" smtClean="0">
                          <a:latin typeface="Palatino Linotype" pitchFamily="18" charset="0"/>
                        </a:rPr>
                        <a:t>2.4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 covered=</a:t>
                      </a:r>
                      <a:br>
                        <a:rPr lang="en-US" sz="1600" i="1" dirty="0" smtClean="0">
                          <a:latin typeface="Palatino Linotype" pitchFamily="18" charset="0"/>
                        </a:rPr>
                      </a:br>
                      <a:r>
                        <a:rPr lang="en-US" sz="1600" i="1" dirty="0" smtClean="0">
                          <a:latin typeface="Palatino Linotype" pitchFamily="18" charset="0"/>
                        </a:rPr>
                        <a:t>         covered</a:t>
                      </a:r>
                      <a:r>
                        <a:rPr lang="en-US" sz="1600" i="0" dirty="0" smtClean="0">
                          <a:latin typeface="Palatino Linotype" pitchFamily="18" charset="0"/>
                          <a:sym typeface="Symbol"/>
                        </a:rPr>
                        <a:t></a:t>
                      </a:r>
                      <a:r>
                        <a:rPr lang="en-US" sz="1600" i="1" dirty="0" smtClean="0">
                          <a:latin typeface="Palatino Linotype" pitchFamily="18" charset="0"/>
                          <a:sym typeface="Symbol"/>
                        </a:rPr>
                        <a:t> 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bbox</a:t>
                      </a:r>
                      <a:endParaRPr lang="en-US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uncovered=</a:t>
                      </a:r>
                      <a:br>
                        <a:rPr lang="en-US" sz="1400" dirty="0" smtClean="0"/>
                      </a:br>
                      <a:r>
                        <a:rPr lang="en-US" sz="1400" dirty="0" err="1" smtClean="0"/>
                        <a:t>covered</a:t>
                      </a:r>
                      <a:r>
                        <a:rPr lang="en-US" sz="1400" baseline="30000" dirty="0" err="1" smtClean="0"/>
                        <a:t>c</a:t>
                      </a:r>
                      <a:endParaRPr lang="en-US" sz="1400" baseline="30000" dirty="0"/>
                    </a:p>
                  </a:txBody>
                  <a:tcPr anchor="ctr"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0" algn="ctr" rtl="0"/>
                      <a:endParaRPr lang="en-US" sz="900" kern="1200" baseline="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vert="vert27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kern="1200" baseline="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vert="vert270" anchor="b"/>
                </a:tc>
                <a:tc>
                  <a:txBody>
                    <a:bodyPr/>
                    <a:lstStyle/>
                    <a:p>
                      <a:pPr marR="0" algn="ctr" rtl="0"/>
                      <a:endParaRPr lang="en-US" sz="900" kern="1200" baseline="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vert="vert270" anchor="b"/>
                </a:tc>
              </a:tr>
              <a:tr h="1037351">
                <a:tc vMerge="1">
                  <a:txBody>
                    <a:bodyPr/>
                    <a:lstStyle/>
                    <a:p>
                      <a:pPr marL="114300" indent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covered</a:t>
                      </a:r>
                      <a:endParaRPr lang="en-US" sz="1400" baseline="30000" dirty="0"/>
                    </a:p>
                  </a:txBody>
                  <a:tcPr anchor="ctr"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30000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[[0,0],[0,2],</a:t>
                      </a:r>
                      <a:br>
                        <a:rPr lang="en-US" sz="105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n-US" sz="105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[1,2],[1,0]]</a:t>
                      </a:r>
                    </a:p>
                  </a:txBody>
                  <a:tcPr marL="45720" marR="45720" vert="vert27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[[0,0],[0,2],</a:t>
                      </a:r>
                      <a:br>
                        <a:rPr lang="en-US" sz="105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n-US" sz="105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[2,2],[1,1],[1,0]]</a:t>
                      </a:r>
                    </a:p>
                  </a:txBody>
                  <a:tcPr marL="45720" marR="45720" vert="vert27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[[0,0],[0,2],</a:t>
                      </a:r>
                      <a:br>
                        <a:rPr lang="en-US" sz="105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n-US" sz="105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[2,2],[2,0]]</a:t>
                      </a:r>
                    </a:p>
                  </a:txBody>
                  <a:tcPr marL="45720" marR="45720" vert="vert270" anchor="b"/>
                </a:tc>
              </a:tr>
              <a:tr h="616151">
                <a:tc>
                  <a:txBody>
                    <a:bodyPr/>
                    <a:lstStyle/>
                    <a:p>
                      <a:pPr marL="114300" indent="0"/>
                      <a:r>
                        <a:rPr lang="en-US" sz="1600" b="1" i="1" dirty="0" smtClean="0">
                          <a:latin typeface="Palatino Linotype" pitchFamily="18" charset="0"/>
                        </a:rPr>
                        <a:t>2.5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 push(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skewPolygon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,</a:t>
                      </a:r>
                      <a:br>
                        <a:rPr lang="en-US" sz="1600" i="1" dirty="0" smtClean="0">
                          <a:latin typeface="Palatino Linotype" pitchFamily="18" charset="0"/>
                        </a:rPr>
                      </a:br>
                      <a:r>
                        <a:rPr lang="en-US" sz="1600" i="1" dirty="0" smtClean="0">
                          <a:latin typeface="Palatino Linotype" pitchFamily="18" charset="0"/>
                        </a:rPr>
                        <a:t>       [</a:t>
                      </a:r>
                      <a:r>
                        <a:rPr lang="en-US" sz="1600" i="1" dirty="0" err="1" smtClean="0">
                          <a:latin typeface="Palatino Linotype" pitchFamily="18" charset="0"/>
                        </a:rPr>
                        <a:t>skew,cap,polygon</a:t>
                      </a:r>
                      <a:r>
                        <a:rPr lang="en-US" sz="1600" i="1" dirty="0" smtClean="0">
                          <a:latin typeface="Palatino Linotype" pitchFamily="18" charset="0"/>
                        </a:rPr>
                        <a:t>])</a:t>
                      </a:r>
                      <a:endParaRPr lang="en-US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skewPolygon</a:t>
                      </a:r>
                      <a:r>
                        <a:rPr lang="en-US" sz="1400" dirty="0" smtClean="0"/>
                        <a:t> Stack</a:t>
                      </a:r>
                      <a:endParaRPr lang="en-US" sz="1400" dirty="0"/>
                    </a:p>
                  </a:txBody>
                  <a:tcPr anchor="ctr"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0" algn="ctr" rtl="0"/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[1,C</a:t>
                      </a:r>
                      <a:r>
                        <a:rPr lang="en-US" sz="900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,[[0,0],[0,2],[1,2],[1,0]]]</a:t>
                      </a:r>
                    </a:p>
                  </a:txBody>
                  <a:tcPr marL="0" marR="0" anchor="b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R="0" algn="ctr" rtl="0"/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[2,C</a:t>
                      </a:r>
                      <a:r>
                        <a:rPr lang="en-US" sz="900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,[[1,1],[1,2],[2,2],[2,1]]]</a:t>
                      </a:r>
                    </a:p>
                    <a:p>
                      <a:pPr marR="0" algn="ctr" rtl="0"/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[1,C</a:t>
                      </a:r>
                      <a:r>
                        <a:rPr lang="en-US" sz="900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,[[0,0],[0,2],[1,2],[1,0]]]</a:t>
                      </a:r>
                    </a:p>
                  </a:txBody>
                  <a:tcPr marL="0" marR="0" anchor="b"/>
                </a:tc>
                <a:tc>
                  <a:txBody>
                    <a:bodyPr/>
                    <a:lstStyle/>
                    <a:p>
                      <a:pPr marR="0" algn="ctr" rtl="0"/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[3,C</a:t>
                      </a:r>
                      <a:r>
                        <a:rPr lang="en-US" sz="900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,[[1,0],[1,1],[2,1],[2,0]]]</a:t>
                      </a:r>
                    </a:p>
                    <a:p>
                      <a:pPr marR="0" algn="ctr" rtl="0"/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[2,C</a:t>
                      </a:r>
                      <a:r>
                        <a:rPr lang="en-US" sz="900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,[[1,1],[1,2],[2,2],[2,1]]]</a:t>
                      </a:r>
                    </a:p>
                    <a:p>
                      <a:pPr marR="0" algn="ctr" rtl="0"/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[1,C</a:t>
                      </a:r>
                      <a:r>
                        <a:rPr lang="en-US" sz="900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,[[0,0],[0,2],[1,2],[1,0]]]</a:t>
                      </a:r>
                    </a:p>
                  </a:txBody>
                  <a:tcPr marL="0" marR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III: Remove Overlapping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4089" y="2743200"/>
            <a:ext cx="53231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758440"/>
            <a:ext cx="54864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3360" y="2758440"/>
            <a:ext cx="54864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4089" y="3401060"/>
            <a:ext cx="53231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401060"/>
            <a:ext cx="54864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1115" y="3401060"/>
            <a:ext cx="55088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892040"/>
            <a:ext cx="53231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4876800"/>
            <a:ext cx="54864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3360" y="4876800"/>
            <a:ext cx="54864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4953001" y="4038600"/>
            <a:ext cx="53231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00800" y="4038600"/>
            <a:ext cx="54864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35900" y="4038600"/>
            <a:ext cx="54864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4892040"/>
            <a:ext cx="54864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038600"/>
            <a:ext cx="54864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Curved Connector 29"/>
          <p:cNvCxnSpPr/>
          <p:nvPr/>
        </p:nvCxnSpPr>
        <p:spPr>
          <a:xfrm flipV="1">
            <a:off x="4419600" y="3886200"/>
            <a:ext cx="457200" cy="38100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4775200" y="3073400"/>
            <a:ext cx="101600" cy="546100"/>
          </a:xfrm>
          <a:custGeom>
            <a:avLst/>
            <a:gdLst>
              <a:gd name="connsiteX0" fmla="*/ 234950 w 234950"/>
              <a:gd name="connsiteY0" fmla="*/ 0 h 546100"/>
              <a:gd name="connsiteX1" fmla="*/ 6350 w 234950"/>
              <a:gd name="connsiteY1" fmla="*/ 304800 h 546100"/>
              <a:gd name="connsiteX2" fmla="*/ 196850 w 234950"/>
              <a:gd name="connsiteY2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950" h="546100">
                <a:moveTo>
                  <a:pt x="234950" y="0"/>
                </a:moveTo>
                <a:cubicBezTo>
                  <a:pt x="123825" y="106891"/>
                  <a:pt x="12700" y="213783"/>
                  <a:pt x="6350" y="304800"/>
                </a:cubicBezTo>
                <a:cubicBezTo>
                  <a:pt x="0" y="395817"/>
                  <a:pt x="98425" y="470958"/>
                  <a:pt x="196850" y="54610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572000" y="3050330"/>
            <a:ext cx="304800" cy="1978870"/>
          </a:xfrm>
          <a:custGeom>
            <a:avLst/>
            <a:gdLst>
              <a:gd name="connsiteX0" fmla="*/ 234950 w 234950"/>
              <a:gd name="connsiteY0" fmla="*/ 0 h 546100"/>
              <a:gd name="connsiteX1" fmla="*/ 6350 w 234950"/>
              <a:gd name="connsiteY1" fmla="*/ 304800 h 546100"/>
              <a:gd name="connsiteX2" fmla="*/ 196850 w 234950"/>
              <a:gd name="connsiteY2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950" h="546100">
                <a:moveTo>
                  <a:pt x="234950" y="0"/>
                </a:moveTo>
                <a:cubicBezTo>
                  <a:pt x="123825" y="106891"/>
                  <a:pt x="12700" y="213783"/>
                  <a:pt x="6350" y="304800"/>
                </a:cubicBezTo>
                <a:cubicBezTo>
                  <a:pt x="0" y="395817"/>
                  <a:pt x="98425" y="470958"/>
                  <a:pt x="196850" y="546100"/>
                </a:cubicBezTo>
              </a:path>
            </a:pathLst>
          </a:custGeom>
          <a:ln w="190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6204759" y="3083692"/>
            <a:ext cx="101600" cy="546100"/>
          </a:xfrm>
          <a:custGeom>
            <a:avLst/>
            <a:gdLst>
              <a:gd name="connsiteX0" fmla="*/ 234950 w 234950"/>
              <a:gd name="connsiteY0" fmla="*/ 0 h 546100"/>
              <a:gd name="connsiteX1" fmla="*/ 6350 w 234950"/>
              <a:gd name="connsiteY1" fmla="*/ 304800 h 546100"/>
              <a:gd name="connsiteX2" fmla="*/ 196850 w 234950"/>
              <a:gd name="connsiteY2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950" h="546100">
                <a:moveTo>
                  <a:pt x="234950" y="0"/>
                </a:moveTo>
                <a:cubicBezTo>
                  <a:pt x="123825" y="106891"/>
                  <a:pt x="12700" y="213783"/>
                  <a:pt x="6350" y="304800"/>
                </a:cubicBezTo>
                <a:cubicBezTo>
                  <a:pt x="0" y="395817"/>
                  <a:pt x="98425" y="470958"/>
                  <a:pt x="196850" y="54610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7652558" y="3083692"/>
            <a:ext cx="101600" cy="546100"/>
          </a:xfrm>
          <a:custGeom>
            <a:avLst/>
            <a:gdLst>
              <a:gd name="connsiteX0" fmla="*/ 234950 w 234950"/>
              <a:gd name="connsiteY0" fmla="*/ 0 h 546100"/>
              <a:gd name="connsiteX1" fmla="*/ 6350 w 234950"/>
              <a:gd name="connsiteY1" fmla="*/ 304800 h 546100"/>
              <a:gd name="connsiteX2" fmla="*/ 196850 w 234950"/>
              <a:gd name="connsiteY2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950" h="546100">
                <a:moveTo>
                  <a:pt x="234950" y="0"/>
                </a:moveTo>
                <a:cubicBezTo>
                  <a:pt x="123825" y="106891"/>
                  <a:pt x="12700" y="213783"/>
                  <a:pt x="6350" y="304800"/>
                </a:cubicBezTo>
                <a:cubicBezTo>
                  <a:pt x="0" y="395817"/>
                  <a:pt x="98425" y="470958"/>
                  <a:pt x="196850" y="54610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Curved Connector 74"/>
          <p:cNvCxnSpPr/>
          <p:nvPr/>
        </p:nvCxnSpPr>
        <p:spPr>
          <a:xfrm flipV="1">
            <a:off x="5562600" y="3886200"/>
            <a:ext cx="762000" cy="38100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/>
          <p:nvPr/>
        </p:nvCxnSpPr>
        <p:spPr>
          <a:xfrm flipV="1">
            <a:off x="7010400" y="3886200"/>
            <a:ext cx="762000" cy="38100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reeform 108"/>
          <p:cNvSpPr/>
          <p:nvPr/>
        </p:nvSpPr>
        <p:spPr>
          <a:xfrm>
            <a:off x="6019800" y="3048000"/>
            <a:ext cx="304800" cy="1978870"/>
          </a:xfrm>
          <a:custGeom>
            <a:avLst/>
            <a:gdLst>
              <a:gd name="connsiteX0" fmla="*/ 234950 w 234950"/>
              <a:gd name="connsiteY0" fmla="*/ 0 h 546100"/>
              <a:gd name="connsiteX1" fmla="*/ 6350 w 234950"/>
              <a:gd name="connsiteY1" fmla="*/ 304800 h 546100"/>
              <a:gd name="connsiteX2" fmla="*/ 196850 w 234950"/>
              <a:gd name="connsiteY2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950" h="546100">
                <a:moveTo>
                  <a:pt x="234950" y="0"/>
                </a:moveTo>
                <a:cubicBezTo>
                  <a:pt x="123825" y="106891"/>
                  <a:pt x="12700" y="213783"/>
                  <a:pt x="6350" y="304800"/>
                </a:cubicBezTo>
                <a:cubicBezTo>
                  <a:pt x="0" y="395817"/>
                  <a:pt x="98425" y="470958"/>
                  <a:pt x="196850" y="546100"/>
                </a:cubicBezTo>
              </a:path>
            </a:pathLst>
          </a:custGeom>
          <a:ln w="190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7467600" y="3048000"/>
            <a:ext cx="304800" cy="1978870"/>
          </a:xfrm>
          <a:custGeom>
            <a:avLst/>
            <a:gdLst>
              <a:gd name="connsiteX0" fmla="*/ 234950 w 234950"/>
              <a:gd name="connsiteY0" fmla="*/ 0 h 546100"/>
              <a:gd name="connsiteX1" fmla="*/ 6350 w 234950"/>
              <a:gd name="connsiteY1" fmla="*/ 304800 h 546100"/>
              <a:gd name="connsiteX2" fmla="*/ 196850 w 234950"/>
              <a:gd name="connsiteY2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950" h="546100">
                <a:moveTo>
                  <a:pt x="234950" y="0"/>
                </a:moveTo>
                <a:cubicBezTo>
                  <a:pt x="123825" y="106891"/>
                  <a:pt x="12700" y="213783"/>
                  <a:pt x="6350" y="304800"/>
                </a:cubicBezTo>
                <a:cubicBezTo>
                  <a:pt x="0" y="395817"/>
                  <a:pt x="98425" y="470958"/>
                  <a:pt x="196850" y="546100"/>
                </a:cubicBezTo>
              </a:path>
            </a:pathLst>
          </a:custGeom>
          <a:ln w="190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6807200" y="5359400"/>
            <a:ext cx="939800" cy="427567"/>
          </a:xfrm>
          <a:custGeom>
            <a:avLst/>
            <a:gdLst>
              <a:gd name="connsiteX0" fmla="*/ 0 w 939800"/>
              <a:gd name="connsiteY0" fmla="*/ 127000 h 427567"/>
              <a:gd name="connsiteX1" fmla="*/ 584200 w 939800"/>
              <a:gd name="connsiteY1" fmla="*/ 406400 h 427567"/>
              <a:gd name="connsiteX2" fmla="*/ 939800 w 939800"/>
              <a:gd name="connsiteY2" fmla="*/ 0 h 42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800" h="427567">
                <a:moveTo>
                  <a:pt x="0" y="127000"/>
                </a:moveTo>
                <a:cubicBezTo>
                  <a:pt x="213783" y="277283"/>
                  <a:pt x="427567" y="427567"/>
                  <a:pt x="584200" y="406400"/>
                </a:cubicBezTo>
                <a:cubicBezTo>
                  <a:pt x="740833" y="385233"/>
                  <a:pt x="840316" y="192616"/>
                  <a:pt x="939800" y="0"/>
                </a:cubicBezTo>
              </a:path>
            </a:pathLst>
          </a:custGeom>
          <a:ln w="190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5334000" y="5363633"/>
            <a:ext cx="939800" cy="427567"/>
          </a:xfrm>
          <a:custGeom>
            <a:avLst/>
            <a:gdLst>
              <a:gd name="connsiteX0" fmla="*/ 0 w 939800"/>
              <a:gd name="connsiteY0" fmla="*/ 127000 h 427567"/>
              <a:gd name="connsiteX1" fmla="*/ 584200 w 939800"/>
              <a:gd name="connsiteY1" fmla="*/ 406400 h 427567"/>
              <a:gd name="connsiteX2" fmla="*/ 939800 w 939800"/>
              <a:gd name="connsiteY2" fmla="*/ 0 h 42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800" h="427567">
                <a:moveTo>
                  <a:pt x="0" y="127000"/>
                </a:moveTo>
                <a:cubicBezTo>
                  <a:pt x="213783" y="277283"/>
                  <a:pt x="427567" y="427567"/>
                  <a:pt x="584200" y="406400"/>
                </a:cubicBezTo>
                <a:cubicBezTo>
                  <a:pt x="740833" y="385233"/>
                  <a:pt x="840316" y="192616"/>
                  <a:pt x="939800" y="0"/>
                </a:cubicBezTo>
              </a:path>
            </a:pathLst>
          </a:custGeom>
          <a:ln w="190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4191000" y="5363633"/>
            <a:ext cx="635000" cy="427567"/>
          </a:xfrm>
          <a:custGeom>
            <a:avLst/>
            <a:gdLst>
              <a:gd name="connsiteX0" fmla="*/ 0 w 939800"/>
              <a:gd name="connsiteY0" fmla="*/ 127000 h 427567"/>
              <a:gd name="connsiteX1" fmla="*/ 584200 w 939800"/>
              <a:gd name="connsiteY1" fmla="*/ 406400 h 427567"/>
              <a:gd name="connsiteX2" fmla="*/ 939800 w 939800"/>
              <a:gd name="connsiteY2" fmla="*/ 0 h 42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800" h="427567">
                <a:moveTo>
                  <a:pt x="0" y="127000"/>
                </a:moveTo>
                <a:cubicBezTo>
                  <a:pt x="213783" y="277283"/>
                  <a:pt x="427567" y="427567"/>
                  <a:pt x="584200" y="406400"/>
                </a:cubicBezTo>
                <a:cubicBezTo>
                  <a:pt x="740833" y="385233"/>
                  <a:pt x="840316" y="192616"/>
                  <a:pt x="939800" y="0"/>
                </a:cubicBezTo>
              </a:path>
            </a:pathLst>
          </a:custGeom>
          <a:ln w="190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60900" y="35422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Palatino Linotype" pitchFamily="18" charset="0"/>
              </a:rPr>
              <a:t>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00718" y="3530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Palatino Linotype" pitchFamily="18" charset="0"/>
              </a:rPr>
              <a:t>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48518" y="35422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Palatino Linotype" pitchFamily="18" charset="0"/>
              </a:rPr>
              <a:t>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0800000">
            <a:off x="4648200" y="5029200"/>
            <a:ext cx="30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 smtClean="0">
                <a:solidFill>
                  <a:srgbClr val="FF0000"/>
                </a:solidFill>
                <a:latin typeface="Palatino Linotype" pitchFamily="18" charset="0"/>
              </a:rPr>
              <a:t>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0800000">
            <a:off x="6096000" y="5029200"/>
            <a:ext cx="30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 smtClean="0">
                <a:solidFill>
                  <a:srgbClr val="FF0000"/>
                </a:solidFill>
                <a:latin typeface="Palatino Linotype" pitchFamily="18" charset="0"/>
              </a:rPr>
              <a:t>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10800000">
            <a:off x="7543800" y="5029200"/>
            <a:ext cx="30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 smtClean="0">
                <a:solidFill>
                  <a:srgbClr val="FF0000"/>
                </a:solidFill>
                <a:latin typeface="Palatino Linotype" pitchFamily="18" charset="0"/>
              </a:rPr>
              <a:t>∩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4724400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Mesh to each polygon</a:t>
            </a:r>
          </a:p>
          <a:p>
            <a:pPr>
              <a:defRPr/>
            </a:pPr>
            <a:r>
              <a:rPr lang="en-US" dirty="0" smtClean="0"/>
              <a:t>Mesh density is tuned to satisfy skew variations</a:t>
            </a:r>
          </a:p>
          <a:p>
            <a:pPr>
              <a:defRPr/>
            </a:pPr>
            <a:r>
              <a:rPr lang="en-US" dirty="0" smtClean="0"/>
              <a:t>Optimized drivers by solving set-covers problem</a:t>
            </a:r>
          </a:p>
          <a:p>
            <a:pPr>
              <a:defRPr/>
            </a:pPr>
            <a:r>
              <a:rPr lang="en-US" dirty="0" smtClean="0"/>
              <a:t>Global and local trees are design by the </a:t>
            </a:r>
            <a:r>
              <a:rPr lang="en-US" dirty="0" smtClean="0"/>
              <a:t>EDA tool clock </a:t>
            </a:r>
            <a:r>
              <a:rPr lang="en-US" dirty="0" smtClean="0"/>
              <a:t>router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IV: Mesh Generation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461760" y="6016823"/>
            <a:ext cx="23774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Phase IV: Mesh Generation</a:t>
            </a:r>
            <a:endParaRPr lang="en-US" sz="1400" b="1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760" y="1219200"/>
            <a:ext cx="2377440" cy="145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4300" y="3415891"/>
            <a:ext cx="2377440" cy="252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hevron 10"/>
          <p:cNvSpPr/>
          <p:nvPr/>
        </p:nvSpPr>
        <p:spPr>
          <a:xfrm rot="5400000">
            <a:off x="7421880" y="1859280"/>
            <a:ext cx="457200" cy="23774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4953000" cy="5181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Algorithms:</a:t>
            </a:r>
          </a:p>
          <a:p>
            <a:pPr lvl="1">
              <a:defRPr/>
            </a:pPr>
            <a:r>
              <a:rPr lang="en-US" dirty="0" smtClean="0"/>
              <a:t>Graph-theoretic</a:t>
            </a:r>
          </a:p>
          <a:p>
            <a:pPr lvl="2">
              <a:defRPr/>
            </a:pPr>
            <a:r>
              <a:rPr lang="en-US" dirty="0" smtClean="0"/>
              <a:t>for timing constraints</a:t>
            </a:r>
          </a:p>
          <a:p>
            <a:pPr lvl="1">
              <a:defRPr/>
            </a:pPr>
            <a:r>
              <a:rPr lang="en-US" dirty="0" smtClean="0"/>
              <a:t>Geometric</a:t>
            </a:r>
          </a:p>
          <a:p>
            <a:pPr lvl="2">
              <a:defRPr/>
            </a:pPr>
            <a:r>
              <a:rPr lang="en-US" dirty="0" smtClean="0"/>
              <a:t>for layout generation</a:t>
            </a:r>
          </a:p>
          <a:p>
            <a:pPr>
              <a:defRPr/>
            </a:pPr>
            <a:r>
              <a:rPr lang="en-US" dirty="0" smtClean="0"/>
              <a:t>Quasi-linear (</a:t>
            </a:r>
            <a:r>
              <a:rPr lang="en-US" dirty="0" err="1" smtClean="0"/>
              <a:t>nlogn</a:t>
            </a:r>
            <a:r>
              <a:rPr lang="en-US" dirty="0" smtClean="0"/>
              <a:t>) runtime</a:t>
            </a:r>
          </a:p>
          <a:p>
            <a:pPr>
              <a:defRPr/>
            </a:pPr>
            <a:r>
              <a:rPr lang="en-US" dirty="0" smtClean="0"/>
              <a:t>Design Environment:</a:t>
            </a:r>
          </a:p>
          <a:p>
            <a:pPr lvl="1">
              <a:defRPr/>
            </a:pPr>
            <a:r>
              <a:rPr lang="en-US" dirty="0" smtClean="0"/>
              <a:t>RTL to layout design flow</a:t>
            </a:r>
          </a:p>
          <a:p>
            <a:pPr lvl="1">
              <a:defRPr/>
            </a:pPr>
            <a:r>
              <a:rPr lang="en-US" dirty="0" smtClean="0"/>
              <a:t>Standard EDA tools</a:t>
            </a:r>
          </a:p>
          <a:p>
            <a:pPr lvl="1">
              <a:defRPr/>
            </a:pPr>
            <a:r>
              <a:rPr lang="en-US" dirty="0" smtClean="0"/>
              <a:t>Standard 65nm library</a:t>
            </a:r>
          </a:p>
          <a:p>
            <a:pPr lvl="1">
              <a:defRPr/>
            </a:pPr>
            <a:r>
              <a:rPr lang="en-US" dirty="0" smtClean="0"/>
              <a:t>ISCAS89 benchmarks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39952"/>
            <a:ext cx="3571564" cy="518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sz="1000" strike="sngStrike" dirty="0" smtClean="0">
                <a:solidFill>
                  <a:srgbClr val="FF0000"/>
                </a:solidFill>
                <a:sym typeface="Webdings"/>
              </a:rPr>
              <a:t></a:t>
            </a:r>
            <a:r>
              <a:rPr lang="en-US" sz="1000" dirty="0" smtClean="0">
                <a:solidFill>
                  <a:srgbClr val="FF0000"/>
                </a:solidFill>
                <a:sym typeface="Webdings"/>
              </a:rPr>
              <a:t>	</a:t>
            </a:r>
            <a:r>
              <a:rPr lang="en-US" sz="1000" dirty="0" smtClean="0"/>
              <a:t>A. </a:t>
            </a:r>
            <a:r>
              <a:rPr lang="en-US" sz="1000" dirty="0" err="1" smtClean="0"/>
              <a:t>Rajaram</a:t>
            </a:r>
            <a:r>
              <a:rPr lang="en-US" sz="1000" dirty="0" smtClean="0"/>
              <a:t> and D.Z. Pan, “</a:t>
            </a:r>
            <a:r>
              <a:rPr lang="en-US" sz="1000" dirty="0" err="1" smtClean="0"/>
              <a:t>MeshWorks</a:t>
            </a:r>
            <a:r>
              <a:rPr lang="en-US" sz="1000" dirty="0" smtClean="0"/>
              <a:t>: an efficient framework for planning, synthesis and optimization of clock mesh      	networks,” Proc. ASPDAC, pp. 250-257, 2008.</a:t>
            </a:r>
          </a:p>
          <a:p>
            <a:r>
              <a:rPr lang="en-US" sz="1000" strike="sngStrike" dirty="0" smtClean="0">
                <a:solidFill>
                  <a:srgbClr val="00B050"/>
                </a:solidFill>
                <a:latin typeface="Arial"/>
                <a:cs typeface="Arial"/>
              </a:rPr>
              <a:t>▲</a:t>
            </a:r>
            <a:r>
              <a:rPr lang="en-US" sz="1000" dirty="0" smtClean="0">
                <a:solidFill>
                  <a:srgbClr val="00B050"/>
                </a:solidFill>
                <a:latin typeface="Arial"/>
                <a:cs typeface="Arial"/>
              </a:rPr>
              <a:t>	</a:t>
            </a:r>
            <a:r>
              <a:rPr lang="en-US" sz="1000" dirty="0" smtClean="0"/>
              <a:t>G. </a:t>
            </a:r>
            <a:r>
              <a:rPr lang="en-US" sz="1000" dirty="0" err="1" smtClean="0"/>
              <a:t>Venkataraman</a:t>
            </a:r>
            <a:r>
              <a:rPr lang="en-US" sz="1000" dirty="0" smtClean="0"/>
              <a:t> et al. “Combinational algorithms for fast clock mesh optimization,” Proc. ICCAD,  pp. 563-567, 2006.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57201" y="4204022"/>
          <a:ext cx="8305800" cy="1358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1" y="1295400"/>
          <a:ext cx="8534400" cy="24561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59509"/>
                <a:gridCol w="2684206"/>
                <a:gridCol w="2890685"/>
              </a:tblGrid>
              <a:tr h="399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Wire length (um)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55000" cap="flat" cmpd="thickThin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Power (mw)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55000" cap="flat" cmpd="thickThin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Maximum skew (</a:t>
                      </a:r>
                      <a:r>
                        <a:rPr lang="en-US" sz="2000" dirty="0" err="1" smtClean="0"/>
                        <a:t>ps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55000" cap="flat" cmpd="thickThin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6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55000" cap="flat" cmpd="thickThin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55000" cap="flat" cmpd="thickThin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55000" cap="flat" cmpd="thickThin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125" y="1777454"/>
            <a:ext cx="2773275" cy="188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17302" y="1777454"/>
            <a:ext cx="2576195" cy="187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1777454"/>
            <a:ext cx="2707940" cy="188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1447800"/>
            <a:ext cx="8453120" cy="1676400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smtClean="0"/>
              <a:t>Clock mesh design </a:t>
            </a:r>
            <a:r>
              <a:rPr lang="en-US" sz="4400" dirty="0" smtClean="0"/>
              <a:t>could be effectively automation</a:t>
            </a:r>
            <a:endParaRPr lang="en-US" sz="4400" dirty="0"/>
          </a:p>
        </p:txBody>
      </p:sp>
      <p:sp>
        <p:nvSpPr>
          <p:cNvPr id="8" name="Rounded Rectangle 7"/>
          <p:cNvSpPr/>
          <p:nvPr/>
        </p:nvSpPr>
        <p:spPr>
          <a:xfrm>
            <a:off x="381000" y="3429000"/>
            <a:ext cx="8453120" cy="914400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smtClean="0"/>
              <a:t>Consider non-uniform clock mesh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4572000"/>
            <a:ext cx="8453120" cy="1676400"/>
          </a:xfrm>
          <a:prstGeom prst="round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smtClean="0"/>
              <a:t>Consider selective </a:t>
            </a:r>
            <a:r>
              <a:rPr lang="en-US" sz="4400" dirty="0" smtClean="0"/>
              <a:t>reduction of skew variations based on circuit timing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4876800" cy="51816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B050"/>
              </a:buClr>
              <a:buFont typeface="Tw Cen MT" pitchFamily="34" charset="0"/>
              <a:buChar char="+"/>
            </a:pPr>
            <a:r>
              <a:rPr lang="en-US" dirty="0" smtClean="0"/>
              <a:t>Immune to process, voltage, and temperature (PVT) variations.</a:t>
            </a:r>
          </a:p>
          <a:p>
            <a:pPr>
              <a:buClr>
                <a:srgbClr val="00B050"/>
              </a:buClr>
              <a:buFont typeface="Tw Cen MT" pitchFamily="34" charset="0"/>
              <a:buChar char="+"/>
            </a:pPr>
            <a:r>
              <a:rPr lang="en-US" dirty="0" smtClean="0"/>
              <a:t>Tolerate non-uniform switching</a:t>
            </a:r>
          </a:p>
          <a:p>
            <a:pPr>
              <a:buClr>
                <a:srgbClr val="00B050"/>
              </a:buClr>
              <a:buFont typeface="Tw Cen MT" pitchFamily="34" charset="0"/>
              <a:buChar char="+"/>
            </a:pPr>
            <a:r>
              <a:rPr lang="en-US" dirty="0" smtClean="0"/>
              <a:t>Tolerate unbalanced loads</a:t>
            </a:r>
          </a:p>
          <a:p>
            <a:pPr>
              <a:buClr>
                <a:srgbClr val="00B050"/>
              </a:buClr>
              <a:buFont typeface="Tw Cen MT" pitchFamily="34" charset="0"/>
              <a:buChar char="+"/>
            </a:pPr>
            <a:r>
              <a:rPr lang="en-US" dirty="0" smtClean="0"/>
              <a:t>Low skew, variations, and jitter</a:t>
            </a:r>
          </a:p>
          <a:p>
            <a:pPr>
              <a:buClr>
                <a:srgbClr val="00B050"/>
              </a:buClr>
              <a:buFont typeface="Tw Cen MT" pitchFamily="34" charset="0"/>
              <a:buChar char="+"/>
            </a:pPr>
            <a:r>
              <a:rPr lang="en-US" dirty="0" smtClean="0"/>
              <a:t>Overcome late design changes</a:t>
            </a:r>
          </a:p>
          <a:p>
            <a:pPr>
              <a:buClr>
                <a:srgbClr val="FF0000"/>
              </a:buClr>
              <a:buFont typeface="Tw Cen MT" pitchFamily="34" charset="0"/>
              <a:buChar char="–"/>
            </a:pPr>
            <a:r>
              <a:rPr lang="en-US" dirty="0" smtClean="0"/>
              <a:t>Difficult to analyze or automate</a:t>
            </a:r>
          </a:p>
          <a:p>
            <a:pPr>
              <a:buClr>
                <a:srgbClr val="FF0000"/>
              </a:buClr>
              <a:buFont typeface="Tw Cen MT" pitchFamily="34" charset="0"/>
              <a:buChar char="–"/>
            </a:pPr>
            <a:r>
              <a:rPr lang="en-US" dirty="0" smtClean="0"/>
              <a:t>Require significant resources</a:t>
            </a:r>
          </a:p>
          <a:p>
            <a:pPr>
              <a:buClr>
                <a:srgbClr val="FF0000"/>
              </a:buClr>
              <a:buFont typeface="Tw Cen MT" pitchFamily="34" charset="0"/>
              <a:buChar char="–"/>
            </a:pPr>
            <a:r>
              <a:rPr lang="en-US" dirty="0" smtClean="0"/>
              <a:t>dissipate higher power, due to:</a:t>
            </a:r>
          </a:p>
          <a:p>
            <a:pPr lvl="1"/>
            <a:r>
              <a:rPr lang="en-US" dirty="0" smtClean="0"/>
              <a:t>Large capacitance</a:t>
            </a:r>
          </a:p>
          <a:p>
            <a:pPr lvl="1"/>
            <a:r>
              <a:rPr lang="en-US" dirty="0" smtClean="0"/>
              <a:t>short-circuit and current loops</a:t>
            </a:r>
          </a:p>
          <a:p>
            <a:pPr>
              <a:buClr>
                <a:srgbClr val="FF0000"/>
              </a:buClr>
              <a:buFont typeface="Tw Cen MT" pitchFamily="34" charset="0"/>
              <a:buChar char="–"/>
            </a:pPr>
            <a:r>
              <a:rPr lang="en-US" dirty="0" smtClean="0"/>
              <a:t>Clock gating is impractical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Non-tree Clock Topologies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sz="1200" dirty="0" smtClean="0"/>
              <a:t>Animations by Phillip J. </a:t>
            </a:r>
            <a:r>
              <a:rPr lang="en-US" sz="1200" dirty="0" err="1" smtClean="0"/>
              <a:t>Restle</a:t>
            </a:r>
            <a:r>
              <a:rPr lang="en-US" sz="1200" dirty="0" smtClean="0"/>
              <a:t>,</a:t>
            </a:r>
          </a:p>
          <a:p>
            <a:r>
              <a:rPr lang="en-US" sz="1200" b="1" dirty="0" smtClean="0"/>
              <a:t>P. J. </a:t>
            </a:r>
            <a:r>
              <a:rPr lang="en-US" sz="1200" b="1" dirty="0" err="1" smtClean="0"/>
              <a:t>Restle</a:t>
            </a:r>
            <a:r>
              <a:rPr lang="en-US" sz="1200" b="1" dirty="0" smtClean="0"/>
              <a:t>, "Technical visualizations in VLSI design: visualization," Proc. DAC, pp. 494-499, 2001.</a:t>
            </a:r>
          </a:p>
        </p:txBody>
      </p:sp>
      <p:pic>
        <p:nvPicPr>
          <p:cNvPr id="5" name="Picture 7" descr="tree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606" y="3352799"/>
            <a:ext cx="1780116" cy="2286000"/>
          </a:xfrm>
          <a:prstGeom prst="rect">
            <a:avLst/>
          </a:prstGeom>
          <a:noFill/>
        </p:spPr>
      </p:pic>
      <p:pic>
        <p:nvPicPr>
          <p:cNvPr id="6" name="Picture 4" descr="treeG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018468" y="3352799"/>
            <a:ext cx="1777415" cy="22860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5104606" y="5916860"/>
            <a:ext cx="1783080" cy="40774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dirty="0" smtClean="0"/>
              <a:t>Tree driving 10.6pF load Non-Uniform load at 2GHz</a:t>
            </a:r>
            <a:endParaRPr lang="en-US" sz="1100" b="1" dirty="0"/>
          </a:p>
        </p:txBody>
      </p:sp>
      <p:sp>
        <p:nvSpPr>
          <p:cNvPr id="8" name="Rectangle 7"/>
          <p:cNvSpPr/>
          <p:nvPr/>
        </p:nvSpPr>
        <p:spPr>
          <a:xfrm>
            <a:off x="7010400" y="5916860"/>
            <a:ext cx="1783080" cy="4001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dirty="0" smtClean="0"/>
              <a:t>Trees driving a Grid with 68pF Non-Uniform load at 2GHz</a:t>
            </a:r>
            <a:endParaRPr lang="en-US" sz="11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917032" y="5257798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7078832" y="5257798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7953148" y="4382690"/>
            <a:ext cx="175498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6285706" y="5219699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5104606" y="5181599"/>
            <a:ext cx="1219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6093221" y="4344590"/>
            <a:ext cx="167878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298032" y="548639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552406" y="549806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231232" y="549806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485606" y="549806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593541" y="336446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8488680" y="335279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5105400" y="3030377"/>
            <a:ext cx="3733800" cy="24622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dirty="0" smtClean="0"/>
              <a:t>Multi-path signal propagation</a:t>
            </a:r>
            <a:endParaRPr lang="en-US" sz="1100" b="1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142999"/>
            <a:ext cx="3276599" cy="19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Non-tree Clock Topologies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 lIns="91440" tIns="18288">
            <a:noAutofit/>
          </a:bodyPr>
          <a:lstStyle/>
          <a:p>
            <a:pPr defTabSz="231775">
              <a:spcBef>
                <a:spcPts val="0"/>
              </a:spcBef>
            </a:pPr>
            <a:r>
              <a:rPr lang="en-US" sz="1000" spc="-40" dirty="0" smtClean="0"/>
              <a:t>[1] N. A. Kurd et al., “A </a:t>
            </a:r>
            <a:r>
              <a:rPr lang="en-US" sz="1000" spc="-40" dirty="0" err="1" smtClean="0"/>
              <a:t>Multigigahertz</a:t>
            </a:r>
            <a:r>
              <a:rPr lang="en-US" sz="1000" spc="-40" dirty="0" smtClean="0"/>
              <a:t> Clocking Scheme for the Pentium 4 Microprocessor,” JSSC 36(11):1647–1653, 2001.</a:t>
            </a:r>
          </a:p>
          <a:p>
            <a:pPr defTabSz="231775">
              <a:spcBef>
                <a:spcPts val="0"/>
              </a:spcBef>
            </a:pPr>
            <a:r>
              <a:rPr lang="en-US" sz="1000" spc="-40" dirty="0" smtClean="0"/>
              <a:t>[2] A. </a:t>
            </a:r>
            <a:r>
              <a:rPr lang="en-US" sz="1000" spc="-40" dirty="0" err="1" smtClean="0"/>
              <a:t>Rajaram</a:t>
            </a:r>
            <a:r>
              <a:rPr lang="en-US" sz="1000" spc="-40" dirty="0" smtClean="0"/>
              <a:t>, J. </a:t>
            </a:r>
            <a:r>
              <a:rPr lang="en-US" sz="1000" spc="-40" dirty="0" err="1" smtClean="0"/>
              <a:t>Hu</a:t>
            </a:r>
            <a:r>
              <a:rPr lang="en-US" sz="1000" spc="-40" dirty="0" smtClean="0"/>
              <a:t>, and R. </a:t>
            </a:r>
            <a:r>
              <a:rPr lang="en-US" sz="1000" spc="-40" dirty="0" err="1" smtClean="0"/>
              <a:t>Mahapatra</a:t>
            </a:r>
            <a:r>
              <a:rPr lang="en-US" sz="1000" spc="-40" dirty="0" smtClean="0"/>
              <a:t>, “Reducing Clock Skew Variability Via  </a:t>
            </a:r>
            <a:r>
              <a:rPr lang="en-US" sz="1000" spc="-40" dirty="0" err="1" smtClean="0"/>
              <a:t>Crosslinks</a:t>
            </a:r>
            <a:r>
              <a:rPr lang="en-US" sz="1000" spc="-40" dirty="0" smtClean="0"/>
              <a:t>,” Proc. DAC,  pp. 18–23, 2004.</a:t>
            </a:r>
          </a:p>
          <a:p>
            <a:pPr defTabSz="231775"/>
            <a:r>
              <a:rPr lang="en-US" sz="1000" spc="-40" dirty="0" smtClean="0"/>
              <a:t>[3] C. </a:t>
            </a:r>
            <a:r>
              <a:rPr lang="en-US" sz="1000" spc="-40" dirty="0" err="1" smtClean="0"/>
              <a:t>Yeh</a:t>
            </a:r>
            <a:r>
              <a:rPr lang="en-US" sz="1000" spc="-40" dirty="0" smtClean="0"/>
              <a:t> et al., “Clock Distribution Architectures: a Comparative Study,” </a:t>
            </a:r>
            <a:r>
              <a:rPr lang="en-US" sz="1000" dirty="0" smtClean="0"/>
              <a:t>Proc. </a:t>
            </a:r>
            <a:r>
              <a:rPr lang="en-US" sz="1000" spc="-40" dirty="0" smtClean="0"/>
              <a:t>ISQED, pp. 27-29, 2006.</a:t>
            </a:r>
          </a:p>
          <a:p>
            <a:pPr defTabSz="231775">
              <a:spcBef>
                <a:spcPts val="0"/>
              </a:spcBef>
            </a:pPr>
            <a:endParaRPr lang="en-US" sz="1000" spc="-4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143000"/>
            <a:ext cx="267638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799" y="1143000"/>
            <a:ext cx="254876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143000"/>
            <a:ext cx="255884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7377" y="4023360"/>
            <a:ext cx="2093154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4800" y="3505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3429000"/>
            <a:ext cx="2679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Pentium 4 </a:t>
            </a:r>
            <a:r>
              <a:rPr lang="en-US" sz="1600" b="1" dirty="0" smtClean="0"/>
              <a:t>spine [1]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352800" y="3429000"/>
            <a:ext cx="2551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Tree with </a:t>
            </a:r>
            <a:r>
              <a:rPr lang="en-US" b="1" dirty="0" err="1" smtClean="0"/>
              <a:t>crosslinks</a:t>
            </a:r>
            <a:r>
              <a:rPr lang="en-US" b="1" dirty="0" smtClean="0"/>
              <a:t> [2]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248400" y="3429000"/>
            <a:ext cx="256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Leaf level global mesh</a:t>
            </a:r>
            <a:endParaRPr lang="en-US" b="1" dirty="0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4020670"/>
            <a:ext cx="2514600" cy="192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582304" y="5955268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Global mesh with local trees (MLT) [3]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4800600" y="594360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Global tree with local meshes (TLM) [3]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5381620" y="1600200"/>
          <a:ext cx="3762380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0" y="1600200"/>
          <a:ext cx="3762380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Right Arrow Callout 17"/>
          <p:cNvSpPr/>
          <p:nvPr/>
        </p:nvSpPr>
        <p:spPr>
          <a:xfrm>
            <a:off x="3643306" y="1600200"/>
            <a:ext cx="1928826" cy="1785950"/>
          </a:xfrm>
          <a:prstGeom prst="righ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Mesh</a:t>
            </a:r>
            <a:endParaRPr lang="en-US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533400" y="4443426"/>
          <a:ext cx="8153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14744" y="2219337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04800" y="4487245"/>
            <a:ext cx="8534400" cy="999155"/>
            <a:chOff x="0" y="976"/>
            <a:chExt cx="8534400" cy="9991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0" y="976"/>
              <a:ext cx="8534400" cy="99915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8775" y="49751"/>
              <a:ext cx="8436850" cy="9016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u="sng" kern="1200" dirty="0" smtClean="0"/>
                <a:t>Goal:</a:t>
              </a:r>
              <a:r>
                <a:rPr lang="en-US" sz="2800" b="1" u="none" kern="1200" dirty="0" smtClean="0"/>
                <a:t> </a:t>
              </a:r>
              <a:r>
                <a:rPr lang="en-US" sz="2800" b="1" kern="1200" dirty="0" smtClean="0"/>
                <a:t>reducing clock skew variations while keeping minimal power dissipation overhead</a:t>
              </a:r>
              <a:endParaRPr lang="en-US" sz="28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43504" y="1371600"/>
          <a:ext cx="3695696" cy="1493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31357"/>
                <a:gridCol w="1289196"/>
                <a:gridCol w="13751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Mesh</a:t>
                      </a:r>
                      <a:r>
                        <a:rPr lang="en-US" sz="2000" baseline="0" dirty="0" smtClean="0"/>
                        <a:t> density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Clock variations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Power dissipation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⇧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⇩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⇧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⇩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⇩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371600"/>
          <a:ext cx="3695696" cy="1493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18928"/>
                <a:gridCol w="19767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Path Criticality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Sensitivity to clock</a:t>
                      </a:r>
                      <a:r>
                        <a:rPr lang="en-US" sz="2000" baseline="0" dirty="0" smtClean="0"/>
                        <a:t> variations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⇧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⇩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Left-Right Arrow 6"/>
          <p:cNvSpPr/>
          <p:nvPr/>
        </p:nvSpPr>
        <p:spPr>
          <a:xfrm>
            <a:off x="4071934" y="2100258"/>
            <a:ext cx="1000132" cy="28575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4071934" y="2457448"/>
            <a:ext cx="1000132" cy="28575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4276725" y="-981078"/>
            <a:ext cx="590552" cy="8534402"/>
          </a:xfrm>
          <a:prstGeom prst="leftBrace">
            <a:avLst>
              <a:gd name="adj1" fmla="val 63190"/>
              <a:gd name="adj2" fmla="val 50000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304800" y="3700458"/>
          <a:ext cx="8534400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2133600"/>
            <a:ext cx="285752" cy="285752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2490790"/>
            <a:ext cx="285752" cy="285752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3767134"/>
            <a:ext cx="500066" cy="500066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2141106"/>
            <a:ext cx="854076" cy="249463"/>
          </a:xfrm>
          <a:prstGeom prst="rect">
            <a:avLst/>
          </a:prstGeom>
          <a:noFill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2533656"/>
            <a:ext cx="857256" cy="250392"/>
          </a:xfrm>
          <a:prstGeom prst="rect">
            <a:avLst/>
          </a:prstGeom>
          <a:noFill/>
        </p:spPr>
      </p:pic>
      <p:graphicFrame>
        <p:nvGraphicFramePr>
          <p:cNvPr id="17" name="Diagram 16"/>
          <p:cNvGraphicFramePr/>
          <p:nvPr/>
        </p:nvGraphicFramePr>
        <p:xfrm>
          <a:off x="304800" y="4714868"/>
          <a:ext cx="853440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5715000" cy="4191000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n-US" sz="3600" u="sng" dirty="0" smtClean="0"/>
              <a:t>Clock mesh design automation:</a:t>
            </a:r>
          </a:p>
          <a:p>
            <a:pPr>
              <a:defRPr/>
            </a:pPr>
            <a:r>
              <a:rPr lang="en-US" sz="3600" dirty="0" smtClean="0"/>
              <a:t>Segment wire width sizing [1]</a:t>
            </a:r>
          </a:p>
          <a:p>
            <a:pPr>
              <a:defRPr/>
            </a:pPr>
            <a:r>
              <a:rPr lang="en-US" sz="3600" dirty="0" smtClean="0"/>
              <a:t>Start from a clock tree and add </a:t>
            </a:r>
            <a:r>
              <a:rPr lang="en-US" sz="3600" dirty="0" err="1" smtClean="0"/>
              <a:t>crosslinks</a:t>
            </a:r>
            <a:r>
              <a:rPr lang="en-US" sz="3600" dirty="0" smtClean="0"/>
              <a:t> [2],[3]</a:t>
            </a:r>
          </a:p>
          <a:p>
            <a:pPr>
              <a:defRPr/>
            </a:pPr>
            <a:r>
              <a:rPr lang="en-US" sz="3600" dirty="0" smtClean="0"/>
              <a:t>Start with a fully uniform mesh, remove redundant segments [4],[5]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Circuit timing is not exploited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5462826"/>
            <a:ext cx="8534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r>
              <a:rPr lang="en-US" sz="1000" dirty="0"/>
              <a:t>[1] M. P. Desai, R. </a:t>
            </a:r>
            <a:r>
              <a:rPr lang="en-US" sz="1000" dirty="0" err="1"/>
              <a:t>Cvijetic</a:t>
            </a:r>
            <a:r>
              <a:rPr lang="en-US" sz="1000" dirty="0"/>
              <a:t>, and J. Jensen, “Sizing of Clock Distribution Networks for High Performance CPU Chips,” Proc. DAC, pp. 389-394, ‘96.</a:t>
            </a:r>
          </a:p>
          <a:p>
            <a:r>
              <a:rPr lang="en-US" sz="1000" dirty="0"/>
              <a:t>[2] A. </a:t>
            </a:r>
            <a:r>
              <a:rPr lang="en-US" sz="1000" dirty="0" err="1"/>
              <a:t>Rajaram</a:t>
            </a:r>
            <a:r>
              <a:rPr lang="en-US" sz="1000" dirty="0"/>
              <a:t>, J. </a:t>
            </a:r>
            <a:r>
              <a:rPr lang="en-US" sz="1000" dirty="0" err="1"/>
              <a:t>Hu</a:t>
            </a:r>
            <a:r>
              <a:rPr lang="en-US" sz="1000" dirty="0"/>
              <a:t>, and R. </a:t>
            </a:r>
            <a:r>
              <a:rPr lang="en-US" sz="1000" dirty="0" err="1"/>
              <a:t>Mahapatra</a:t>
            </a:r>
            <a:r>
              <a:rPr lang="en-US" sz="1000" dirty="0"/>
              <a:t>, “Reducing Clock Skew Variability Via </a:t>
            </a:r>
            <a:r>
              <a:rPr lang="en-US" sz="1000" dirty="0" err="1"/>
              <a:t>Crosslinks</a:t>
            </a:r>
            <a:r>
              <a:rPr lang="en-US" sz="1000" dirty="0"/>
              <a:t>,” IEEE TCAD, 25(6): 1176-1182, ‘06.</a:t>
            </a:r>
          </a:p>
          <a:p>
            <a:r>
              <a:rPr lang="en-US" sz="1000" dirty="0"/>
              <a:t>[3] I. Vaisband, R. Ginosar, A. Kolodny, and E. G. Friedman, “Power Efficient Tree-Based </a:t>
            </a:r>
            <a:r>
              <a:rPr lang="en-US" sz="1000" dirty="0" err="1"/>
              <a:t>Crosslinks</a:t>
            </a:r>
            <a:r>
              <a:rPr lang="en-US" sz="1000" dirty="0"/>
              <a:t> for Skew Reduction,” Proc. GLSVLSI, pp. 285-290, ‘09.</a:t>
            </a:r>
          </a:p>
          <a:p>
            <a:r>
              <a:rPr lang="en-US" sz="1000" dirty="0"/>
              <a:t>[4] A. </a:t>
            </a:r>
            <a:r>
              <a:rPr lang="en-US" sz="1000" dirty="0" err="1"/>
              <a:t>Rajaram</a:t>
            </a:r>
            <a:r>
              <a:rPr lang="en-US" sz="1000" dirty="0"/>
              <a:t> et al., “</a:t>
            </a:r>
            <a:r>
              <a:rPr lang="en-US" sz="1000" dirty="0" err="1"/>
              <a:t>MeshWorks</a:t>
            </a:r>
            <a:r>
              <a:rPr lang="en-US" sz="1000" dirty="0"/>
              <a:t>: an Efficient Framework for Planning, Synthesis and Optimization of Clock Mesh Networks,” Proc. ASP-DAC, pp. 250-257, ‘08.</a:t>
            </a:r>
          </a:p>
          <a:p>
            <a:r>
              <a:rPr lang="en-US" sz="1000" dirty="0"/>
              <a:t>[5] G. </a:t>
            </a:r>
            <a:r>
              <a:rPr lang="en-US" sz="1000" dirty="0" err="1"/>
              <a:t>Venkataraman</a:t>
            </a:r>
            <a:r>
              <a:rPr lang="en-US" sz="1000" dirty="0"/>
              <a:t>, Z. </a:t>
            </a:r>
            <a:r>
              <a:rPr lang="en-US" sz="1000" dirty="0" err="1"/>
              <a:t>Feng</a:t>
            </a:r>
            <a:r>
              <a:rPr lang="en-US" sz="1000" dirty="0"/>
              <a:t>, J. </a:t>
            </a:r>
            <a:r>
              <a:rPr lang="en-US" sz="1000" dirty="0" err="1"/>
              <a:t>Hu</a:t>
            </a:r>
            <a:r>
              <a:rPr lang="en-US" sz="1000" dirty="0"/>
              <a:t>, and P. Li “Combinational Algorithms for Fast Clock Mesh Optimization,” Proc. ICCAD, pp. 563-567, ‘06.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143000"/>
            <a:ext cx="2651760" cy="81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3994" y="2504557"/>
            <a:ext cx="2651760" cy="107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3994" y="4151356"/>
            <a:ext cx="2651760" cy="80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172201" y="1981200"/>
            <a:ext cx="2651760" cy="25385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1" dirty="0" smtClean="0"/>
              <a:t>Segments sizing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6172201" y="3581400"/>
            <a:ext cx="2651760" cy="25385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1" dirty="0" err="1" smtClean="0"/>
              <a:t>Croslinks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6172201" y="4953000"/>
            <a:ext cx="2651760" cy="25385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b="1" dirty="0" smtClean="0"/>
              <a:t>Remove segments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6248400" cy="5181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Presents the circuit’s connectivity</a:t>
            </a:r>
            <a:endParaRPr lang="en-US" i="1" dirty="0" smtClean="0">
              <a:latin typeface="Palatino Linotype" pitchFamily="18" charset="0"/>
            </a:endParaRPr>
          </a:p>
          <a:p>
            <a:pPr>
              <a:defRPr/>
            </a:pPr>
            <a:r>
              <a:rPr lang="en-US" dirty="0" smtClean="0"/>
              <a:t>Vertices represent clock sinks:</a:t>
            </a:r>
            <a:br>
              <a:rPr lang="en-US" dirty="0" smtClean="0"/>
            </a:br>
            <a:r>
              <a:rPr lang="en-US" b="1" i="1" dirty="0" smtClean="0">
                <a:latin typeface="Palatino Linotype" pitchFamily="18" charset="0"/>
              </a:rPr>
              <a:t>G</a:t>
            </a:r>
            <a:r>
              <a:rPr lang="en-US" b="1" i="1" baseline="-25000" dirty="0" smtClean="0">
                <a:latin typeface="Palatino Linotype" pitchFamily="18" charset="0"/>
              </a:rPr>
              <a:t>C</a:t>
            </a:r>
            <a:r>
              <a:rPr lang="en-US" b="1" i="1" baseline="30000" dirty="0" smtClean="0">
                <a:latin typeface="Palatino Linotype" pitchFamily="18" charset="0"/>
              </a:rPr>
              <a:t>V</a:t>
            </a:r>
            <a:r>
              <a:rPr lang="en-US" b="1" i="1" dirty="0" smtClean="0">
                <a:latin typeface="Palatino Linotype" pitchFamily="18" charset="0"/>
              </a:rPr>
              <a:t>=S={s</a:t>
            </a:r>
            <a:r>
              <a:rPr lang="en-US" b="1" i="1" baseline="-25000" dirty="0" smtClean="0">
                <a:latin typeface="Palatino Linotype" pitchFamily="18" charset="0"/>
              </a:rPr>
              <a:t>1</a:t>
            </a:r>
            <a:r>
              <a:rPr lang="en-US" b="1" i="1" dirty="0" smtClean="0">
                <a:latin typeface="Palatino Linotype" pitchFamily="18" charset="0"/>
              </a:rPr>
              <a:t>, s</a:t>
            </a:r>
            <a:r>
              <a:rPr lang="en-US" b="1" i="1" baseline="-25000" dirty="0" smtClean="0">
                <a:latin typeface="Palatino Linotype" pitchFamily="18" charset="0"/>
              </a:rPr>
              <a:t>2</a:t>
            </a:r>
            <a:r>
              <a:rPr lang="en-US" b="1" i="1" dirty="0" smtClean="0">
                <a:latin typeface="Palatino Linotype" pitchFamily="18" charset="0"/>
              </a:rPr>
              <a:t>, …, </a:t>
            </a:r>
            <a:r>
              <a:rPr lang="en-US" b="1" i="1" dirty="0" err="1" smtClean="0">
                <a:latin typeface="Palatino Linotype" pitchFamily="18" charset="0"/>
              </a:rPr>
              <a:t>s</a:t>
            </a:r>
            <a:r>
              <a:rPr lang="en-US" b="1" i="1" baseline="-25000" dirty="0" err="1" smtClean="0">
                <a:latin typeface="Palatino Linotype" pitchFamily="18" charset="0"/>
              </a:rPr>
              <a:t>n</a:t>
            </a:r>
            <a:r>
              <a:rPr lang="en-US" b="1" i="1" dirty="0" smtClean="0">
                <a:latin typeface="Palatino Linotype" pitchFamily="18" charset="0"/>
              </a:rPr>
              <a:t>} </a:t>
            </a:r>
          </a:p>
          <a:p>
            <a:pPr>
              <a:defRPr/>
            </a:pPr>
            <a:r>
              <a:rPr lang="en-US" dirty="0" smtClean="0"/>
              <a:t>Edges represent data paths:</a:t>
            </a:r>
            <a:br>
              <a:rPr lang="en-US" dirty="0" smtClean="0"/>
            </a:br>
            <a:r>
              <a:rPr lang="en-US" b="1" i="1" dirty="0" smtClean="0">
                <a:latin typeface="Palatino Linotype" pitchFamily="18" charset="0"/>
              </a:rPr>
              <a:t>G</a:t>
            </a:r>
            <a:r>
              <a:rPr lang="en-US" b="1" i="1" baseline="-25000" dirty="0" smtClean="0">
                <a:latin typeface="Palatino Linotype" pitchFamily="18" charset="0"/>
              </a:rPr>
              <a:t>C</a:t>
            </a:r>
            <a:r>
              <a:rPr lang="en-US" b="1" i="1" baseline="30000" dirty="0" smtClean="0">
                <a:latin typeface="Palatino Linotype" pitchFamily="18" charset="0"/>
              </a:rPr>
              <a:t>E</a:t>
            </a:r>
            <a:r>
              <a:rPr lang="en-US" b="1" i="1" dirty="0" smtClean="0">
                <a:latin typeface="Palatino Linotype" pitchFamily="18" charset="0"/>
              </a:rPr>
              <a:t>={</a:t>
            </a:r>
            <a:r>
              <a:rPr lang="en-US" b="1" i="1" dirty="0" err="1" smtClean="0">
                <a:latin typeface="Palatino Linotype" pitchFamily="18" charset="0"/>
              </a:rPr>
              <a:t>e</a:t>
            </a:r>
            <a:r>
              <a:rPr lang="en-US" b="1" i="1" baseline="-25000" dirty="0" err="1" smtClean="0">
                <a:latin typeface="Palatino Linotype" pitchFamily="18" charset="0"/>
              </a:rPr>
              <a:t>i,j</a:t>
            </a:r>
            <a:r>
              <a:rPr lang="en-US" b="1" i="1" dirty="0" smtClean="0">
                <a:latin typeface="Palatino Linotype" pitchFamily="18" charset="0"/>
              </a:rPr>
              <a:t>=</a:t>
            </a:r>
            <a:r>
              <a:rPr lang="en-US" b="1" i="1" dirty="0" err="1" smtClean="0">
                <a:latin typeface="Palatino Linotype" pitchFamily="18" charset="0"/>
              </a:rPr>
              <a:t>v</a:t>
            </a:r>
            <a:r>
              <a:rPr lang="en-US" b="1" i="1" baseline="-25000" dirty="0" err="1" smtClean="0">
                <a:latin typeface="Palatino Linotype" pitchFamily="18" charset="0"/>
              </a:rPr>
              <a:t>i</a:t>
            </a:r>
            <a:r>
              <a:rPr lang="en-US" b="1" i="1" dirty="0" err="1" smtClean="0">
                <a:latin typeface="Palatino Linotype" pitchFamily="18" charset="0"/>
              </a:rPr>
              <a:t>~v</a:t>
            </a:r>
            <a:r>
              <a:rPr lang="en-US" b="1" i="1" baseline="-25000" dirty="0" err="1" smtClean="0">
                <a:latin typeface="Palatino Linotype" pitchFamily="18" charset="0"/>
              </a:rPr>
              <a:t>j</a:t>
            </a:r>
            <a:r>
              <a:rPr lang="en-US" b="1" i="1" dirty="0" err="1" smtClean="0">
                <a:latin typeface="Palatino Linotype" pitchFamily="18" charset="0"/>
              </a:rPr>
              <a:t>|P</a:t>
            </a:r>
            <a:r>
              <a:rPr lang="en-US" b="1" i="1" baseline="-25000" dirty="0" err="1" smtClean="0">
                <a:latin typeface="Palatino Linotype" pitchFamily="18" charset="0"/>
              </a:rPr>
              <a:t>delay</a:t>
            </a:r>
            <a:r>
              <a:rPr lang="en-US" b="1" i="1" baseline="30000" dirty="0" err="1" smtClean="0">
                <a:latin typeface="Palatino Linotype" pitchFamily="18" charset="0"/>
              </a:rPr>
              <a:t>ij</a:t>
            </a:r>
            <a:r>
              <a:rPr lang="en-US" b="1" i="1" dirty="0" smtClean="0">
                <a:latin typeface="Palatino Linotype" pitchFamily="18" charset="0"/>
              </a:rPr>
              <a:t>&lt;∞,</a:t>
            </a:r>
            <a:r>
              <a:rPr lang="en-US" b="1" i="1" dirty="0" err="1" smtClean="0">
                <a:latin typeface="Palatino Linotype" pitchFamily="18" charset="0"/>
              </a:rPr>
              <a:t>v</a:t>
            </a:r>
            <a:r>
              <a:rPr lang="en-US" b="1" i="1" baseline="-25000" dirty="0" err="1" smtClean="0">
                <a:latin typeface="Palatino Linotype" pitchFamily="18" charset="0"/>
              </a:rPr>
              <a:t>i</a:t>
            </a:r>
            <a:r>
              <a:rPr lang="en-US" b="1" i="1" dirty="0" err="1" smtClean="0">
                <a:latin typeface="Palatino Linotype" pitchFamily="18" charset="0"/>
              </a:rPr>
              <a:t>,v</a:t>
            </a:r>
            <a:r>
              <a:rPr lang="en-US" b="1" i="1" baseline="-25000" dirty="0" err="1" smtClean="0">
                <a:latin typeface="Palatino Linotype" pitchFamily="18" charset="0"/>
              </a:rPr>
              <a:t>j</a:t>
            </a:r>
            <a:r>
              <a:rPr lang="en-US" b="1" i="1" dirty="0" err="1" smtClean="0">
                <a:latin typeface="Palatino Linotype" pitchFamily="18" charset="0"/>
              </a:rPr>
              <a:t>∈G</a:t>
            </a:r>
            <a:r>
              <a:rPr lang="en-US" b="1" i="1" baseline="-25000" dirty="0" err="1" smtClean="0">
                <a:latin typeface="Palatino Linotype" pitchFamily="18" charset="0"/>
              </a:rPr>
              <a:t>C</a:t>
            </a:r>
            <a:r>
              <a:rPr lang="en-US" b="1" i="1" baseline="30000" dirty="0" err="1" smtClean="0">
                <a:latin typeface="Palatino Linotype" pitchFamily="18" charset="0"/>
              </a:rPr>
              <a:t>V</a:t>
            </a:r>
            <a:r>
              <a:rPr lang="en-US" b="1" i="1" dirty="0" smtClean="0">
                <a:latin typeface="Palatino Linotype" pitchFamily="18" charset="0"/>
              </a:rPr>
              <a:t>}</a:t>
            </a:r>
            <a:endParaRPr lang="en-US" b="1" i="1" dirty="0" smtClean="0"/>
          </a:p>
          <a:p>
            <a:pPr>
              <a:defRPr/>
            </a:pPr>
            <a:r>
              <a:rPr lang="en-US" dirty="0" smtClean="0"/>
              <a:t>Edges’ weights are maximum skew constraint (permissible):</a:t>
            </a:r>
            <a:br>
              <a:rPr lang="en-US" dirty="0" smtClean="0"/>
            </a:br>
            <a:r>
              <a:rPr lang="en-US" b="1" i="1" dirty="0" smtClean="0">
                <a:latin typeface="Palatino Linotype" pitchFamily="18" charset="0"/>
              </a:rPr>
              <a:t>(∀</a:t>
            </a:r>
            <a:r>
              <a:rPr lang="en-US" b="1" i="1" dirty="0" err="1" smtClean="0">
                <a:latin typeface="Palatino Linotype" pitchFamily="18" charset="0"/>
              </a:rPr>
              <a:t>e∈G</a:t>
            </a:r>
            <a:r>
              <a:rPr lang="en-US" b="1" i="1" baseline="-25000" dirty="0" err="1" smtClean="0">
                <a:latin typeface="Palatino Linotype" pitchFamily="18" charset="0"/>
              </a:rPr>
              <a:t>C</a:t>
            </a:r>
            <a:r>
              <a:rPr lang="en-US" b="1" i="1" baseline="30000" dirty="0" err="1" smtClean="0">
                <a:latin typeface="Palatino Linotype" pitchFamily="18" charset="0"/>
              </a:rPr>
              <a:t>E</a:t>
            </a:r>
            <a:r>
              <a:rPr lang="en-US" b="1" i="1" dirty="0" smtClean="0">
                <a:latin typeface="Palatino Linotype" pitchFamily="18" charset="0"/>
              </a:rPr>
              <a:t>) w</a:t>
            </a:r>
            <a:r>
              <a:rPr lang="en-US" b="1" i="1" baseline="-25000" dirty="0" smtClean="0">
                <a:latin typeface="Palatino Linotype" pitchFamily="18" charset="0"/>
              </a:rPr>
              <a:t>e</a:t>
            </a:r>
            <a:r>
              <a:rPr lang="en-US" b="1" i="1" dirty="0" smtClean="0">
                <a:latin typeface="Palatino Linotype" pitchFamily="18" charset="0"/>
              </a:rPr>
              <a:t>= </a:t>
            </a:r>
            <a:r>
              <a:rPr lang="en-US" b="1" i="1" dirty="0" err="1" smtClean="0">
                <a:latin typeface="Palatino Linotype" pitchFamily="18" charset="0"/>
              </a:rPr>
              <a:t>skew</a:t>
            </a:r>
            <a:r>
              <a:rPr lang="en-US" b="1" i="1" baseline="30000" dirty="0" err="1" smtClean="0">
                <a:latin typeface="Palatino Linotype" pitchFamily="18" charset="0"/>
              </a:rPr>
              <a:t>i,j</a:t>
            </a:r>
            <a:endParaRPr lang="en-US" b="1" i="1" baseline="30000" dirty="0" smtClean="0">
              <a:latin typeface="Palatino Linotype" pitchFamily="18" charset="0"/>
            </a:endParaRPr>
          </a:p>
          <a:p>
            <a:pPr>
              <a:defRPr/>
            </a:pPr>
            <a:r>
              <a:rPr lang="en-US" dirty="0" smtClean="0"/>
              <a:t>Vertices also have attributes:</a:t>
            </a:r>
          </a:p>
          <a:p>
            <a:pPr lvl="1">
              <a:defRPr/>
            </a:pPr>
            <a:r>
              <a:rPr lang="en-US" dirty="0" smtClean="0"/>
              <a:t>Sink capacitance:</a:t>
            </a:r>
            <a:br>
              <a:rPr lang="en-US" dirty="0" smtClean="0"/>
            </a:br>
            <a:r>
              <a:rPr lang="en-US" b="1" i="1" dirty="0" smtClean="0">
                <a:latin typeface="Palatino Linotype" pitchFamily="18" charset="0"/>
              </a:rPr>
              <a:t>(∀</a:t>
            </a:r>
            <a:r>
              <a:rPr lang="en-US" b="1" i="1" dirty="0" err="1" smtClean="0">
                <a:latin typeface="Palatino Linotype" pitchFamily="18" charset="0"/>
              </a:rPr>
              <a:t>v</a:t>
            </a:r>
            <a:r>
              <a:rPr lang="en-US" b="1" i="1" baseline="-25000" dirty="0" err="1" smtClean="0">
                <a:latin typeface="Palatino Linotype" pitchFamily="18" charset="0"/>
              </a:rPr>
              <a:t>i</a:t>
            </a:r>
            <a:r>
              <a:rPr lang="en-US" b="1" i="1" dirty="0" err="1" smtClean="0">
                <a:latin typeface="Palatino Linotype" pitchFamily="18" charset="0"/>
              </a:rPr>
              <a:t>∈G</a:t>
            </a:r>
            <a:r>
              <a:rPr lang="en-US" b="1" i="1" baseline="-25000" dirty="0" err="1" smtClean="0">
                <a:latin typeface="Palatino Linotype" pitchFamily="18" charset="0"/>
              </a:rPr>
              <a:t>C</a:t>
            </a:r>
            <a:r>
              <a:rPr lang="en-US" b="1" i="1" baseline="30000" dirty="0" err="1" smtClean="0">
                <a:latin typeface="Palatino Linotype" pitchFamily="18" charset="0"/>
              </a:rPr>
              <a:t>V</a:t>
            </a:r>
            <a:r>
              <a:rPr lang="en-US" b="1" i="1" dirty="0" smtClean="0">
                <a:latin typeface="Palatino Linotype" pitchFamily="18" charset="0"/>
              </a:rPr>
              <a:t>)  </a:t>
            </a:r>
            <a:r>
              <a:rPr lang="en-US" sz="3200" b="1" i="1" dirty="0" smtClean="0">
                <a:latin typeface="Palatino Linotype" pitchFamily="18" charset="0"/>
              </a:rPr>
              <a:t>C(v</a:t>
            </a:r>
            <a:r>
              <a:rPr lang="en-US" sz="3200" b="1" i="1" baseline="-25000" dirty="0" smtClean="0">
                <a:latin typeface="Palatino Linotype" pitchFamily="18" charset="0"/>
              </a:rPr>
              <a:t>i</a:t>
            </a:r>
            <a:r>
              <a:rPr lang="en-US" sz="3200" b="1" i="1" dirty="0" smtClean="0">
                <a:latin typeface="Palatino Linotype" pitchFamily="18" charset="0"/>
              </a:rPr>
              <a:t>)=Capacitance(S</a:t>
            </a:r>
            <a:r>
              <a:rPr lang="en-US" sz="3200" b="1" i="1" baseline="-25000" dirty="0" smtClean="0">
                <a:latin typeface="Palatino Linotype" pitchFamily="18" charset="0"/>
              </a:rPr>
              <a:t>i</a:t>
            </a:r>
            <a:r>
              <a:rPr lang="en-US" sz="3200" b="1" i="1" dirty="0" smtClean="0">
                <a:latin typeface="Palatino Linotype" pitchFamily="18" charset="0"/>
              </a:rPr>
              <a:t>)</a:t>
            </a:r>
          </a:p>
          <a:p>
            <a:pPr lvl="1">
              <a:defRPr/>
            </a:pPr>
            <a:r>
              <a:rPr lang="en-US" dirty="0" smtClean="0"/>
              <a:t>Location:</a:t>
            </a:r>
            <a:br>
              <a:rPr lang="en-US" dirty="0" smtClean="0"/>
            </a:br>
            <a:r>
              <a:rPr lang="en-US" b="1" i="1" dirty="0" smtClean="0">
                <a:latin typeface="Palatino Linotype" pitchFamily="18" charset="0"/>
              </a:rPr>
              <a:t>(∀</a:t>
            </a:r>
            <a:r>
              <a:rPr lang="en-US" b="1" i="1" dirty="0" err="1" smtClean="0">
                <a:latin typeface="Palatino Linotype" pitchFamily="18" charset="0"/>
              </a:rPr>
              <a:t>v</a:t>
            </a:r>
            <a:r>
              <a:rPr lang="en-US" b="1" i="1" baseline="-25000" dirty="0" err="1" smtClean="0">
                <a:latin typeface="Palatino Linotype" pitchFamily="18" charset="0"/>
              </a:rPr>
              <a:t>i</a:t>
            </a:r>
            <a:r>
              <a:rPr lang="en-US" b="1" i="1" dirty="0" err="1" smtClean="0">
                <a:latin typeface="Palatino Linotype" pitchFamily="18" charset="0"/>
              </a:rPr>
              <a:t>∈G</a:t>
            </a:r>
            <a:r>
              <a:rPr lang="en-US" b="1" i="1" baseline="-25000" dirty="0" err="1" smtClean="0">
                <a:latin typeface="Palatino Linotype" pitchFamily="18" charset="0"/>
              </a:rPr>
              <a:t>C</a:t>
            </a:r>
            <a:r>
              <a:rPr lang="en-US" b="1" i="1" baseline="30000" dirty="0" err="1" smtClean="0">
                <a:latin typeface="Palatino Linotype" pitchFamily="18" charset="0"/>
              </a:rPr>
              <a:t>V</a:t>
            </a:r>
            <a:r>
              <a:rPr lang="en-US" b="1" i="1" dirty="0" smtClean="0">
                <a:latin typeface="Palatino Linotype" pitchFamily="18" charset="0"/>
              </a:rPr>
              <a:t>)  </a:t>
            </a:r>
            <a:r>
              <a:rPr lang="en-US" sz="3200" b="1" i="1" dirty="0" err="1" smtClean="0">
                <a:latin typeface="Palatino Linotype" pitchFamily="18" charset="0"/>
              </a:rPr>
              <a:t>bbox</a:t>
            </a:r>
            <a:r>
              <a:rPr lang="en-US" sz="3200" b="1" i="1" dirty="0" smtClean="0">
                <a:latin typeface="Palatino Linotype" pitchFamily="18" charset="0"/>
              </a:rPr>
              <a:t>(v</a:t>
            </a:r>
            <a:r>
              <a:rPr lang="en-US" sz="3200" b="1" i="1" baseline="-25000" dirty="0" smtClean="0">
                <a:latin typeface="Palatino Linotype" pitchFamily="18" charset="0"/>
              </a:rPr>
              <a:t>i</a:t>
            </a:r>
            <a:r>
              <a:rPr lang="en-US" sz="3200" b="1" i="1" dirty="0" smtClean="0">
                <a:latin typeface="Palatino Linotype" pitchFamily="18" charset="0"/>
              </a:rPr>
              <a:t>)=[[x</a:t>
            </a:r>
            <a:r>
              <a:rPr lang="en-US" sz="3200" b="1" i="1" baseline="-25000" dirty="0" smtClean="0">
                <a:latin typeface="Palatino Linotype" pitchFamily="18" charset="0"/>
              </a:rPr>
              <a:t>0</a:t>
            </a:r>
            <a:r>
              <a:rPr lang="en-US" sz="3200" b="1" i="1" dirty="0" smtClean="0">
                <a:latin typeface="Palatino Linotype" pitchFamily="18" charset="0"/>
              </a:rPr>
              <a:t>,y</a:t>
            </a:r>
            <a:r>
              <a:rPr lang="en-US" sz="3200" b="1" i="1" baseline="-25000" dirty="0" smtClean="0">
                <a:latin typeface="Palatino Linotype" pitchFamily="18" charset="0"/>
              </a:rPr>
              <a:t>0</a:t>
            </a:r>
            <a:r>
              <a:rPr lang="en-US" sz="3200" b="1" i="1" dirty="0" smtClean="0">
                <a:latin typeface="Palatino Linotype" pitchFamily="18" charset="0"/>
              </a:rPr>
              <a:t>],[x</a:t>
            </a:r>
            <a:r>
              <a:rPr lang="en-US" sz="3200" b="1" i="1" baseline="-25000" dirty="0" smtClean="0">
                <a:latin typeface="Palatino Linotype" pitchFamily="18" charset="0"/>
              </a:rPr>
              <a:t>1</a:t>
            </a:r>
            <a:r>
              <a:rPr lang="en-US" sz="3200" b="1" i="1" dirty="0" smtClean="0">
                <a:latin typeface="Palatino Linotype" pitchFamily="18" charset="0"/>
              </a:rPr>
              <a:t>,y</a:t>
            </a:r>
            <a:r>
              <a:rPr lang="en-US" sz="3200" b="1" i="1" baseline="-25000" dirty="0" smtClean="0">
                <a:latin typeface="Palatino Linotype" pitchFamily="18" charset="0"/>
              </a:rPr>
              <a:t>1</a:t>
            </a:r>
            <a:r>
              <a:rPr lang="en-US" sz="3200" b="1" i="1" dirty="0" smtClean="0">
                <a:latin typeface="Palatino Linotype" pitchFamily="18" charset="0"/>
              </a:rPr>
              <a:t>]]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Constraint Graph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6080" y="1143000"/>
            <a:ext cx="2103120" cy="214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6080" y="3818294"/>
            <a:ext cx="2103120" cy="227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736080" y="3200400"/>
            <a:ext cx="21031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/>
            <a:r>
              <a:rPr lang="en-US" sz="1400" b="1" dirty="0" err="1"/>
              <a:t>Floorplan</a:t>
            </a:r>
            <a:r>
              <a:rPr lang="en-US" sz="1400" b="1" dirty="0"/>
              <a:t> and connectivity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36080" y="6016823"/>
            <a:ext cx="21031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Corresponding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Given:</a:t>
            </a:r>
          </a:p>
          <a:p>
            <a:pPr lvl="1"/>
            <a:r>
              <a:rPr lang="en-US" dirty="0" smtClean="0"/>
              <a:t>Circuit connectivity</a:t>
            </a:r>
          </a:p>
          <a:p>
            <a:pPr lvl="1"/>
            <a:r>
              <a:rPr lang="en-US" dirty="0" smtClean="0"/>
              <a:t>Static timing analysis</a:t>
            </a:r>
          </a:p>
          <a:p>
            <a:r>
              <a:rPr lang="en-US" dirty="0" smtClean="0"/>
              <a:t>Relative tolerance parameter </a:t>
            </a:r>
            <a:r>
              <a:rPr lang="en-US" dirty="0" smtClean="0">
                <a:latin typeface="Palatino Linotype" pitchFamily="18" charset="0"/>
                <a:cs typeface="Arial" pitchFamily="34" charset="0"/>
              </a:rPr>
              <a:t>ξ</a:t>
            </a:r>
          </a:p>
          <a:p>
            <a:pPr lvl="1"/>
            <a:r>
              <a:rPr lang="en-US" dirty="0" smtClean="0"/>
              <a:t>user defined</a:t>
            </a:r>
          </a:p>
          <a:p>
            <a:pPr lvl="1"/>
            <a:r>
              <a:rPr lang="en-US" dirty="0" smtClean="0"/>
              <a:t>upper  bound  of  the maximum  skew  variation  ratio  overall maximum skew constraints:</a:t>
            </a:r>
          </a:p>
          <a:p>
            <a:pPr lvl="2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700" b="1" dirty="0" smtClean="0">
                <a:latin typeface="Palatino Linotype" pitchFamily="18" charset="0"/>
                <a:cs typeface="Arial" pitchFamily="34" charset="0"/>
              </a:rPr>
              <a:t>(∀</a:t>
            </a:r>
            <a:r>
              <a:rPr lang="en-US" sz="4700" b="1" dirty="0" err="1" smtClean="0">
                <a:latin typeface="Palatino Linotype" pitchFamily="18" charset="0"/>
                <a:cs typeface="Arial" pitchFamily="34" charset="0"/>
              </a:rPr>
              <a:t>e</a:t>
            </a:r>
            <a:r>
              <a:rPr lang="en-US" sz="4700" b="1" baseline="-25000" dirty="0" err="1" smtClean="0">
                <a:latin typeface="Palatino Linotype" pitchFamily="18" charset="0"/>
                <a:cs typeface="Arial" pitchFamily="34" charset="0"/>
              </a:rPr>
              <a:t>i,j</a:t>
            </a:r>
            <a:r>
              <a:rPr lang="en-US" sz="4700" b="1" dirty="0" err="1" smtClean="0">
                <a:latin typeface="Palatino Linotype" pitchFamily="18" charset="0"/>
                <a:cs typeface="Arial" pitchFamily="34" charset="0"/>
              </a:rPr>
              <a:t>∈G</a:t>
            </a:r>
            <a:r>
              <a:rPr lang="en-US" sz="4700" b="1" baseline="-25000" dirty="0" err="1" smtClean="0">
                <a:latin typeface="Palatino Linotype" pitchFamily="18" charset="0"/>
                <a:cs typeface="Arial" pitchFamily="34" charset="0"/>
              </a:rPr>
              <a:t>C</a:t>
            </a:r>
            <a:r>
              <a:rPr lang="en-US" sz="4700" b="1" baseline="30000" dirty="0" err="1" smtClean="0">
                <a:latin typeface="Palatino Linotype" pitchFamily="18" charset="0"/>
                <a:cs typeface="Arial" pitchFamily="34" charset="0"/>
              </a:rPr>
              <a:t>E</a:t>
            </a:r>
            <a:r>
              <a:rPr lang="en-US" sz="4700" b="1" dirty="0" smtClean="0">
                <a:latin typeface="Palatino Linotype" pitchFamily="18" charset="0"/>
                <a:cs typeface="Arial" pitchFamily="34" charset="0"/>
              </a:rPr>
              <a:t>) ξ≥</a:t>
            </a:r>
            <a:r>
              <a:rPr lang="el-GR" sz="4700" b="1" dirty="0" smtClean="0">
                <a:latin typeface="Palatino Linotype" pitchFamily="18" charset="0"/>
                <a:cs typeface="Arial" pitchFamily="34" charset="0"/>
              </a:rPr>
              <a:t>δ</a:t>
            </a:r>
            <a:r>
              <a:rPr lang="en-US" sz="4700" b="1" baseline="30000" dirty="0" err="1" smtClean="0">
                <a:latin typeface="Palatino Linotype" pitchFamily="18" charset="0"/>
                <a:cs typeface="Arial" pitchFamily="34" charset="0"/>
              </a:rPr>
              <a:t>i,j</a:t>
            </a:r>
            <a:r>
              <a:rPr lang="en-US" sz="4700" b="1" baseline="-25000" dirty="0" err="1" smtClean="0">
                <a:latin typeface="Palatino Linotype" pitchFamily="18" charset="0"/>
                <a:cs typeface="Arial" pitchFamily="34" charset="0"/>
              </a:rPr>
              <a:t>max</a:t>
            </a:r>
            <a:r>
              <a:rPr lang="en-US" sz="4700" b="1" dirty="0" smtClean="0">
                <a:latin typeface="Palatino Linotype" pitchFamily="18" charset="0"/>
                <a:cs typeface="Arial" pitchFamily="34" charset="0"/>
              </a:rPr>
              <a:t>/</a:t>
            </a:r>
            <a:r>
              <a:rPr lang="en-US" sz="4700" b="1" dirty="0" err="1" smtClean="0">
                <a:latin typeface="Palatino Linotype" pitchFamily="18" charset="0"/>
                <a:cs typeface="Arial" pitchFamily="34" charset="0"/>
              </a:rPr>
              <a:t>skew</a:t>
            </a:r>
            <a:r>
              <a:rPr lang="en-US" sz="4700" b="1" baseline="30000" dirty="0" err="1" smtClean="0">
                <a:latin typeface="Palatino Linotype" pitchFamily="18" charset="0"/>
                <a:cs typeface="Arial" pitchFamily="34" charset="0"/>
              </a:rPr>
              <a:t>i,j</a:t>
            </a:r>
            <a:endParaRPr lang="en-US" b="1" baseline="30000" dirty="0" smtClean="0">
              <a:latin typeface="Palatino Linotype" pitchFamily="18" charset="0"/>
              <a:cs typeface="Arial" pitchFamily="34" charset="0"/>
            </a:endParaRPr>
          </a:p>
          <a:p>
            <a:pPr lvl="2">
              <a:buNone/>
            </a:pPr>
            <a:endParaRPr lang="en-US" dirty="0" smtClean="0">
              <a:cs typeface="Arial" pitchFamily="34" charset="0"/>
            </a:endParaRPr>
          </a:p>
          <a:p>
            <a:pPr lvl="1">
              <a:buNone/>
            </a:pPr>
            <a:r>
              <a:rPr lang="en-US" dirty="0" smtClean="0">
                <a:cs typeface="Arial" pitchFamily="34" charset="0"/>
              </a:rPr>
              <a:t>	While:</a:t>
            </a:r>
          </a:p>
          <a:p>
            <a:pPr lvl="2"/>
            <a:r>
              <a:rPr lang="el-GR" dirty="0" smtClean="0">
                <a:latin typeface="Palatino Linotype" pitchFamily="18" charset="0"/>
                <a:cs typeface="Arial" pitchFamily="34" charset="0"/>
              </a:rPr>
              <a:t>δ</a:t>
            </a:r>
            <a:r>
              <a:rPr lang="en-US" baseline="30000" dirty="0" err="1" smtClean="0">
                <a:latin typeface="Palatino Linotype" pitchFamily="18" charset="0"/>
                <a:cs typeface="Arial" pitchFamily="34" charset="0"/>
              </a:rPr>
              <a:t>i,j</a:t>
            </a:r>
            <a:r>
              <a:rPr lang="en-US" baseline="-25000" dirty="0" err="1" smtClean="0">
                <a:latin typeface="Palatino Linotype" pitchFamily="18" charset="0"/>
                <a:cs typeface="Arial" pitchFamily="34" charset="0"/>
              </a:rPr>
              <a:t>max</a:t>
            </a:r>
            <a:r>
              <a:rPr lang="en-US" dirty="0" smtClean="0">
                <a:cs typeface="Arial" pitchFamily="34" charset="0"/>
              </a:rPr>
              <a:t>    is the maximum skew variation </a:t>
            </a:r>
            <a:r>
              <a:rPr lang="en-US" dirty="0" smtClean="0"/>
              <a:t>between register </a:t>
            </a:r>
            <a:r>
              <a:rPr lang="en-US" dirty="0" smtClean="0">
                <a:latin typeface="Palatino Linotype" pitchFamily="18" charset="0"/>
                <a:cs typeface="Arial" pitchFamily="34" charset="0"/>
              </a:rPr>
              <a:t>Si</a:t>
            </a:r>
            <a:r>
              <a:rPr lang="en-US" dirty="0" smtClean="0"/>
              <a:t> and </a:t>
            </a:r>
            <a:r>
              <a:rPr lang="en-US" dirty="0" err="1" smtClean="0">
                <a:latin typeface="Palatino Linotype" pitchFamily="18" charset="0"/>
                <a:cs typeface="Arial" pitchFamily="34" charset="0"/>
              </a:rPr>
              <a:t>Sj</a:t>
            </a:r>
            <a:endParaRPr lang="en-US" dirty="0" smtClean="0">
              <a:latin typeface="Palatino Linotype" pitchFamily="18" charset="0"/>
              <a:cs typeface="Arial" pitchFamily="34" charset="0"/>
            </a:endParaRPr>
          </a:p>
          <a:p>
            <a:pPr lvl="2"/>
            <a:r>
              <a:rPr lang="en-US" dirty="0" err="1" smtClean="0">
                <a:latin typeface="Palatino Linotype" pitchFamily="18" charset="0"/>
              </a:rPr>
              <a:t>skew</a:t>
            </a:r>
            <a:r>
              <a:rPr lang="en-US" baseline="30000" dirty="0" err="1" smtClean="0">
                <a:latin typeface="Palatino Linotype" pitchFamily="18" charset="0"/>
              </a:rPr>
              <a:t>i,j</a:t>
            </a:r>
            <a:r>
              <a:rPr lang="en-US" dirty="0" smtClean="0"/>
              <a:t>  is the maximum permissible skew between register </a:t>
            </a:r>
            <a:r>
              <a:rPr lang="en-US" dirty="0" smtClean="0">
                <a:latin typeface="Palatino Linotype" pitchFamily="18" charset="0"/>
                <a:cs typeface="Arial" pitchFamily="34" charset="0"/>
              </a:rPr>
              <a:t>S</a:t>
            </a:r>
            <a:r>
              <a:rPr lang="en-US" baseline="-25000" dirty="0" smtClean="0">
                <a:latin typeface="Palatino Linotype" pitchFamily="18" charset="0"/>
                <a:cs typeface="Arial" pitchFamily="34" charset="0"/>
              </a:rPr>
              <a:t>i</a:t>
            </a:r>
            <a:r>
              <a:rPr lang="en-US" dirty="0" smtClean="0"/>
              <a:t> and </a:t>
            </a:r>
            <a:r>
              <a:rPr lang="en-US" dirty="0" err="1" smtClean="0">
                <a:latin typeface="Palatino Linotype" pitchFamily="18" charset="0"/>
                <a:cs typeface="Arial" pitchFamily="34" charset="0"/>
              </a:rPr>
              <a:t>S</a:t>
            </a:r>
            <a:r>
              <a:rPr lang="en-US" baseline="-25000" dirty="0" err="1" smtClean="0">
                <a:latin typeface="Palatino Linotype" pitchFamily="18" charset="0"/>
                <a:cs typeface="Arial" pitchFamily="34" charset="0"/>
              </a:rPr>
              <a:t>j</a:t>
            </a:r>
            <a:endParaRPr lang="en-US" dirty="0" smtClean="0">
              <a:latin typeface="Palatino Linotype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cs typeface="Arial" pitchFamily="34" charset="0"/>
              </a:rPr>
              <a:t>Construct a clock mesh that satisfies the </a:t>
            </a:r>
            <a:r>
              <a:rPr lang="el-GR" dirty="0" smtClean="0">
                <a:latin typeface="Palatino Linotype" pitchFamily="18" charset="0"/>
                <a:cs typeface="Arial" pitchFamily="34" charset="0"/>
              </a:rPr>
              <a:t>δ</a:t>
            </a:r>
            <a:r>
              <a:rPr lang="en-US" baseline="30000" dirty="0" err="1" smtClean="0">
                <a:latin typeface="Palatino Linotype" pitchFamily="18" charset="0"/>
                <a:cs typeface="Arial" pitchFamily="34" charset="0"/>
              </a:rPr>
              <a:t>i,j</a:t>
            </a:r>
            <a:r>
              <a:rPr lang="en-US" baseline="-25000" dirty="0" err="1" smtClean="0">
                <a:latin typeface="Palatino Linotype" pitchFamily="18" charset="0"/>
                <a:cs typeface="Arial" pitchFamily="34" charset="0"/>
              </a:rPr>
              <a:t>max</a:t>
            </a:r>
            <a:r>
              <a:rPr lang="en-US" dirty="0" smtClean="0">
                <a:cs typeface="Arial" pitchFamily="34" charset="0"/>
              </a:rPr>
              <a:t> requirement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smtClean="0"/>
              <a:t>Timing–Driven Variation–Aware Problem Formulation</a:t>
            </a: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1" y="1143001"/>
          <a:ext cx="8458198" cy="51053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8637"/>
                <a:gridCol w="5186362"/>
                <a:gridCol w="2214562"/>
                <a:gridCol w="528637"/>
              </a:tblGrid>
              <a:tr h="917258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1</a:t>
                      </a:r>
                      <a:endParaRPr lang="en-US" sz="4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prstClr val="black">
                            <a:lumMod val="85000"/>
                            <a:lumOff val="15000"/>
                          </a:prst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Derive Timing Constraint Graph from Static Timing Analysis (STA)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TCG</a:t>
                      </a:r>
                      <a:endParaRPr lang="en-US" sz="2800" dirty="0"/>
                    </a:p>
                  </a:txBody>
                  <a:tcPr vert="vert270" anchor="ctr"/>
                </a:tc>
              </a:tr>
              <a:tr h="1396047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2</a:t>
                      </a:r>
                      <a:endParaRPr lang="en-US" sz="4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prstClr val="black">
                            <a:lumMod val="85000"/>
                            <a:lumOff val="15000"/>
                          </a:prst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Generate skew map</a:t>
                      </a:r>
                    </a:p>
                    <a:p>
                      <a:pPr marL="457200" marR="0" lvl="1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Rectangular shapes</a:t>
                      </a:r>
                    </a:p>
                    <a:p>
                      <a:pPr marL="457200" marR="0" lvl="1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en-US" sz="2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skew,cap,bbox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]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Floorpaln</a:t>
                      </a:r>
                      <a:endParaRPr lang="en-US" sz="2800" b="1" dirty="0"/>
                    </a:p>
                  </a:txBody>
                  <a:tcPr vert="vert270" anchor="ctr"/>
                </a:tc>
              </a:tr>
              <a:tr h="1396047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3</a:t>
                      </a:r>
                      <a:endParaRPr lang="en-US" sz="4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prstClr val="black">
                            <a:lumMod val="85000"/>
                            <a:lumOff val="15000"/>
                          </a:prst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Remove overlapping</a:t>
                      </a:r>
                    </a:p>
                    <a:p>
                      <a:pPr marL="457200" marR="0" lvl="1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Polygon shapes</a:t>
                      </a:r>
                    </a:p>
                    <a:p>
                      <a:pPr marL="457200" marR="0" lvl="1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skew,cap,polygon]</a:t>
                      </a:r>
                      <a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6047">
                <a:tc>
                  <a:txBody>
                    <a:bodyPr/>
                    <a:lstStyle/>
                    <a:p>
                      <a:r>
                        <a:rPr lang="en-US" sz="4800" b="1" dirty="0" smtClean="0"/>
                        <a:t>4</a:t>
                      </a:r>
                      <a:endParaRPr lang="en-US" sz="4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prstClr val="black">
                            <a:lumMod val="85000"/>
                            <a:lumOff val="15000"/>
                          </a:prst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Mesh Generation</a:t>
                      </a:r>
                    </a:p>
                    <a:p>
                      <a:pPr marL="457200" marR="0" lvl="1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Mach a mesh to each polygon</a:t>
                      </a:r>
                    </a:p>
                    <a:p>
                      <a:pPr marL="457200" marR="0" lvl="1" indent="-4572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prstClr val="black">
                            <a:lumMod val="75000"/>
                            <a:lumOff val="25000"/>
                          </a:prstClr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Mesh density satisfies skew variations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Stages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6200" y="1143000"/>
            <a:ext cx="1463040" cy="85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09800"/>
            <a:ext cx="1828800" cy="112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603605"/>
            <a:ext cx="1828800" cy="112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029200"/>
            <a:ext cx="1828800" cy="112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17177</TotalTime>
  <Words>1298</Words>
  <Application>Microsoft Office PowerPoint</Application>
  <PresentationFormat>On-screen Show (4:3)</PresentationFormat>
  <Paragraphs>263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Timing–Driven Variation–Aware Nonuniform Clock Mesh Synthesis</vt:lpstr>
      <vt:lpstr>Non-tree Clock Topologies (1)</vt:lpstr>
      <vt:lpstr>Non-tree Clock Topologies (2)</vt:lpstr>
      <vt:lpstr>Motivation</vt:lpstr>
      <vt:lpstr>Method</vt:lpstr>
      <vt:lpstr>Previous Work</vt:lpstr>
      <vt:lpstr>Timing Constraint Graph</vt:lpstr>
      <vt:lpstr>Timing–Driven Variation–Aware Problem Formulation</vt:lpstr>
      <vt:lpstr>Solution Stages</vt:lpstr>
      <vt:lpstr>Phase II: Generate Skew Map (1)</vt:lpstr>
      <vt:lpstr>Phase II: Generate Skew Map (2)</vt:lpstr>
      <vt:lpstr>Phase III: Remove Overlapping (1)</vt:lpstr>
      <vt:lpstr>Phase III: Remove Overlapping (2)</vt:lpstr>
      <vt:lpstr>Phase IV: Mesh Generation</vt:lpstr>
      <vt:lpstr>Implementation</vt:lpstr>
      <vt:lpstr>Results</vt:lpstr>
      <vt:lpstr>Conclusion</vt:lpstr>
      <vt:lpstr>Slide 18</vt:lpstr>
      <vt:lpstr>Slide 19</vt:lpstr>
      <vt:lpstr>Slide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Clock Grid Synthesis with Static Timing Awareness</dc:title>
  <dc:creator>Soaad</dc:creator>
  <cp:lastModifiedBy> </cp:lastModifiedBy>
  <cp:revision>348</cp:revision>
  <dcterms:created xsi:type="dcterms:W3CDTF">2009-02-11T06:59:51Z</dcterms:created>
  <dcterms:modified xsi:type="dcterms:W3CDTF">2010-05-17T11:51:16Z</dcterms:modified>
</cp:coreProperties>
</file>