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0" r:id="rId6"/>
  </p:sldMasterIdLst>
  <p:notesMasterIdLst>
    <p:notesMasterId r:id="rId48"/>
  </p:notesMasterIdLst>
  <p:handoutMasterIdLst>
    <p:handoutMasterId r:id="rId49"/>
  </p:handoutMasterIdLst>
  <p:sldIdLst>
    <p:sldId id="566" r:id="rId7"/>
    <p:sldId id="606" r:id="rId8"/>
    <p:sldId id="604" r:id="rId9"/>
    <p:sldId id="607" r:id="rId10"/>
    <p:sldId id="627" r:id="rId11"/>
    <p:sldId id="642" r:id="rId12"/>
    <p:sldId id="614" r:id="rId13"/>
    <p:sldId id="617" r:id="rId14"/>
    <p:sldId id="593" r:id="rId15"/>
    <p:sldId id="599" r:id="rId16"/>
    <p:sldId id="643" r:id="rId17"/>
    <p:sldId id="644" r:id="rId18"/>
    <p:sldId id="645" r:id="rId19"/>
    <p:sldId id="646" r:id="rId20"/>
    <p:sldId id="647" r:id="rId21"/>
    <p:sldId id="648" r:id="rId22"/>
    <p:sldId id="649" r:id="rId23"/>
    <p:sldId id="650" r:id="rId24"/>
    <p:sldId id="651" r:id="rId25"/>
    <p:sldId id="652" r:id="rId26"/>
    <p:sldId id="653" r:id="rId27"/>
    <p:sldId id="654" r:id="rId28"/>
    <p:sldId id="655" r:id="rId29"/>
    <p:sldId id="656" r:id="rId30"/>
    <p:sldId id="657" r:id="rId31"/>
    <p:sldId id="658" r:id="rId32"/>
    <p:sldId id="634" r:id="rId33"/>
    <p:sldId id="635" r:id="rId34"/>
    <p:sldId id="636" r:id="rId35"/>
    <p:sldId id="637" r:id="rId36"/>
    <p:sldId id="638" r:id="rId37"/>
    <p:sldId id="639" r:id="rId38"/>
    <p:sldId id="640" r:id="rId39"/>
    <p:sldId id="641" r:id="rId40"/>
    <p:sldId id="598" r:id="rId41"/>
    <p:sldId id="628" r:id="rId42"/>
    <p:sldId id="629" r:id="rId43"/>
    <p:sldId id="630" r:id="rId44"/>
    <p:sldId id="631" r:id="rId45"/>
    <p:sldId id="632" r:id="rId46"/>
    <p:sldId id="633" r:id="rId47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148C0D-8095-4A7A-A07C-1246537C2026}">
          <p14:sldIdLst>
            <p14:sldId id="566"/>
            <p14:sldId id="606"/>
            <p14:sldId id="604"/>
            <p14:sldId id="607"/>
            <p14:sldId id="627"/>
            <p14:sldId id="642"/>
            <p14:sldId id="614"/>
            <p14:sldId id="617"/>
            <p14:sldId id="593"/>
            <p14:sldId id="599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655"/>
            <p14:sldId id="656"/>
            <p14:sldId id="657"/>
            <p14:sldId id="658"/>
            <p14:sldId id="634"/>
            <p14:sldId id="635"/>
            <p14:sldId id="636"/>
            <p14:sldId id="637"/>
            <p14:sldId id="638"/>
            <p14:sldId id="639"/>
            <p14:sldId id="640"/>
            <p14:sldId id="641"/>
            <p14:sldId id="598"/>
            <p14:sldId id="628"/>
            <p14:sldId id="629"/>
            <p14:sldId id="630"/>
            <p14:sldId id="631"/>
            <p14:sldId id="632"/>
            <p14:sldId id="63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66FF33"/>
    <a:srgbClr val="FFFF00"/>
    <a:srgbClr val="DAEF5F"/>
    <a:srgbClr val="FFEA4F"/>
    <a:srgbClr val="FFE83B"/>
    <a:srgbClr val="FFE521"/>
    <a:srgbClr val="FFE101"/>
    <a:srgbClr val="FFEE7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9" autoAdjust="0"/>
    <p:restoredTop sz="84145" autoAdjust="0"/>
  </p:normalViewPr>
  <p:slideViewPr>
    <p:cSldViewPr snapToGrid="0">
      <p:cViewPr varScale="1">
        <p:scale>
          <a:sx n="56" d="100"/>
          <a:sy n="56" d="100"/>
        </p:scale>
        <p:origin x="-5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794" y="-67"/>
      </p:cViewPr>
      <p:guideLst>
        <p:guide orient="horz" pos="2909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r">
              <a:defRPr sz="1200"/>
            </a:lvl1pPr>
          </a:lstStyle>
          <a:p>
            <a:fld id="{0E4FF8FC-8473-4DFD-87CC-D576DA80B410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70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70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r">
              <a:defRPr sz="1200"/>
            </a:lvl1pPr>
          </a:lstStyle>
          <a:p>
            <a:fld id="{AD422161-F0FA-48FB-AB7F-FA9B9B1E1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3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r">
              <a:defRPr sz="1200"/>
            </a:lvl1pPr>
          </a:lstStyle>
          <a:p>
            <a:fld id="{8E612AF4-153F-4F18-9C85-970E543BDDEB}" type="datetimeFigureOut">
              <a:rPr lang="en-CA" smtClean="0"/>
              <a:pPr/>
              <a:t>10/09/2014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1" rIns="93160" bIns="4658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8"/>
            <a:ext cx="5608320" cy="4156235"/>
          </a:xfrm>
          <a:prstGeom prst="rect">
            <a:avLst/>
          </a:prstGeom>
        </p:spPr>
        <p:txBody>
          <a:bodyPr vert="horz" lIns="93160" tIns="46581" rIns="93160" bIns="465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70"/>
            <a:ext cx="3037840" cy="461805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r">
              <a:defRPr sz="1200"/>
            </a:lvl1pPr>
          </a:lstStyle>
          <a:p>
            <a:fld id="{0840D2CD-5C16-492A-A466-A164746A2892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274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-38100" y="463550"/>
            <a:ext cx="9182100" cy="6419850"/>
          </a:xfrm>
          <a:custGeom>
            <a:avLst/>
            <a:gdLst/>
            <a:ahLst/>
            <a:cxnLst>
              <a:cxn ang="0">
                <a:pos x="17280" y="12123"/>
              </a:cxn>
              <a:cxn ang="0">
                <a:pos x="0" y="12132"/>
              </a:cxn>
              <a:cxn ang="0">
                <a:pos x="2" y="4163"/>
              </a:cxn>
              <a:cxn ang="0">
                <a:pos x="262" y="3633"/>
              </a:cxn>
              <a:cxn ang="0">
                <a:pos x="567" y="3147"/>
              </a:cxn>
              <a:cxn ang="0">
                <a:pos x="912" y="2704"/>
              </a:cxn>
              <a:cxn ang="0">
                <a:pos x="1295" y="2299"/>
              </a:cxn>
              <a:cxn ang="0">
                <a:pos x="1714" y="1931"/>
              </a:cxn>
              <a:cxn ang="0">
                <a:pos x="2166" y="1602"/>
              </a:cxn>
              <a:cxn ang="0">
                <a:pos x="2649" y="1308"/>
              </a:cxn>
              <a:cxn ang="0">
                <a:pos x="3160" y="1048"/>
              </a:cxn>
              <a:cxn ang="0">
                <a:pos x="3696" y="820"/>
              </a:cxn>
              <a:cxn ang="0">
                <a:pos x="4255" y="623"/>
              </a:cxn>
              <a:cxn ang="0">
                <a:pos x="4835" y="457"/>
              </a:cxn>
              <a:cxn ang="0">
                <a:pos x="5433" y="319"/>
              </a:cxn>
              <a:cxn ang="0">
                <a:pos x="6047" y="207"/>
              </a:cxn>
              <a:cxn ang="0">
                <a:pos x="6673" y="121"/>
              </a:cxn>
              <a:cxn ang="0">
                <a:pos x="7311" y="59"/>
              </a:cxn>
              <a:cxn ang="0">
                <a:pos x="7955" y="19"/>
              </a:cxn>
              <a:cxn ang="0">
                <a:pos x="8605" y="0"/>
              </a:cxn>
              <a:cxn ang="0">
                <a:pos x="9259" y="1"/>
              </a:cxn>
              <a:cxn ang="0">
                <a:pos x="9911" y="20"/>
              </a:cxn>
              <a:cxn ang="0">
                <a:pos x="10562" y="55"/>
              </a:cxn>
              <a:cxn ang="0">
                <a:pos x="11209" y="107"/>
              </a:cxn>
              <a:cxn ang="0">
                <a:pos x="11848" y="172"/>
              </a:cxn>
              <a:cxn ang="0">
                <a:pos x="12477" y="250"/>
              </a:cxn>
              <a:cxn ang="0">
                <a:pos x="13094" y="338"/>
              </a:cxn>
              <a:cxn ang="0">
                <a:pos x="13695" y="435"/>
              </a:cxn>
              <a:cxn ang="0">
                <a:pos x="14280" y="542"/>
              </a:cxn>
              <a:cxn ang="0">
                <a:pos x="14845" y="655"/>
              </a:cxn>
              <a:cxn ang="0">
                <a:pos x="15387" y="772"/>
              </a:cxn>
              <a:cxn ang="0">
                <a:pos x="15904" y="894"/>
              </a:cxn>
              <a:cxn ang="0">
                <a:pos x="16393" y="1019"/>
              </a:cxn>
              <a:cxn ang="0">
                <a:pos x="16853" y="1144"/>
              </a:cxn>
              <a:cxn ang="0">
                <a:pos x="17280" y="1268"/>
              </a:cxn>
              <a:cxn ang="0">
                <a:pos x="17280" y="1980"/>
              </a:cxn>
              <a:cxn ang="0">
                <a:pos x="17280" y="2678"/>
              </a:cxn>
              <a:cxn ang="0">
                <a:pos x="17280" y="3364"/>
              </a:cxn>
              <a:cxn ang="0">
                <a:pos x="17280" y="4043"/>
              </a:cxn>
              <a:cxn ang="0">
                <a:pos x="17280" y="4712"/>
              </a:cxn>
              <a:cxn ang="0">
                <a:pos x="17280" y="5377"/>
              </a:cxn>
              <a:cxn ang="0">
                <a:pos x="17280" y="6038"/>
              </a:cxn>
              <a:cxn ang="0">
                <a:pos x="17280" y="6696"/>
              </a:cxn>
              <a:cxn ang="0">
                <a:pos x="17280" y="7355"/>
              </a:cxn>
              <a:cxn ang="0">
                <a:pos x="17280" y="8015"/>
              </a:cxn>
              <a:cxn ang="0">
                <a:pos x="17280" y="8680"/>
              </a:cxn>
              <a:cxn ang="0">
                <a:pos x="17280" y="9350"/>
              </a:cxn>
              <a:cxn ang="0">
                <a:pos x="17280" y="10027"/>
              </a:cxn>
              <a:cxn ang="0">
                <a:pos x="17280" y="10714"/>
              </a:cxn>
              <a:cxn ang="0">
                <a:pos x="17280" y="11413"/>
              </a:cxn>
              <a:cxn ang="0">
                <a:pos x="17280" y="12123"/>
              </a:cxn>
            </a:cxnLst>
            <a:rect l="0" t="0" r="r" b="b"/>
            <a:pathLst>
              <a:path w="17280" h="12132">
                <a:moveTo>
                  <a:pt x="17280" y="12123"/>
                </a:moveTo>
                <a:lnTo>
                  <a:pt x="0" y="12132"/>
                </a:lnTo>
                <a:lnTo>
                  <a:pt x="2" y="4163"/>
                </a:lnTo>
                <a:lnTo>
                  <a:pt x="262" y="3633"/>
                </a:lnTo>
                <a:lnTo>
                  <a:pt x="567" y="3147"/>
                </a:lnTo>
                <a:lnTo>
                  <a:pt x="912" y="2704"/>
                </a:lnTo>
                <a:lnTo>
                  <a:pt x="1295" y="2299"/>
                </a:lnTo>
                <a:lnTo>
                  <a:pt x="1714" y="1931"/>
                </a:lnTo>
                <a:lnTo>
                  <a:pt x="2166" y="1602"/>
                </a:lnTo>
                <a:lnTo>
                  <a:pt x="2649" y="1308"/>
                </a:lnTo>
                <a:lnTo>
                  <a:pt x="3160" y="1048"/>
                </a:lnTo>
                <a:lnTo>
                  <a:pt x="3696" y="820"/>
                </a:lnTo>
                <a:lnTo>
                  <a:pt x="4255" y="623"/>
                </a:lnTo>
                <a:lnTo>
                  <a:pt x="4835" y="457"/>
                </a:lnTo>
                <a:lnTo>
                  <a:pt x="5433" y="319"/>
                </a:lnTo>
                <a:lnTo>
                  <a:pt x="6047" y="207"/>
                </a:lnTo>
                <a:lnTo>
                  <a:pt x="6673" y="121"/>
                </a:lnTo>
                <a:lnTo>
                  <a:pt x="7311" y="59"/>
                </a:lnTo>
                <a:lnTo>
                  <a:pt x="7955" y="19"/>
                </a:lnTo>
                <a:lnTo>
                  <a:pt x="8605" y="0"/>
                </a:lnTo>
                <a:lnTo>
                  <a:pt x="9259" y="1"/>
                </a:lnTo>
                <a:lnTo>
                  <a:pt x="9911" y="20"/>
                </a:lnTo>
                <a:lnTo>
                  <a:pt x="10562" y="55"/>
                </a:lnTo>
                <a:lnTo>
                  <a:pt x="11209" y="107"/>
                </a:lnTo>
                <a:lnTo>
                  <a:pt x="11848" y="172"/>
                </a:lnTo>
                <a:lnTo>
                  <a:pt x="12477" y="250"/>
                </a:lnTo>
                <a:lnTo>
                  <a:pt x="13094" y="338"/>
                </a:lnTo>
                <a:lnTo>
                  <a:pt x="13695" y="435"/>
                </a:lnTo>
                <a:lnTo>
                  <a:pt x="14280" y="542"/>
                </a:lnTo>
                <a:lnTo>
                  <a:pt x="14845" y="655"/>
                </a:lnTo>
                <a:lnTo>
                  <a:pt x="15387" y="772"/>
                </a:lnTo>
                <a:lnTo>
                  <a:pt x="15904" y="894"/>
                </a:lnTo>
                <a:lnTo>
                  <a:pt x="16393" y="1019"/>
                </a:lnTo>
                <a:lnTo>
                  <a:pt x="16853" y="1144"/>
                </a:lnTo>
                <a:lnTo>
                  <a:pt x="17280" y="1268"/>
                </a:lnTo>
                <a:lnTo>
                  <a:pt x="17280" y="1980"/>
                </a:lnTo>
                <a:lnTo>
                  <a:pt x="17280" y="2678"/>
                </a:lnTo>
                <a:lnTo>
                  <a:pt x="17280" y="3364"/>
                </a:lnTo>
                <a:lnTo>
                  <a:pt x="17280" y="4043"/>
                </a:lnTo>
                <a:lnTo>
                  <a:pt x="17280" y="4712"/>
                </a:lnTo>
                <a:lnTo>
                  <a:pt x="17280" y="5377"/>
                </a:lnTo>
                <a:lnTo>
                  <a:pt x="17280" y="6038"/>
                </a:lnTo>
                <a:lnTo>
                  <a:pt x="17280" y="6696"/>
                </a:lnTo>
                <a:lnTo>
                  <a:pt x="17280" y="7355"/>
                </a:lnTo>
                <a:lnTo>
                  <a:pt x="17280" y="8015"/>
                </a:lnTo>
                <a:lnTo>
                  <a:pt x="17280" y="8680"/>
                </a:lnTo>
                <a:lnTo>
                  <a:pt x="17280" y="9350"/>
                </a:lnTo>
                <a:lnTo>
                  <a:pt x="17280" y="10027"/>
                </a:lnTo>
                <a:lnTo>
                  <a:pt x="17280" y="10714"/>
                </a:lnTo>
                <a:lnTo>
                  <a:pt x="17280" y="11413"/>
                </a:lnTo>
                <a:lnTo>
                  <a:pt x="17280" y="1212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 flipV="1">
            <a:off x="-25400" y="4889500"/>
            <a:ext cx="8839200" cy="32766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auto">
          <a:xfrm flipV="1">
            <a:off x="-25400" y="4786406"/>
            <a:ext cx="9144000" cy="3227294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5"/>
          <p:cNvSpPr>
            <a:spLocks/>
          </p:cNvSpPr>
          <p:nvPr userDrawn="1"/>
        </p:nvSpPr>
        <p:spPr bwMode="auto">
          <a:xfrm>
            <a:off x="1588" y="268288"/>
            <a:ext cx="9142413" cy="1760538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6"/>
          <p:cNvSpPr>
            <a:spLocks/>
          </p:cNvSpPr>
          <p:nvPr userDrawn="1"/>
        </p:nvSpPr>
        <p:spPr bwMode="auto">
          <a:xfrm>
            <a:off x="523875" y="190500"/>
            <a:ext cx="8620125" cy="1658938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C:\Users\Kelton\Documents\ExCEL Building\Website Files\Logo\excel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2448272" cy="81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aculty of Engineering with the McMaster Logo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948" y="6019800"/>
            <a:ext cx="1436336" cy="79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84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2E042-74B5-462C-BAA5-C7707CB57B80}" type="datetimeFigureOut">
              <a:rPr lang="en-US"/>
              <a:pPr>
                <a:defRPr/>
              </a:pPr>
              <a:t>9/10/2014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137EA-E45C-4E16-BF0A-3610F41E6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D276-110E-4C4A-BBD3-1398D7154B4E}" type="datetimeFigureOut">
              <a:rPr lang="en-US"/>
              <a:pPr>
                <a:defRPr/>
              </a:pPr>
              <a:t>9/10/2014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1D370-21C5-47C2-ABF0-31917178F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7"/>
          <p:cNvSpPr>
            <a:spLocks/>
          </p:cNvSpPr>
          <p:nvPr userDrawn="1"/>
        </p:nvSpPr>
        <p:spPr bwMode="auto">
          <a:xfrm>
            <a:off x="-38100" y="463550"/>
            <a:ext cx="9182100" cy="6419850"/>
          </a:xfrm>
          <a:custGeom>
            <a:avLst/>
            <a:gdLst/>
            <a:ahLst/>
            <a:cxnLst>
              <a:cxn ang="0">
                <a:pos x="17280" y="12123"/>
              </a:cxn>
              <a:cxn ang="0">
                <a:pos x="0" y="12132"/>
              </a:cxn>
              <a:cxn ang="0">
                <a:pos x="2" y="4163"/>
              </a:cxn>
              <a:cxn ang="0">
                <a:pos x="262" y="3633"/>
              </a:cxn>
              <a:cxn ang="0">
                <a:pos x="567" y="3147"/>
              </a:cxn>
              <a:cxn ang="0">
                <a:pos x="912" y="2704"/>
              </a:cxn>
              <a:cxn ang="0">
                <a:pos x="1295" y="2299"/>
              </a:cxn>
              <a:cxn ang="0">
                <a:pos x="1714" y="1931"/>
              </a:cxn>
              <a:cxn ang="0">
                <a:pos x="2166" y="1602"/>
              </a:cxn>
              <a:cxn ang="0">
                <a:pos x="2649" y="1308"/>
              </a:cxn>
              <a:cxn ang="0">
                <a:pos x="3160" y="1048"/>
              </a:cxn>
              <a:cxn ang="0">
                <a:pos x="3696" y="820"/>
              </a:cxn>
              <a:cxn ang="0">
                <a:pos x="4255" y="623"/>
              </a:cxn>
              <a:cxn ang="0">
                <a:pos x="4835" y="457"/>
              </a:cxn>
              <a:cxn ang="0">
                <a:pos x="5433" y="319"/>
              </a:cxn>
              <a:cxn ang="0">
                <a:pos x="6047" y="207"/>
              </a:cxn>
              <a:cxn ang="0">
                <a:pos x="6673" y="121"/>
              </a:cxn>
              <a:cxn ang="0">
                <a:pos x="7311" y="59"/>
              </a:cxn>
              <a:cxn ang="0">
                <a:pos x="7955" y="19"/>
              </a:cxn>
              <a:cxn ang="0">
                <a:pos x="8605" y="0"/>
              </a:cxn>
              <a:cxn ang="0">
                <a:pos x="9259" y="1"/>
              </a:cxn>
              <a:cxn ang="0">
                <a:pos x="9911" y="20"/>
              </a:cxn>
              <a:cxn ang="0">
                <a:pos x="10562" y="55"/>
              </a:cxn>
              <a:cxn ang="0">
                <a:pos x="11209" y="107"/>
              </a:cxn>
              <a:cxn ang="0">
                <a:pos x="11848" y="172"/>
              </a:cxn>
              <a:cxn ang="0">
                <a:pos x="12477" y="250"/>
              </a:cxn>
              <a:cxn ang="0">
                <a:pos x="13094" y="338"/>
              </a:cxn>
              <a:cxn ang="0">
                <a:pos x="13695" y="435"/>
              </a:cxn>
              <a:cxn ang="0">
                <a:pos x="14280" y="542"/>
              </a:cxn>
              <a:cxn ang="0">
                <a:pos x="14845" y="655"/>
              </a:cxn>
              <a:cxn ang="0">
                <a:pos x="15387" y="772"/>
              </a:cxn>
              <a:cxn ang="0">
                <a:pos x="15904" y="894"/>
              </a:cxn>
              <a:cxn ang="0">
                <a:pos x="16393" y="1019"/>
              </a:cxn>
              <a:cxn ang="0">
                <a:pos x="16853" y="1144"/>
              </a:cxn>
              <a:cxn ang="0">
                <a:pos x="17280" y="1268"/>
              </a:cxn>
              <a:cxn ang="0">
                <a:pos x="17280" y="1980"/>
              </a:cxn>
              <a:cxn ang="0">
                <a:pos x="17280" y="2678"/>
              </a:cxn>
              <a:cxn ang="0">
                <a:pos x="17280" y="3364"/>
              </a:cxn>
              <a:cxn ang="0">
                <a:pos x="17280" y="4043"/>
              </a:cxn>
              <a:cxn ang="0">
                <a:pos x="17280" y="4712"/>
              </a:cxn>
              <a:cxn ang="0">
                <a:pos x="17280" y="5377"/>
              </a:cxn>
              <a:cxn ang="0">
                <a:pos x="17280" y="6038"/>
              </a:cxn>
              <a:cxn ang="0">
                <a:pos x="17280" y="6696"/>
              </a:cxn>
              <a:cxn ang="0">
                <a:pos x="17280" y="7355"/>
              </a:cxn>
              <a:cxn ang="0">
                <a:pos x="17280" y="8015"/>
              </a:cxn>
              <a:cxn ang="0">
                <a:pos x="17280" y="8680"/>
              </a:cxn>
              <a:cxn ang="0">
                <a:pos x="17280" y="9350"/>
              </a:cxn>
              <a:cxn ang="0">
                <a:pos x="17280" y="10027"/>
              </a:cxn>
              <a:cxn ang="0">
                <a:pos x="17280" y="10714"/>
              </a:cxn>
              <a:cxn ang="0">
                <a:pos x="17280" y="11413"/>
              </a:cxn>
              <a:cxn ang="0">
                <a:pos x="17280" y="12123"/>
              </a:cxn>
            </a:cxnLst>
            <a:rect l="0" t="0" r="r" b="b"/>
            <a:pathLst>
              <a:path w="17280" h="12132">
                <a:moveTo>
                  <a:pt x="17280" y="12123"/>
                </a:moveTo>
                <a:lnTo>
                  <a:pt x="0" y="12132"/>
                </a:lnTo>
                <a:lnTo>
                  <a:pt x="2" y="4163"/>
                </a:lnTo>
                <a:lnTo>
                  <a:pt x="262" y="3633"/>
                </a:lnTo>
                <a:lnTo>
                  <a:pt x="567" y="3147"/>
                </a:lnTo>
                <a:lnTo>
                  <a:pt x="912" y="2704"/>
                </a:lnTo>
                <a:lnTo>
                  <a:pt x="1295" y="2299"/>
                </a:lnTo>
                <a:lnTo>
                  <a:pt x="1714" y="1931"/>
                </a:lnTo>
                <a:lnTo>
                  <a:pt x="2166" y="1602"/>
                </a:lnTo>
                <a:lnTo>
                  <a:pt x="2649" y="1308"/>
                </a:lnTo>
                <a:lnTo>
                  <a:pt x="3160" y="1048"/>
                </a:lnTo>
                <a:lnTo>
                  <a:pt x="3696" y="820"/>
                </a:lnTo>
                <a:lnTo>
                  <a:pt x="4255" y="623"/>
                </a:lnTo>
                <a:lnTo>
                  <a:pt x="4835" y="457"/>
                </a:lnTo>
                <a:lnTo>
                  <a:pt x="5433" y="319"/>
                </a:lnTo>
                <a:lnTo>
                  <a:pt x="6047" y="207"/>
                </a:lnTo>
                <a:lnTo>
                  <a:pt x="6673" y="121"/>
                </a:lnTo>
                <a:lnTo>
                  <a:pt x="7311" y="59"/>
                </a:lnTo>
                <a:lnTo>
                  <a:pt x="7955" y="19"/>
                </a:lnTo>
                <a:lnTo>
                  <a:pt x="8605" y="0"/>
                </a:lnTo>
                <a:lnTo>
                  <a:pt x="9259" y="1"/>
                </a:lnTo>
                <a:lnTo>
                  <a:pt x="9911" y="20"/>
                </a:lnTo>
                <a:lnTo>
                  <a:pt x="10562" y="55"/>
                </a:lnTo>
                <a:lnTo>
                  <a:pt x="11209" y="107"/>
                </a:lnTo>
                <a:lnTo>
                  <a:pt x="11848" y="172"/>
                </a:lnTo>
                <a:lnTo>
                  <a:pt x="12477" y="250"/>
                </a:lnTo>
                <a:lnTo>
                  <a:pt x="13094" y="338"/>
                </a:lnTo>
                <a:lnTo>
                  <a:pt x="13695" y="435"/>
                </a:lnTo>
                <a:lnTo>
                  <a:pt x="14280" y="542"/>
                </a:lnTo>
                <a:lnTo>
                  <a:pt x="14845" y="655"/>
                </a:lnTo>
                <a:lnTo>
                  <a:pt x="15387" y="772"/>
                </a:lnTo>
                <a:lnTo>
                  <a:pt x="15904" y="894"/>
                </a:lnTo>
                <a:lnTo>
                  <a:pt x="16393" y="1019"/>
                </a:lnTo>
                <a:lnTo>
                  <a:pt x="16853" y="1144"/>
                </a:lnTo>
                <a:lnTo>
                  <a:pt x="17280" y="1268"/>
                </a:lnTo>
                <a:lnTo>
                  <a:pt x="17280" y="1980"/>
                </a:lnTo>
                <a:lnTo>
                  <a:pt x="17280" y="2678"/>
                </a:lnTo>
                <a:lnTo>
                  <a:pt x="17280" y="3364"/>
                </a:lnTo>
                <a:lnTo>
                  <a:pt x="17280" y="4043"/>
                </a:lnTo>
                <a:lnTo>
                  <a:pt x="17280" y="4712"/>
                </a:lnTo>
                <a:lnTo>
                  <a:pt x="17280" y="5377"/>
                </a:lnTo>
                <a:lnTo>
                  <a:pt x="17280" y="6038"/>
                </a:lnTo>
                <a:lnTo>
                  <a:pt x="17280" y="6696"/>
                </a:lnTo>
                <a:lnTo>
                  <a:pt x="17280" y="7355"/>
                </a:lnTo>
                <a:lnTo>
                  <a:pt x="17280" y="8015"/>
                </a:lnTo>
                <a:lnTo>
                  <a:pt x="17280" y="8680"/>
                </a:lnTo>
                <a:lnTo>
                  <a:pt x="17280" y="9350"/>
                </a:lnTo>
                <a:lnTo>
                  <a:pt x="17280" y="10027"/>
                </a:lnTo>
                <a:lnTo>
                  <a:pt x="17280" y="10714"/>
                </a:lnTo>
                <a:lnTo>
                  <a:pt x="17280" y="11413"/>
                </a:lnTo>
                <a:lnTo>
                  <a:pt x="17280" y="1212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143000"/>
            <a:ext cx="7772400" cy="646331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1828800"/>
            <a:ext cx="7772400" cy="46166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324600"/>
            <a:ext cx="2133600" cy="365125"/>
          </a:xfrm>
        </p:spPr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 flipV="1">
            <a:off x="-25400" y="4889500"/>
            <a:ext cx="8839200" cy="32766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8"/>
          <p:cNvSpPr>
            <a:spLocks/>
          </p:cNvSpPr>
          <p:nvPr userDrawn="1"/>
        </p:nvSpPr>
        <p:spPr bwMode="auto">
          <a:xfrm flipV="1">
            <a:off x="-25400" y="4786406"/>
            <a:ext cx="9144000" cy="3227294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5"/>
          <p:cNvSpPr>
            <a:spLocks/>
          </p:cNvSpPr>
          <p:nvPr userDrawn="1"/>
        </p:nvSpPr>
        <p:spPr bwMode="auto">
          <a:xfrm>
            <a:off x="1588" y="268288"/>
            <a:ext cx="9142413" cy="1760538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6"/>
          <p:cNvSpPr>
            <a:spLocks/>
          </p:cNvSpPr>
          <p:nvPr userDrawn="1"/>
        </p:nvSpPr>
        <p:spPr bwMode="auto">
          <a:xfrm>
            <a:off x="523875" y="190500"/>
            <a:ext cx="8620125" cy="1658938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C:\Users\Eric\Documents\McMaster Dean\Slides\picture\fireb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800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Eric\Documents\McMaster Dean\Slides\GE\mac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324" y="6052495"/>
            <a:ext cx="1410525" cy="77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1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0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95E8-FA0E-416B-9991-79597492DCEF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7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892175" y="169862"/>
            <a:ext cx="8251826" cy="1679671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533400" y="322262"/>
            <a:ext cx="8610600" cy="1582738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>
            <a:off x="-10274" y="4572000"/>
            <a:ext cx="9154274" cy="2310441"/>
          </a:xfrm>
          <a:custGeom>
            <a:avLst/>
            <a:gdLst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2885326"/>
              <a:gd name="connsiteX1" fmla="*/ 3996647 w 9154274"/>
              <a:gd name="connsiteY1" fmla="*/ 1890445 h 2885326"/>
              <a:gd name="connsiteX2" fmla="*/ 9154274 w 9154274"/>
              <a:gd name="connsiteY2" fmla="*/ 0 h 2885326"/>
              <a:gd name="connsiteX3" fmla="*/ 9154274 w 9154274"/>
              <a:gd name="connsiteY3" fmla="*/ 2476072 h 2885326"/>
              <a:gd name="connsiteX4" fmla="*/ 0 w 9154274"/>
              <a:gd name="connsiteY4" fmla="*/ 2455524 h 2885326"/>
              <a:gd name="connsiteX5" fmla="*/ 0 w 9154274"/>
              <a:gd name="connsiteY5" fmla="*/ 1202077 h 2885326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4274" h="2476072">
                <a:moveTo>
                  <a:pt x="0" y="1202077"/>
                </a:moveTo>
                <a:cubicBezTo>
                  <a:pt x="875016" y="1451225"/>
                  <a:pt x="2273156" y="1880171"/>
                  <a:pt x="3996647" y="1890445"/>
                </a:cubicBezTo>
                <a:cubicBezTo>
                  <a:pt x="7798941" y="1960652"/>
                  <a:pt x="8793822" y="505146"/>
                  <a:pt x="9154274" y="0"/>
                </a:cubicBezTo>
                <a:lnTo>
                  <a:pt x="9154274" y="2476072"/>
                </a:lnTo>
                <a:lnTo>
                  <a:pt x="0" y="2455524"/>
                </a:lnTo>
                <a:cubicBezTo>
                  <a:pt x="3425" y="2027434"/>
                  <a:pt x="6849" y="1599344"/>
                  <a:pt x="0" y="120207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 flipV="1">
            <a:off x="0" y="4114800"/>
            <a:ext cx="8991600" cy="38100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 userDrawn="1"/>
        </p:nvSpPr>
        <p:spPr bwMode="auto">
          <a:xfrm flipV="1">
            <a:off x="0" y="4571999"/>
            <a:ext cx="9144000" cy="3251199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42" name="Picture 2" descr="Faculty of Engineering with the McMaster Logo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948" y="6019800"/>
            <a:ext cx="1436336" cy="79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5DBCE7-01D6-4FE0-9CDF-8FB0C2D976A5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27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825" y="990600"/>
            <a:ext cx="4405313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538" y="990600"/>
            <a:ext cx="4405312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FFA64C-7465-4424-93F0-A93111B1E76D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74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342CA4-9806-4CB2-BDD2-8DABA3501FE8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82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490892-B4CC-41D7-A166-150C1225BD32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56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3FE5D8-AABA-4D47-B289-18F57DFE6408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74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C15744-732F-4FDB-BFED-E7F4C33FEF34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6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96DA95-FAAB-4EE1-B449-AF19BAA40168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2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4634B0-6747-42DE-B3CE-70D663E0D651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49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9750" y="0"/>
            <a:ext cx="22542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825" y="0"/>
            <a:ext cx="6613525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776A248-263F-44DF-A421-DA48950372C3}" type="slidenum">
              <a:rPr lang="x-none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8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SAI_CANMET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4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5"/>
          <p:cNvSpPr>
            <a:spLocks/>
          </p:cNvSpPr>
          <p:nvPr userDrawn="1"/>
        </p:nvSpPr>
        <p:spPr bwMode="auto">
          <a:xfrm>
            <a:off x="892175" y="169862"/>
            <a:ext cx="8251826" cy="1679671"/>
          </a:xfrm>
          <a:custGeom>
            <a:avLst/>
            <a:gdLst/>
            <a:ahLst/>
            <a:cxnLst>
              <a:cxn ang="0">
                <a:pos x="16021" y="1568"/>
              </a:cxn>
              <a:cxn ang="0">
                <a:pos x="13697" y="1059"/>
              </a:cxn>
              <a:cxn ang="0">
                <a:pos x="11579" y="742"/>
              </a:cxn>
              <a:cxn ang="0">
                <a:pos x="9687" y="572"/>
              </a:cxn>
              <a:cxn ang="0">
                <a:pos x="7979" y="551"/>
              </a:cxn>
              <a:cxn ang="0">
                <a:pos x="6478" y="636"/>
              </a:cxn>
              <a:cxn ang="0">
                <a:pos x="5163" y="806"/>
              </a:cxn>
              <a:cxn ang="0">
                <a:pos x="4031" y="1059"/>
              </a:cxn>
              <a:cxn ang="0">
                <a:pos x="3044" y="1377"/>
              </a:cxn>
              <a:cxn ang="0">
                <a:pos x="2221" y="1716"/>
              </a:cxn>
              <a:cxn ang="0">
                <a:pos x="1543" y="2055"/>
              </a:cxn>
              <a:cxn ang="0">
                <a:pos x="987" y="2415"/>
              </a:cxn>
              <a:cxn ang="0">
                <a:pos x="576" y="2733"/>
              </a:cxn>
              <a:cxn ang="0">
                <a:pos x="288" y="2987"/>
              </a:cxn>
              <a:cxn ang="0">
                <a:pos x="82" y="3199"/>
              </a:cxn>
              <a:cxn ang="0">
                <a:pos x="0" y="3305"/>
              </a:cxn>
              <a:cxn ang="0">
                <a:pos x="0" y="3305"/>
              </a:cxn>
              <a:cxn ang="0">
                <a:pos x="82" y="3178"/>
              </a:cxn>
              <a:cxn ang="0">
                <a:pos x="267" y="2945"/>
              </a:cxn>
              <a:cxn ang="0">
                <a:pos x="535" y="2648"/>
              </a:cxn>
              <a:cxn ang="0">
                <a:pos x="946" y="2289"/>
              </a:cxn>
              <a:cxn ang="0">
                <a:pos x="1460" y="1886"/>
              </a:cxn>
              <a:cxn ang="0">
                <a:pos x="2118" y="1483"/>
              </a:cxn>
              <a:cxn ang="0">
                <a:pos x="2921" y="1081"/>
              </a:cxn>
              <a:cxn ang="0">
                <a:pos x="3887" y="720"/>
              </a:cxn>
              <a:cxn ang="0">
                <a:pos x="5018" y="403"/>
              </a:cxn>
              <a:cxn ang="0">
                <a:pos x="6335" y="170"/>
              </a:cxn>
              <a:cxn ang="0">
                <a:pos x="7836" y="22"/>
              </a:cxn>
              <a:cxn ang="0">
                <a:pos x="9543" y="22"/>
              </a:cxn>
              <a:cxn ang="0">
                <a:pos x="11476" y="149"/>
              </a:cxn>
              <a:cxn ang="0">
                <a:pos x="13615" y="424"/>
              </a:cxn>
              <a:cxn ang="0">
                <a:pos x="15980" y="911"/>
              </a:cxn>
              <a:cxn ang="0">
                <a:pos x="17276" y="1251"/>
              </a:cxn>
              <a:cxn ang="0">
                <a:pos x="17276" y="1356"/>
              </a:cxn>
              <a:cxn ang="0">
                <a:pos x="17276" y="1547"/>
              </a:cxn>
              <a:cxn ang="0">
                <a:pos x="17276" y="1886"/>
              </a:cxn>
            </a:cxnLst>
            <a:rect l="0" t="0" r="r" b="b"/>
            <a:pathLst>
              <a:path w="17276" h="3326">
                <a:moveTo>
                  <a:pt x="17276" y="1886"/>
                </a:moveTo>
                <a:lnTo>
                  <a:pt x="16021" y="1568"/>
                </a:lnTo>
                <a:lnTo>
                  <a:pt x="14829" y="1293"/>
                </a:lnTo>
                <a:lnTo>
                  <a:pt x="13697" y="1059"/>
                </a:lnTo>
                <a:lnTo>
                  <a:pt x="12607" y="890"/>
                </a:lnTo>
                <a:lnTo>
                  <a:pt x="11579" y="742"/>
                </a:lnTo>
                <a:lnTo>
                  <a:pt x="10612" y="636"/>
                </a:lnTo>
                <a:lnTo>
                  <a:pt x="9687" y="572"/>
                </a:lnTo>
                <a:lnTo>
                  <a:pt x="8802" y="551"/>
                </a:lnTo>
                <a:lnTo>
                  <a:pt x="7979" y="551"/>
                </a:lnTo>
                <a:lnTo>
                  <a:pt x="7219" y="572"/>
                </a:lnTo>
                <a:lnTo>
                  <a:pt x="6478" y="636"/>
                </a:lnTo>
                <a:lnTo>
                  <a:pt x="5800" y="700"/>
                </a:lnTo>
                <a:lnTo>
                  <a:pt x="5163" y="806"/>
                </a:lnTo>
                <a:lnTo>
                  <a:pt x="4565" y="932"/>
                </a:lnTo>
                <a:lnTo>
                  <a:pt x="4031" y="1059"/>
                </a:lnTo>
                <a:lnTo>
                  <a:pt x="3517" y="1207"/>
                </a:lnTo>
                <a:lnTo>
                  <a:pt x="3044" y="1377"/>
                </a:lnTo>
                <a:lnTo>
                  <a:pt x="2612" y="1526"/>
                </a:lnTo>
                <a:lnTo>
                  <a:pt x="2221" y="1716"/>
                </a:lnTo>
                <a:lnTo>
                  <a:pt x="1851" y="1886"/>
                </a:lnTo>
                <a:lnTo>
                  <a:pt x="1543" y="2055"/>
                </a:lnTo>
                <a:lnTo>
                  <a:pt x="1254" y="2246"/>
                </a:lnTo>
                <a:lnTo>
                  <a:pt x="987" y="2415"/>
                </a:lnTo>
                <a:lnTo>
                  <a:pt x="781" y="2564"/>
                </a:lnTo>
                <a:lnTo>
                  <a:pt x="576" y="2733"/>
                </a:lnTo>
                <a:lnTo>
                  <a:pt x="412" y="2860"/>
                </a:lnTo>
                <a:lnTo>
                  <a:pt x="288" y="2987"/>
                </a:lnTo>
                <a:lnTo>
                  <a:pt x="164" y="3093"/>
                </a:lnTo>
                <a:lnTo>
                  <a:pt x="82" y="3199"/>
                </a:lnTo>
                <a:lnTo>
                  <a:pt x="41" y="3263"/>
                </a:lnTo>
                <a:lnTo>
                  <a:pt x="0" y="3305"/>
                </a:lnTo>
                <a:lnTo>
                  <a:pt x="0" y="3326"/>
                </a:lnTo>
                <a:lnTo>
                  <a:pt x="0" y="3305"/>
                </a:lnTo>
                <a:lnTo>
                  <a:pt x="21" y="3263"/>
                </a:lnTo>
                <a:lnTo>
                  <a:pt x="82" y="3178"/>
                </a:lnTo>
                <a:lnTo>
                  <a:pt x="164" y="3073"/>
                </a:lnTo>
                <a:lnTo>
                  <a:pt x="267" y="2945"/>
                </a:lnTo>
                <a:lnTo>
                  <a:pt x="390" y="2818"/>
                </a:lnTo>
                <a:lnTo>
                  <a:pt x="535" y="2648"/>
                </a:lnTo>
                <a:lnTo>
                  <a:pt x="720" y="2479"/>
                </a:lnTo>
                <a:lnTo>
                  <a:pt x="946" y="2289"/>
                </a:lnTo>
                <a:lnTo>
                  <a:pt x="1172" y="2097"/>
                </a:lnTo>
                <a:lnTo>
                  <a:pt x="1460" y="1886"/>
                </a:lnTo>
                <a:lnTo>
                  <a:pt x="1768" y="1696"/>
                </a:lnTo>
                <a:lnTo>
                  <a:pt x="2118" y="1483"/>
                </a:lnTo>
                <a:lnTo>
                  <a:pt x="2509" y="1271"/>
                </a:lnTo>
                <a:lnTo>
                  <a:pt x="2921" y="1081"/>
                </a:lnTo>
                <a:lnTo>
                  <a:pt x="3394" y="890"/>
                </a:lnTo>
                <a:lnTo>
                  <a:pt x="3887" y="720"/>
                </a:lnTo>
                <a:lnTo>
                  <a:pt x="4442" y="551"/>
                </a:lnTo>
                <a:lnTo>
                  <a:pt x="5018" y="403"/>
                </a:lnTo>
                <a:lnTo>
                  <a:pt x="5656" y="275"/>
                </a:lnTo>
                <a:lnTo>
                  <a:pt x="6335" y="170"/>
                </a:lnTo>
                <a:lnTo>
                  <a:pt x="7075" y="85"/>
                </a:lnTo>
                <a:lnTo>
                  <a:pt x="7836" y="22"/>
                </a:lnTo>
                <a:lnTo>
                  <a:pt x="8679" y="0"/>
                </a:lnTo>
                <a:lnTo>
                  <a:pt x="9543" y="22"/>
                </a:lnTo>
                <a:lnTo>
                  <a:pt x="10489" y="64"/>
                </a:lnTo>
                <a:lnTo>
                  <a:pt x="11476" y="149"/>
                </a:lnTo>
                <a:lnTo>
                  <a:pt x="12505" y="255"/>
                </a:lnTo>
                <a:lnTo>
                  <a:pt x="13615" y="424"/>
                </a:lnTo>
                <a:lnTo>
                  <a:pt x="14767" y="657"/>
                </a:lnTo>
                <a:lnTo>
                  <a:pt x="15980" y="911"/>
                </a:lnTo>
                <a:lnTo>
                  <a:pt x="17276" y="1229"/>
                </a:lnTo>
                <a:lnTo>
                  <a:pt x="17276" y="1251"/>
                </a:lnTo>
                <a:lnTo>
                  <a:pt x="17276" y="1293"/>
                </a:lnTo>
                <a:lnTo>
                  <a:pt x="17276" y="1356"/>
                </a:lnTo>
                <a:lnTo>
                  <a:pt x="17276" y="1441"/>
                </a:lnTo>
                <a:lnTo>
                  <a:pt x="17276" y="1547"/>
                </a:lnTo>
                <a:lnTo>
                  <a:pt x="17276" y="1696"/>
                </a:lnTo>
                <a:lnTo>
                  <a:pt x="17276" y="18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533400" y="322262"/>
            <a:ext cx="8610600" cy="1582738"/>
          </a:xfrm>
          <a:custGeom>
            <a:avLst/>
            <a:gdLst/>
            <a:ahLst/>
            <a:cxnLst>
              <a:cxn ang="0">
                <a:pos x="15096" y="1483"/>
              </a:cxn>
              <a:cxn ang="0">
                <a:pos x="12916" y="1017"/>
              </a:cxn>
              <a:cxn ang="0">
                <a:pos x="10921" y="699"/>
              </a:cxn>
              <a:cxn ang="0">
                <a:pos x="9132" y="551"/>
              </a:cxn>
              <a:cxn ang="0">
                <a:pos x="7528" y="509"/>
              </a:cxn>
              <a:cxn ang="0">
                <a:pos x="6109" y="593"/>
              </a:cxn>
              <a:cxn ang="0">
                <a:pos x="4874" y="762"/>
              </a:cxn>
              <a:cxn ang="0">
                <a:pos x="3785" y="996"/>
              </a:cxn>
              <a:cxn ang="0">
                <a:pos x="2859" y="1293"/>
              </a:cxn>
              <a:cxn ang="0">
                <a:pos x="2098" y="1610"/>
              </a:cxn>
              <a:cxn ang="0">
                <a:pos x="1440" y="1949"/>
              </a:cxn>
              <a:cxn ang="0">
                <a:pos x="947" y="2267"/>
              </a:cxn>
              <a:cxn ang="0">
                <a:pos x="556" y="2563"/>
              </a:cxn>
              <a:cxn ang="0">
                <a:pos x="267" y="2818"/>
              </a:cxn>
              <a:cxn ang="0">
                <a:pos x="83" y="3008"/>
              </a:cxn>
              <a:cxn ang="0">
                <a:pos x="0" y="3114"/>
              </a:cxn>
              <a:cxn ang="0">
                <a:pos x="0" y="3114"/>
              </a:cxn>
              <a:cxn ang="0">
                <a:pos x="83" y="2987"/>
              </a:cxn>
              <a:cxn ang="0">
                <a:pos x="247" y="2776"/>
              </a:cxn>
              <a:cxn ang="0">
                <a:pos x="515" y="2500"/>
              </a:cxn>
              <a:cxn ang="0">
                <a:pos x="885" y="2161"/>
              </a:cxn>
              <a:cxn ang="0">
                <a:pos x="1379" y="1780"/>
              </a:cxn>
              <a:cxn ang="0">
                <a:pos x="1995" y="1399"/>
              </a:cxn>
              <a:cxn ang="0">
                <a:pos x="2757" y="1017"/>
              </a:cxn>
              <a:cxn ang="0">
                <a:pos x="3661" y="678"/>
              </a:cxn>
              <a:cxn ang="0">
                <a:pos x="4731" y="381"/>
              </a:cxn>
              <a:cxn ang="0">
                <a:pos x="5985" y="170"/>
              </a:cxn>
              <a:cxn ang="0">
                <a:pos x="7404" y="42"/>
              </a:cxn>
              <a:cxn ang="0">
                <a:pos x="9009" y="22"/>
              </a:cxn>
              <a:cxn ang="0">
                <a:pos x="10818" y="127"/>
              </a:cxn>
              <a:cxn ang="0">
                <a:pos x="12834" y="403"/>
              </a:cxn>
              <a:cxn ang="0">
                <a:pos x="15075" y="868"/>
              </a:cxn>
              <a:cxn ang="0">
                <a:pos x="16289" y="1186"/>
              </a:cxn>
              <a:cxn ang="0">
                <a:pos x="16289" y="1271"/>
              </a:cxn>
              <a:cxn ang="0">
                <a:pos x="16289" y="1461"/>
              </a:cxn>
              <a:cxn ang="0">
                <a:pos x="16289" y="1780"/>
              </a:cxn>
            </a:cxnLst>
            <a:rect l="0" t="0" r="r" b="b"/>
            <a:pathLst>
              <a:path w="16289" h="3135">
                <a:moveTo>
                  <a:pt x="16289" y="1780"/>
                </a:moveTo>
                <a:lnTo>
                  <a:pt x="15096" y="1483"/>
                </a:lnTo>
                <a:lnTo>
                  <a:pt x="13985" y="1229"/>
                </a:lnTo>
                <a:lnTo>
                  <a:pt x="12916" y="1017"/>
                </a:lnTo>
                <a:lnTo>
                  <a:pt x="11888" y="826"/>
                </a:lnTo>
                <a:lnTo>
                  <a:pt x="10921" y="699"/>
                </a:lnTo>
                <a:lnTo>
                  <a:pt x="9996" y="615"/>
                </a:lnTo>
                <a:lnTo>
                  <a:pt x="9132" y="551"/>
                </a:lnTo>
                <a:lnTo>
                  <a:pt x="8309" y="509"/>
                </a:lnTo>
                <a:lnTo>
                  <a:pt x="7528" y="509"/>
                </a:lnTo>
                <a:lnTo>
                  <a:pt x="6808" y="551"/>
                </a:lnTo>
                <a:lnTo>
                  <a:pt x="6109" y="593"/>
                </a:lnTo>
                <a:lnTo>
                  <a:pt x="5471" y="678"/>
                </a:lnTo>
                <a:lnTo>
                  <a:pt x="4874" y="762"/>
                </a:lnTo>
                <a:lnTo>
                  <a:pt x="4319" y="868"/>
                </a:lnTo>
                <a:lnTo>
                  <a:pt x="3785" y="996"/>
                </a:lnTo>
                <a:lnTo>
                  <a:pt x="3312" y="1144"/>
                </a:lnTo>
                <a:lnTo>
                  <a:pt x="2859" y="1293"/>
                </a:lnTo>
                <a:lnTo>
                  <a:pt x="2468" y="1441"/>
                </a:lnTo>
                <a:lnTo>
                  <a:pt x="2098" y="1610"/>
                </a:lnTo>
                <a:lnTo>
                  <a:pt x="1748" y="1780"/>
                </a:lnTo>
                <a:lnTo>
                  <a:pt x="1440" y="1949"/>
                </a:lnTo>
                <a:lnTo>
                  <a:pt x="1172" y="2119"/>
                </a:lnTo>
                <a:lnTo>
                  <a:pt x="947" y="2267"/>
                </a:lnTo>
                <a:lnTo>
                  <a:pt x="720" y="2415"/>
                </a:lnTo>
                <a:lnTo>
                  <a:pt x="556" y="2563"/>
                </a:lnTo>
                <a:lnTo>
                  <a:pt x="391" y="2712"/>
                </a:lnTo>
                <a:lnTo>
                  <a:pt x="267" y="2818"/>
                </a:lnTo>
                <a:lnTo>
                  <a:pt x="165" y="2924"/>
                </a:lnTo>
                <a:lnTo>
                  <a:pt x="83" y="3008"/>
                </a:lnTo>
                <a:lnTo>
                  <a:pt x="41" y="3072"/>
                </a:lnTo>
                <a:lnTo>
                  <a:pt x="0" y="3114"/>
                </a:lnTo>
                <a:lnTo>
                  <a:pt x="0" y="3135"/>
                </a:lnTo>
                <a:lnTo>
                  <a:pt x="0" y="3114"/>
                </a:lnTo>
                <a:lnTo>
                  <a:pt x="21" y="3072"/>
                </a:lnTo>
                <a:lnTo>
                  <a:pt x="83" y="2987"/>
                </a:lnTo>
                <a:lnTo>
                  <a:pt x="144" y="2902"/>
                </a:lnTo>
                <a:lnTo>
                  <a:pt x="247" y="2776"/>
                </a:lnTo>
                <a:lnTo>
                  <a:pt x="370" y="2648"/>
                </a:lnTo>
                <a:lnTo>
                  <a:pt x="515" y="2500"/>
                </a:lnTo>
                <a:lnTo>
                  <a:pt x="679" y="2331"/>
                </a:lnTo>
                <a:lnTo>
                  <a:pt x="885" y="2161"/>
                </a:lnTo>
                <a:lnTo>
                  <a:pt x="1111" y="1970"/>
                </a:lnTo>
                <a:lnTo>
                  <a:pt x="1379" y="1780"/>
                </a:lnTo>
                <a:lnTo>
                  <a:pt x="1666" y="1589"/>
                </a:lnTo>
                <a:lnTo>
                  <a:pt x="1995" y="1399"/>
                </a:lnTo>
                <a:lnTo>
                  <a:pt x="2366" y="1207"/>
                </a:lnTo>
                <a:lnTo>
                  <a:pt x="2757" y="1017"/>
                </a:lnTo>
                <a:lnTo>
                  <a:pt x="3188" y="848"/>
                </a:lnTo>
                <a:lnTo>
                  <a:pt x="3661" y="678"/>
                </a:lnTo>
                <a:lnTo>
                  <a:pt x="4176" y="529"/>
                </a:lnTo>
                <a:lnTo>
                  <a:pt x="4731" y="381"/>
                </a:lnTo>
                <a:lnTo>
                  <a:pt x="5327" y="254"/>
                </a:lnTo>
                <a:lnTo>
                  <a:pt x="5985" y="170"/>
                </a:lnTo>
                <a:lnTo>
                  <a:pt x="6664" y="84"/>
                </a:lnTo>
                <a:lnTo>
                  <a:pt x="7404" y="42"/>
                </a:lnTo>
                <a:lnTo>
                  <a:pt x="8165" y="0"/>
                </a:lnTo>
                <a:lnTo>
                  <a:pt x="9009" y="22"/>
                </a:lnTo>
                <a:lnTo>
                  <a:pt x="9893" y="64"/>
                </a:lnTo>
                <a:lnTo>
                  <a:pt x="10818" y="127"/>
                </a:lnTo>
                <a:lnTo>
                  <a:pt x="11806" y="254"/>
                </a:lnTo>
                <a:lnTo>
                  <a:pt x="12834" y="403"/>
                </a:lnTo>
                <a:lnTo>
                  <a:pt x="13924" y="615"/>
                </a:lnTo>
                <a:lnTo>
                  <a:pt x="15075" y="868"/>
                </a:lnTo>
                <a:lnTo>
                  <a:pt x="16289" y="1165"/>
                </a:lnTo>
                <a:lnTo>
                  <a:pt x="16289" y="1186"/>
                </a:lnTo>
                <a:lnTo>
                  <a:pt x="16289" y="1229"/>
                </a:lnTo>
                <a:lnTo>
                  <a:pt x="16289" y="1271"/>
                </a:lnTo>
                <a:lnTo>
                  <a:pt x="16289" y="1355"/>
                </a:lnTo>
                <a:lnTo>
                  <a:pt x="16289" y="1461"/>
                </a:lnTo>
                <a:lnTo>
                  <a:pt x="16289" y="1610"/>
                </a:lnTo>
                <a:lnTo>
                  <a:pt x="16289" y="178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>
            <a:off x="-10274" y="4572000"/>
            <a:ext cx="9154274" cy="2310441"/>
          </a:xfrm>
          <a:custGeom>
            <a:avLst/>
            <a:gdLst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6832314 w 9154274"/>
              <a:gd name="connsiteY2" fmla="*/ 1510301 h 2476072"/>
              <a:gd name="connsiteX3" fmla="*/ 9154274 w 9154274"/>
              <a:gd name="connsiteY3" fmla="*/ 0 h 2476072"/>
              <a:gd name="connsiteX4" fmla="*/ 9154274 w 9154274"/>
              <a:gd name="connsiteY4" fmla="*/ 2476072 h 2476072"/>
              <a:gd name="connsiteX5" fmla="*/ 0 w 9154274"/>
              <a:gd name="connsiteY5" fmla="*/ 2455524 h 2476072"/>
              <a:gd name="connsiteX6" fmla="*/ 0 w 9154274"/>
              <a:gd name="connsiteY6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12324 w 9166598"/>
              <a:gd name="connsiteY0" fmla="*/ 1202077 h 3995891"/>
              <a:gd name="connsiteX1" fmla="*/ 4008971 w 9166598"/>
              <a:gd name="connsiteY1" fmla="*/ 1890445 h 3995891"/>
              <a:gd name="connsiteX2" fmla="*/ 9166598 w 9166598"/>
              <a:gd name="connsiteY2" fmla="*/ 0 h 3995891"/>
              <a:gd name="connsiteX3" fmla="*/ 9166598 w 9166598"/>
              <a:gd name="connsiteY3" fmla="*/ 2476072 h 3995891"/>
              <a:gd name="connsiteX4" fmla="*/ 12324 w 9166598"/>
              <a:gd name="connsiteY4" fmla="*/ 2455524 h 3995891"/>
              <a:gd name="connsiteX5" fmla="*/ 12324 w 9166598"/>
              <a:gd name="connsiteY5" fmla="*/ 1202077 h 399589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3049861"/>
              <a:gd name="connsiteX1" fmla="*/ 3996647 w 9154274"/>
              <a:gd name="connsiteY1" fmla="*/ 1890445 h 3049861"/>
              <a:gd name="connsiteX2" fmla="*/ 9154274 w 9154274"/>
              <a:gd name="connsiteY2" fmla="*/ 0 h 3049861"/>
              <a:gd name="connsiteX3" fmla="*/ 9154274 w 9154274"/>
              <a:gd name="connsiteY3" fmla="*/ 2476072 h 3049861"/>
              <a:gd name="connsiteX4" fmla="*/ 0 w 9154274"/>
              <a:gd name="connsiteY4" fmla="*/ 2455524 h 3049861"/>
              <a:gd name="connsiteX5" fmla="*/ 0 w 9154274"/>
              <a:gd name="connsiteY5" fmla="*/ 1202077 h 3049861"/>
              <a:gd name="connsiteX0" fmla="*/ 0 w 9154274"/>
              <a:gd name="connsiteY0" fmla="*/ 1202077 h 2885326"/>
              <a:gd name="connsiteX1" fmla="*/ 3996647 w 9154274"/>
              <a:gd name="connsiteY1" fmla="*/ 1890445 h 2885326"/>
              <a:gd name="connsiteX2" fmla="*/ 9154274 w 9154274"/>
              <a:gd name="connsiteY2" fmla="*/ 0 h 2885326"/>
              <a:gd name="connsiteX3" fmla="*/ 9154274 w 9154274"/>
              <a:gd name="connsiteY3" fmla="*/ 2476072 h 2885326"/>
              <a:gd name="connsiteX4" fmla="*/ 0 w 9154274"/>
              <a:gd name="connsiteY4" fmla="*/ 2455524 h 2885326"/>
              <a:gd name="connsiteX5" fmla="*/ 0 w 9154274"/>
              <a:gd name="connsiteY5" fmla="*/ 1202077 h 2885326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  <a:gd name="connsiteX0" fmla="*/ 0 w 9154274"/>
              <a:gd name="connsiteY0" fmla="*/ 1202077 h 2476072"/>
              <a:gd name="connsiteX1" fmla="*/ 3996647 w 9154274"/>
              <a:gd name="connsiteY1" fmla="*/ 1890445 h 2476072"/>
              <a:gd name="connsiteX2" fmla="*/ 9154274 w 9154274"/>
              <a:gd name="connsiteY2" fmla="*/ 0 h 2476072"/>
              <a:gd name="connsiteX3" fmla="*/ 9154274 w 9154274"/>
              <a:gd name="connsiteY3" fmla="*/ 2476072 h 2476072"/>
              <a:gd name="connsiteX4" fmla="*/ 0 w 9154274"/>
              <a:gd name="connsiteY4" fmla="*/ 2455524 h 2476072"/>
              <a:gd name="connsiteX5" fmla="*/ 0 w 9154274"/>
              <a:gd name="connsiteY5" fmla="*/ 1202077 h 247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4274" h="2476072">
                <a:moveTo>
                  <a:pt x="0" y="1202077"/>
                </a:moveTo>
                <a:cubicBezTo>
                  <a:pt x="875016" y="1451225"/>
                  <a:pt x="2273156" y="1880171"/>
                  <a:pt x="3996647" y="1890445"/>
                </a:cubicBezTo>
                <a:cubicBezTo>
                  <a:pt x="7798941" y="1960652"/>
                  <a:pt x="8793822" y="505146"/>
                  <a:pt x="9154274" y="0"/>
                </a:cubicBezTo>
                <a:lnTo>
                  <a:pt x="9154274" y="2476072"/>
                </a:lnTo>
                <a:lnTo>
                  <a:pt x="0" y="2455524"/>
                </a:lnTo>
                <a:cubicBezTo>
                  <a:pt x="3425" y="2027434"/>
                  <a:pt x="6849" y="1599344"/>
                  <a:pt x="0" y="120207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 flipV="1">
            <a:off x="0" y="4114800"/>
            <a:ext cx="8991600" cy="38100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 userDrawn="1"/>
        </p:nvSpPr>
        <p:spPr bwMode="auto">
          <a:xfrm flipV="1">
            <a:off x="0" y="4571999"/>
            <a:ext cx="9144000" cy="3251199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 descr="C:\Users\Eric\Documents\McMaster Dean\Slides\GE\mac logo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5949280"/>
            <a:ext cx="1410525" cy="77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Eric\Documents\McMaster Dean\Slides\picture\fireball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7500" l="5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800"/>
            <a:ext cx="1016000" cy="101600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17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8646-8CEC-4AE4-B1E7-ADF9D885FD96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4" r:id="rId2"/>
    <p:sldLayoutId id="2147483650" r:id="rId3"/>
    <p:sldLayoutId id="214748370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702" r:id="rId14"/>
    <p:sldLayoutId id="2147483705" r:id="rId15"/>
    <p:sldLayoutId id="2147483706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2618-C234-4528-BB60-72360CB0937F}" type="datetimeFigureOut">
              <a:rPr lang="en-US" smtClean="0"/>
              <a:pPr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9FB6-8607-469E-84BB-4E9214D06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CC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6715125"/>
            <a:ext cx="9144000" cy="1428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" y="990600"/>
            <a:ext cx="89630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715125"/>
            <a:ext cx="887413" cy="11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0000"/>
              </a:lnSpc>
              <a:defRPr sz="9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28D2DD-6501-4613-955C-72ABCCF53928}" type="slidenum">
              <a:rPr lang="x-none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819400" y="6702425"/>
            <a:ext cx="3429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</a:rPr>
              <a:t>15June 2010</a:t>
            </a:r>
            <a:endParaRPr lang="en-US" sz="900" b="1" smtClean="0">
              <a:solidFill>
                <a:srgbClr val="000000"/>
              </a:solidFill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6513" y="6704013"/>
            <a:ext cx="3124200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smtClean="0">
                <a:solidFill>
                  <a:srgbClr val="FFFFFF"/>
                </a:solidFill>
              </a:rPr>
              <a:t>© Jamal Deen</a:t>
            </a:r>
            <a:endParaRPr lang="en-US" sz="900" b="1" smtClean="0">
              <a:solidFill>
                <a:srgbClr val="000000"/>
              </a:solidFill>
            </a:endParaRP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0763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39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 Unicode MS" pitchFamily="34" charset="-128"/>
          <a:cs typeface="Arial" charset="0"/>
        </a:defRPr>
      </a:lvl9pPr>
    </p:titleStyle>
    <p:bodyStyle>
      <a:lvl1pPr marL="342900" indent="-342900" algn="l" rtl="0" fontAlgn="base">
        <a:spcBef>
          <a:spcPct val="8000"/>
        </a:spcBef>
        <a:spcAft>
          <a:spcPct val="8000"/>
        </a:spcAft>
        <a:buSzPct val="90000"/>
        <a:buBlip>
          <a:blip r:embed="rId14"/>
        </a:buBlip>
        <a:defRPr sz="2600" b="1">
          <a:solidFill>
            <a:srgbClr val="9933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 sz="2000" b="1">
          <a:solidFill>
            <a:srgbClr val="000099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20000"/>
        <a:buChar char="•"/>
        <a:defRPr sz="2000" b="1">
          <a:solidFill>
            <a:srgbClr val="6600CC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b="1">
          <a:solidFill>
            <a:srgbClr val="CC0000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600" b="1">
          <a:solidFill>
            <a:srgbClr val="00808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82" y="1037420"/>
            <a:ext cx="7772400" cy="139771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</a:rPr>
              <a:t>The Hatch Centre: </a:t>
            </a:r>
            <a:r>
              <a:rPr lang="en-CA" dirty="0">
                <a:solidFill>
                  <a:schemeClr val="bg1"/>
                </a:solidFill>
              </a:rPr>
              <a:t>A Unique Approach to Providing Experiential Learning Opportunities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07" y="2276872"/>
            <a:ext cx="8728049" cy="42934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3524" y="5312641"/>
            <a:ext cx="8534932" cy="1397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 smtClean="0">
                <a:solidFill>
                  <a:schemeClr val="bg1"/>
                </a:solidFill>
              </a:rPr>
              <a:t>Gerald Hatch Engineering </a:t>
            </a:r>
            <a:r>
              <a:rPr lang="en-CA" dirty="0">
                <a:solidFill>
                  <a:schemeClr val="bg1"/>
                </a:solidFill>
              </a:rPr>
              <a:t>Centre for Experiential </a:t>
            </a:r>
            <a:r>
              <a:rPr lang="en-CA" dirty="0" smtClean="0">
                <a:solidFill>
                  <a:schemeClr val="bg1"/>
                </a:solidFill>
              </a:rPr>
              <a:t>Learning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Student Projects - Total of 65 students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922" y="1268760"/>
            <a:ext cx="4197474" cy="246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MOMENTS FROM S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470196"/>
            <a:ext cx="4355976" cy="238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309564" y="3909081"/>
            <a:ext cx="5681663" cy="29523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Mechatronics 4TB6</a:t>
            </a:r>
          </a:p>
          <a:p>
            <a:pPr lvl="1"/>
            <a:r>
              <a:rPr lang="en-CA" dirty="0"/>
              <a:t>Using Biometrics for Secure Access (April 2013)</a:t>
            </a:r>
          </a:p>
          <a:p>
            <a:pPr lvl="1"/>
            <a:r>
              <a:rPr lang="en-CA" dirty="0"/>
              <a:t>Using Wireless Communications for Secure Access (April 2013)</a:t>
            </a:r>
          </a:p>
          <a:p>
            <a:r>
              <a:rPr lang="en-CA" dirty="0"/>
              <a:t>Electrical and Computer Engineering 4OI6</a:t>
            </a:r>
          </a:p>
          <a:p>
            <a:pPr lvl="1"/>
            <a:r>
              <a:rPr lang="en-CA" dirty="0"/>
              <a:t>Secure Access Doors (April 2013)</a:t>
            </a:r>
          </a:p>
          <a:p>
            <a:r>
              <a:rPr lang="en-CA" dirty="0"/>
              <a:t>Mechanical Engineering 3E05</a:t>
            </a:r>
          </a:p>
          <a:p>
            <a:pPr lvl="1"/>
            <a:r>
              <a:rPr lang="en-CA" dirty="0"/>
              <a:t>Flexibility of Rooms in ExCEL(April 2013)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552" y="1268760"/>
            <a:ext cx="4795936" cy="2952328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Civil Engineering 4R04</a:t>
            </a:r>
          </a:p>
          <a:p>
            <a:pPr lvl="1"/>
            <a:r>
              <a:rPr lang="en-CA" dirty="0"/>
              <a:t>The Engineering Student Centre (April 2011)</a:t>
            </a:r>
          </a:p>
          <a:p>
            <a:r>
              <a:rPr lang="en-CA" dirty="0"/>
              <a:t>Materials 4I03</a:t>
            </a:r>
          </a:p>
          <a:p>
            <a:pPr lvl="1"/>
            <a:r>
              <a:rPr lang="en-CA" dirty="0"/>
              <a:t>Cellulose Vs. Fiberglass Insulation</a:t>
            </a:r>
          </a:p>
          <a:p>
            <a:pPr lvl="1"/>
            <a:r>
              <a:rPr lang="en-CA" dirty="0"/>
              <a:t>Concrete Vs. Steel Beam</a:t>
            </a:r>
          </a:p>
          <a:p>
            <a:pPr lvl="1"/>
            <a:r>
              <a:rPr lang="en-CA" dirty="0"/>
              <a:t>Silica Aerogel Vs. Double Pane Windows</a:t>
            </a:r>
          </a:p>
          <a:p>
            <a:pPr lvl="1"/>
            <a:r>
              <a:rPr lang="en-CA" dirty="0"/>
              <a:t>Linoleum Vs. Vinyl Flooring</a:t>
            </a:r>
          </a:p>
        </p:txBody>
      </p:sp>
    </p:spTree>
    <p:extLst>
      <p:ext uri="{BB962C8B-B14F-4D97-AF65-F5344CB8AC3E}">
        <p14:creationId xmlns:p14="http://schemas.microsoft.com/office/powerpoint/2010/main" val="30768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ECE Capstone Ideas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99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Energy Balance</a:t>
            </a:r>
            <a:endParaRPr lang="en-US" dirty="0"/>
          </a:p>
        </p:txBody>
      </p:sp>
      <p:pic>
        <p:nvPicPr>
          <p:cNvPr id="7" name="Content Placeholder 6" descr="Building Energy Balance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1219" y="1600200"/>
            <a:ext cx="6861561" cy="4525963"/>
          </a:xfrm>
        </p:spPr>
      </p:pic>
    </p:spTree>
    <p:extLst>
      <p:ext uri="{BB962C8B-B14F-4D97-AF65-F5344CB8AC3E}">
        <p14:creationId xmlns:p14="http://schemas.microsoft.com/office/powerpoint/2010/main" val="16469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Energy Balance</a:t>
            </a:r>
            <a:endParaRPr lang="en-US" dirty="0"/>
          </a:p>
        </p:txBody>
      </p:sp>
      <p:pic>
        <p:nvPicPr>
          <p:cNvPr id="7" name="Content Placeholder 6" descr="Building Energy Balance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1219" y="1600200"/>
            <a:ext cx="6861561" cy="4525963"/>
          </a:xfrm>
        </p:spPr>
      </p:pic>
      <p:sp>
        <p:nvSpPr>
          <p:cNvPr id="4" name="Oval 3"/>
          <p:cNvSpPr/>
          <p:nvPr/>
        </p:nvSpPr>
        <p:spPr>
          <a:xfrm>
            <a:off x="1259632" y="3789040"/>
            <a:ext cx="1800200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Solar Gain</a:t>
            </a:r>
            <a:endParaRPr lang="en-US" dirty="0"/>
          </a:p>
        </p:txBody>
      </p:sp>
      <p:pic>
        <p:nvPicPr>
          <p:cNvPr id="4" name="Content Placeholder 3" descr="2_09_SHG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556792"/>
            <a:ext cx="4392488" cy="4875661"/>
          </a:xfrm>
        </p:spPr>
      </p:pic>
    </p:spTree>
    <p:extLst>
      <p:ext uri="{BB962C8B-B14F-4D97-AF65-F5344CB8AC3E}">
        <p14:creationId xmlns:p14="http://schemas.microsoft.com/office/powerpoint/2010/main" val="27489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Diffuse v Direct Light</a:t>
            </a:r>
            <a:endParaRPr lang="en-US" dirty="0"/>
          </a:p>
        </p:txBody>
      </p:sp>
      <p:pic>
        <p:nvPicPr>
          <p:cNvPr id="4" name="Content Placeholder 3" descr="reflection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132856"/>
            <a:ext cx="6768752" cy="3456384"/>
          </a:xfrm>
        </p:spPr>
      </p:pic>
    </p:spTree>
    <p:extLst>
      <p:ext uri="{BB962C8B-B14F-4D97-AF65-F5344CB8AC3E}">
        <p14:creationId xmlns:p14="http://schemas.microsoft.com/office/powerpoint/2010/main" val="242560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Example</a:t>
            </a:r>
            <a:endParaRPr lang="en-US" dirty="0"/>
          </a:p>
        </p:txBody>
      </p:sp>
      <p:pic>
        <p:nvPicPr>
          <p:cNvPr id="4" name="Content Placeholder 3" descr="ShadingCapstoneIM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1050" y="1600200"/>
            <a:ext cx="7541900" cy="4525963"/>
          </a:xfrm>
        </p:spPr>
      </p:pic>
    </p:spTree>
    <p:extLst>
      <p:ext uri="{BB962C8B-B14F-4D97-AF65-F5344CB8AC3E}">
        <p14:creationId xmlns:p14="http://schemas.microsoft.com/office/powerpoint/2010/main" val="39257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Determine Where Shade Is</a:t>
            </a:r>
            <a:endParaRPr lang="en-US" dirty="0"/>
          </a:p>
        </p:txBody>
      </p:sp>
      <p:pic>
        <p:nvPicPr>
          <p:cNvPr id="4" name="Content Placeholder 3" descr="ShadingCapstoneShad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3966" y="1600200"/>
            <a:ext cx="6436067" cy="4525963"/>
          </a:xfrm>
        </p:spPr>
      </p:pic>
    </p:spTree>
    <p:extLst>
      <p:ext uri="{BB962C8B-B14F-4D97-AF65-F5344CB8AC3E}">
        <p14:creationId xmlns:p14="http://schemas.microsoft.com/office/powerpoint/2010/main" val="1115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Account for Different Materials</a:t>
            </a:r>
            <a:endParaRPr lang="en-US" dirty="0"/>
          </a:p>
        </p:txBody>
      </p:sp>
      <p:pic>
        <p:nvPicPr>
          <p:cNvPr id="4" name="Content Placeholder 3" descr="ShadingCapstoneMATL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0591" y="1600200"/>
            <a:ext cx="7102817" cy="4525963"/>
          </a:xfrm>
        </p:spPr>
      </p:pic>
    </p:spTree>
    <p:extLst>
      <p:ext uri="{BB962C8B-B14F-4D97-AF65-F5344CB8AC3E}">
        <p14:creationId xmlns:p14="http://schemas.microsoft.com/office/powerpoint/2010/main" val="20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Energy Balance</a:t>
            </a:r>
            <a:endParaRPr lang="en-US" dirty="0"/>
          </a:p>
        </p:txBody>
      </p:sp>
      <p:pic>
        <p:nvPicPr>
          <p:cNvPr id="7" name="Content Placeholder 6" descr="Building Energy Balance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1219" y="1600200"/>
            <a:ext cx="6861561" cy="4525963"/>
          </a:xfrm>
        </p:spPr>
      </p:pic>
      <p:sp>
        <p:nvSpPr>
          <p:cNvPr id="4" name="Oval 3"/>
          <p:cNvSpPr/>
          <p:nvPr/>
        </p:nvSpPr>
        <p:spPr>
          <a:xfrm>
            <a:off x="5580112" y="2492896"/>
            <a:ext cx="144016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Story of how to use 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experiential learning </a:t>
            </a:r>
            <a:r>
              <a:rPr lang="en-CA" dirty="0" smtClean="0"/>
              <a:t>opportunities to develop 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experiential learning</a:t>
            </a:r>
            <a:r>
              <a:rPr lang="en-CA" dirty="0" smtClean="0"/>
              <a:t> opportunities</a:t>
            </a:r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795" y="3229851"/>
            <a:ext cx="8688474" cy="290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2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Infiltration Through Envelope</a:t>
            </a:r>
            <a:endParaRPr lang="en-US" dirty="0"/>
          </a:p>
        </p:txBody>
      </p:sp>
      <p:pic>
        <p:nvPicPr>
          <p:cNvPr id="4" name="Content Placeholder 3" descr="infiltration-low-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834356"/>
            <a:ext cx="5544616" cy="4057650"/>
          </a:xfrm>
        </p:spPr>
      </p:pic>
    </p:spTree>
    <p:extLst>
      <p:ext uri="{BB962C8B-B14F-4D97-AF65-F5344CB8AC3E}">
        <p14:creationId xmlns:p14="http://schemas.microsoft.com/office/powerpoint/2010/main" val="19623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Drivers of Infiltration during Operation</a:t>
            </a:r>
            <a:endParaRPr lang="en-US" dirty="0"/>
          </a:p>
        </p:txBody>
      </p:sp>
      <p:pic>
        <p:nvPicPr>
          <p:cNvPr id="4" name="Content Placeholder 3" descr="Screen-Shot-2014-03-04-at-5.54.21-P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9187" y="1886744"/>
            <a:ext cx="6905625" cy="3952875"/>
          </a:xfrm>
        </p:spPr>
      </p:pic>
    </p:spTree>
    <p:extLst>
      <p:ext uri="{BB962C8B-B14F-4D97-AF65-F5344CB8AC3E}">
        <p14:creationId xmlns:p14="http://schemas.microsoft.com/office/powerpoint/2010/main" val="31927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Tracer Gas Test</a:t>
            </a:r>
            <a:endParaRPr lang="en-US" dirty="0"/>
          </a:p>
        </p:txBody>
      </p:sp>
      <p:pic>
        <p:nvPicPr>
          <p:cNvPr id="4" name="Content Placeholder 3" descr="tracer_g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988840"/>
            <a:ext cx="6507154" cy="4375216"/>
          </a:xfrm>
        </p:spPr>
      </p:pic>
    </p:spTree>
    <p:extLst>
      <p:ext uri="{BB962C8B-B14F-4D97-AF65-F5344CB8AC3E}">
        <p14:creationId xmlns:p14="http://schemas.microsoft.com/office/powerpoint/2010/main" val="22674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Common Tracer Gases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Carbon Dioxide</a:t>
            </a:r>
            <a:endParaRPr lang="en-US" dirty="0"/>
          </a:p>
          <a:p>
            <a:pPr lvl="0"/>
            <a:r>
              <a:rPr lang="en-CA" dirty="0"/>
              <a:t>Nitrous Oxide</a:t>
            </a:r>
            <a:endParaRPr lang="en-US" dirty="0"/>
          </a:p>
          <a:p>
            <a:pPr lvl="0"/>
            <a:r>
              <a:rPr lang="en-CA" dirty="0" smtClean="0"/>
              <a:t>Helium</a:t>
            </a:r>
            <a:endParaRPr lang="en-US" dirty="0"/>
          </a:p>
          <a:p>
            <a:pPr lvl="0"/>
            <a:r>
              <a:rPr lang="en-CA" dirty="0"/>
              <a:t>Sulfur Hexafluoride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Infiltration Through Doors</a:t>
            </a:r>
            <a:endParaRPr lang="en-US" dirty="0"/>
          </a:p>
        </p:txBody>
      </p:sp>
      <p:pic>
        <p:nvPicPr>
          <p:cNvPr id="4" name="Content Placeholder 3" descr="DoorInfiltra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5601" y="2177021"/>
            <a:ext cx="5172797" cy="3372321"/>
          </a:xfrm>
        </p:spPr>
      </p:pic>
    </p:spTree>
    <p:extLst>
      <p:ext uri="{BB962C8B-B14F-4D97-AF65-F5344CB8AC3E}">
        <p14:creationId xmlns:p14="http://schemas.microsoft.com/office/powerpoint/2010/main" val="161809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When Door is Open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>
              <a:buNone/>
            </a:pPr>
            <a:endParaRPr lang="en-US" dirty="0"/>
          </a:p>
          <a:p>
            <a:r>
              <a:rPr lang="en-CA" dirty="0"/>
              <a:t>Q is air flow rate (</a:t>
            </a:r>
            <a:r>
              <a:rPr lang="en-CA" dirty="0" err="1"/>
              <a:t>cfm</a:t>
            </a:r>
            <a:r>
              <a:rPr lang="en-CA" dirty="0"/>
              <a:t>),</a:t>
            </a:r>
            <a:endParaRPr lang="en-US" dirty="0"/>
          </a:p>
          <a:p>
            <a:r>
              <a:rPr lang="en-CA" dirty="0"/>
              <a:t>C</a:t>
            </a:r>
            <a:r>
              <a:rPr lang="en-CA" baseline="-25000" dirty="0"/>
              <a:t>A</a:t>
            </a:r>
            <a:r>
              <a:rPr lang="en-CA" dirty="0"/>
              <a:t> is air flow coefficient (</a:t>
            </a:r>
            <a:r>
              <a:rPr lang="en-CA" dirty="0" err="1"/>
              <a:t>cfm</a:t>
            </a:r>
            <a:r>
              <a:rPr lang="en-CA" dirty="0"/>
              <a:t>/ft2-(in. of water)0.5), - Constants and </a:t>
            </a:r>
            <a:r>
              <a:rPr lang="en-CA" dirty="0" err="1"/>
              <a:t>Measureables</a:t>
            </a:r>
            <a:endParaRPr lang="en-US" dirty="0"/>
          </a:p>
          <a:p>
            <a:r>
              <a:rPr lang="en-CA" dirty="0"/>
              <a:t>A is area of the door opening (ft2), and – Constant</a:t>
            </a:r>
            <a:endParaRPr lang="en-US" dirty="0"/>
          </a:p>
          <a:p>
            <a:r>
              <a:rPr lang="en-CA" dirty="0" err="1"/>
              <a:t>R</a:t>
            </a:r>
            <a:r>
              <a:rPr lang="en-CA" baseline="-25000" dirty="0" err="1"/>
              <a:t>p</a:t>
            </a:r>
            <a:r>
              <a:rPr lang="en-CA" dirty="0"/>
              <a:t> is a pressure factor (in. of water 0.5). - Measureable</a:t>
            </a:r>
            <a:endParaRPr lang="en-US" dirty="0"/>
          </a:p>
          <a:p>
            <a:endParaRPr lang="en-US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1772816"/>
            <a:ext cx="2664296" cy="83735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0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Other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When is the door open and for how long?</a:t>
            </a:r>
          </a:p>
          <a:p>
            <a:r>
              <a:rPr lang="en-CA" dirty="0" smtClean="0"/>
              <a:t>What is the energy lost during each </a:t>
            </a:r>
            <a:r>
              <a:rPr lang="en-CA" smtClean="0"/>
              <a:t>door opening?</a:t>
            </a:r>
          </a:p>
        </p:txBody>
      </p:sp>
    </p:spTree>
    <p:extLst>
      <p:ext uri="{BB962C8B-B14F-4D97-AF65-F5344CB8AC3E}">
        <p14:creationId xmlns:p14="http://schemas.microsoft.com/office/powerpoint/2010/main" val="10606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effectLst/>
              </a:rPr>
              <a:t>Security Services - Image </a:t>
            </a:r>
            <a:r>
              <a:rPr lang="en-CA" dirty="0" smtClean="0">
                <a:effectLst/>
              </a:rPr>
              <a:t>Processing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0" y="1758115"/>
            <a:ext cx="2940969" cy="441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63" y="2115025"/>
            <a:ext cx="4796590" cy="35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88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Facility Services – Block Programming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" y="1443789"/>
            <a:ext cx="5308585" cy="322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www.ibm.com/developerworks/mydeveloperworks/blogs/ab16c38e-2f7b-4912-a47e-85682d124d32/resource/BLOGS_UPLOADED_IMAGES/GPL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33" y="2797090"/>
            <a:ext cx="4600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Facility Services – Building Alarm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" y="1712495"/>
            <a:ext cx="5414211" cy="406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203" y="3325310"/>
            <a:ext cx="66675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2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CA" dirty="0"/>
          </a:p>
        </p:txBody>
      </p:sp>
      <p:pic>
        <p:nvPicPr>
          <p:cNvPr id="11266" name="Picture 2" descr="http://assets.inhabitat.com/wp-content/blogs.dir/1/files/2011/03/University-Waterloo-Engineering-5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57298" y="1085519"/>
            <a:ext cx="71818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farm5.staticflickr.com/4099/4894402740_f74ca489ef_z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675" y="1859383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data:image/jpeg;base64,/9j/4AAQSkZJRgABAQAAAQABAAD/2wCEAAkGBxQSEhQUExQVFRUUFx0XGBcVGBkYFxgcGhUWFhcVGBcYHSggGh0lHBgVITEhJSkrLi4uFx8zODMsNygtLisBCgoKDg0OGhAQGiwfHSQsLCwsLCwsLCwsLCwvLCwsLCwsLCwsLCwsLCwsLCwsLCwsLCw3LCwrLCwsLCwsNyw3LP/AABEIAJQA3AMBIgACEQEDEQH/xAAcAAAABwEBAAAAAAAAAAAAAAAAAgMEBQYHAQj/xABDEAABAwEFBQQHBAgGAwEAAAABAgMRAAQFEiExBiJBUXETYYGRFjJSU6GxwSM0QtEHFTNicoKS8BQkQ6LC4ZOy0qP/xAAZAQADAQEBAAAAAAAAAAAAAAAAAQIDBAX/xAAiEQACAgICAgMBAQAAAAAAAAAAAQIRAyESMUFRBBMiQjL/2gAMAwEAAhEDEQA/AMnUoyczQxHnQUMzQw17ZwAxHnXMR50YIroRQAXEedCTzNKYK6EUAJ58zXc+ZpUIowboARAPM0YTzNKhujhFFBYiAeZroBpcIowboAQAPM0bD3mlw3Rg3QAgEnvp3dbuB5taphK0k9ARRQ3Tu7LF2rzbZMY1hM6xJilJaBdmoWW2rcOKAlBEpGqtdTw8Kcgd80sbrZZEN5q0Uo5k9xPDpScV4b70egcTrVevT9qvr9BVjw1XL0I7Vfh8hQAwXTti8Frs7riD2YaxJkjEqUykHkASk86QPdT+69nGgCXCVhRKoV6iZM5DTjxrLJGUl+XWy4uKeygWNl+1OYpdfXkZJJAg6A+qmrrdmyTyjidc7PuRmqOIxaCrZZ8CQEtpkDggAJHjpTjslq1IQOScz5n8q1RFkDaLiYZaMJmfWKjJPHU1AvbO2ZeaZQf3VEfDSrNtIw0llWPDJyHaESekn5VRztGwISvGmAASUmMhhOY8PKtI0+xOxw3s64y426h4r7NYWAseyoK9ZPStwuK2qdZStWprE2L1ZcENupJPDEJz4Qe/51sWyv3ZFEopdCTs8uKRma6EU5UjM10N17JwDcN0YN04DdGDdADcIowRTgN0cN0ANg3Rg3TkN0YN06AbBujBunIbo4bphY2DdGDdPGbIpZhKVKjPdBPyo/8AhFzGBU8sJnyiloBkG6MG6khYIMLUlB9k5r/oTJ84qQsl0FXqMrX+88ezR1wJ3j4kVlLPCPkpY5S6RANskmACTyAk+Qp3Z2FNuIK0qThUCZSRoQTVgcaQ2IftSGx7tgBJ6HDKvjUci1sf6dqdR3KJj/cDXO/lrpI1WB+zQje6XgAhBDeoJyJ4ZJ4DrRC5yql2e0v6tWppz+IJn/aQadove2J9ZltY5pUR8DXA4nTZZqgLzH2qvD5CiJ2pKf2lndT3gYh8KaWm+mHFlXaBExksFPCOIpUx2dUKslmU2hAU6sDKZWe7gP8Aqq42pK/UWhX8KgfrS9wuKS1amywtbi1LCVKyEKJwwog5QRWGac4RuMbLhFSe3Q9vDbxhtP2SFuxlMYEawM1ZnwFQNq2ztDpIxpZTybGfQrVJ+VL2PYt5wAPOIQmBuoGJWX7xy+FWG79kLM1qkrPNwz8NK2J0URIDqXzClktxiVKiTiSRmfGqpgzgSDy0+Fbheb7TbRiIT7AkCOeEZVCvONLnG2DHMA8vzqoxb6ByMustnIcaJA/aJ1H7wr09sr92RWSPXRZTmlKUkZiN3MGR8RWt7K/dm+lFNEs84qbzNdDdO1tQTlQCK9w86xsG6MG6chulrPZVLUEpEk8BTCxkG6OG6lP1M9IHZqzy4Uqu5HRlhB6EVPOPtD4y9EQEVL3Zsy+8kqSnCkaKXug9BEnrpR7DdziXWipBAC0kmMoxCZrQLyvthoEKcGJQ3UI3lnMaJTnWOfPwriXjx8uygu7K2hP4Uq6LT9Ypo/dLrebiezHNZAHgePQVb7fey1JB+zsiIjE4cTqu8ImAfOq5a79s7RxNpL7x0W9KlE/uoGnTKuZ/NaNl8dMkdnWlNM2hxEzgGFS0lKCZ4AkEjvpnbL4aIm02tbp4ts5JHdl9TT+4l2txm0OWlDiEqSkN404Ad6ThRqOtVO/7qSSCBqquac5SlbNVFJUPUbTQcFjsufckuL8kD50/Z2eva15rBaSfeqwf/mnPzq4/otYCLIQAB9oc4z0HGre2nXqfnQo+yXP0Zvd36KEYcVotDispwtAIGmmJQJ8opdGw9h+0QWjCXFJCsa8UCIkz31crZfVnZR9q+0gxopacWnBOpqsN7SWbG6S6AFOKIKkrSIITxKauKiS5SZDWn9HNmJGBx9En2kq4E/iTPCkXth3W0nsrV/Wgg+aVfSrWzfFnWU4HmlZnRafZPfTt9wFORB00M8RyqnCDDnIzq0XHeTc4XW1xwJ+ih9aZ2j9YoMOWRLkDPCAcue6qfhWl22Ck9DB/Oo+32xKAMR3gnCrxEpPQ4THWh417GpszJ+8ED9tYXEHnhUn/ANkigxelm/C6+0e5RMeEkVc74vVp6zJWlW83kUYgmRBSZmJGfDOopt5q2WdwFpIW20VerokZJOKNT9Kz47qy+QxYv5xI+xt4URolwCenCtBu1SezxvrRoCVLUAmSJJEmBnWPbN3YO1JI0gj41bNt2ypuzpSkqVwgE5YQJymsuyqLHtBtNZS0tCHAvLPswVJHDMgRVHXtYQd5oRkJCoJgRMKGpHyoXbclowOS0oBSIEwmcxwJqOtlz2uIWysjuSFfFM0Rk10OkTNn2kaWQkpWkqIA3ZEnLUHnFbpsr92RXmSxWQpdbxIUmFp1SR+IcxXpvZX7siqcnLsVFTftjAUUrU3I1CgKT7KyLndZP9NUy+0rceK0er3mD5UwQ08kzhSeQJSR4g04yfsmi83hdlhbSFLSgA6YZKlHkhKc1HpTe7LowuB1LPYoAyS4oqdVJEHDMIHdmT3U9uN2xgn7VIdBwqLkl3IEkJJGFAEHJNWS3spS0rCPxjPUnx41opyrsTUb6KhYUB60KSZGBClTlwSVCoy229GL7Al7LUZAKzkExHKpXZ8/5tzL/TWD/wCM1QrFa3nFdnJQkT6o8JHOsJzcUqNIxTJS2X9gScYIVyQrF8chVebvB0YuxQRJzWRJkn2jIFWxm520qBOJw81ifIARRL2tLaGinEkGQcPHXlFP9NbFq9ELZrgfWqXjMiYCs/Empddi7EoLLfZqCQCpJlRM6yadJvIrjA3wIlZwDhwzV8BSb7C1AY3I03WxhGvtZn41UYq7QnJ0T9jvFblldS6tSlpIO9MhJjnrnNVHaFcBMJJlWuXfrVkuizIQ07hGakJk6k73EnOoy9rCpwBKAVGQYy0z50S7FHoPsjfTqU9kH2rO3JKlFGNY3coUohI0A041NO2iwxitFtftGZOHtFAHP2GQkeBqv2XYd9YOIpRMd/GambLsGgCFuKPTLvoTBxGmzd8WWzJc+yTK3FkKwZhIJSBMdwqasl8MrC1laQlx1UBXRIiD3g06s+yzCfwz1z1M8aStV0M4skDd0yGWmmWVUp0TwsaG7WFvYlNNqlRzKQZHYg0Z3Z6zQYaCf4CpHH90ilW7EEHcJEGfEiDl0pwVuYSAoQR7OdWpryLhIgr1uYNx2Tz6AcUgOFeiSdFzxpC33cSUTalqwqAPaIQrAFAgFQASdY15k1KPWFwqntJyO6YgSIJ060jZ7rICw79qHNc4MZ5a5cIjlSuIUyoXrci7OhaTgMALxAKTEkxCiogECco401untUIWuJCkKbw4wFaZEJjPic+E1oV5NByzqZKVZpSgnXIRx6TnSTbLTVlW2hGFS0GcjmopjU0mlfY7ddFB2YcGNacJBgZmI1PfV3ftYQETOYyABJ0HKqzcF3rQpeJJSYGsczxqR2lvhFlbaU5i3pAgToBPzrI0RJotalEANq8SB8JmnfbHi2sdAD8jVEsW3KVL3GlHCJOJQGQ5RNStn28bVqy6OhSfrSQ6J+1PIKVTIMH1kkcO8VoWyv3ZHSsmXtnZlbh7VClboCmzEnICRPEitZ2V+7I6UxGPbP2V4pUbTiBndzTMc8ppG8nAlWRGUcRSj9oWrUwMjA/iiq7bW95XX61LGSNvVhceVJH2o05KBB85qf2d2mfffUhZ3FFRwxABATn11zqr3u8A44ZSCVhWZ9nQ1IbGXgh21pOJSlFBJJnDMiacQZc7jITaFKP4kqT4lsgVX9nbuSopUdyFwVEzlj5aRnS9rtykOZKwjEn1QCc8jrSl2oQEDfczVJEiBKuAjlXL8iE5qoujbG4rZYrRc7TjjSUuKMKGIA4UneHLXKoTaC50oOBCRiUAQBqd7ifCpGxOobWg41CFDXDz10601vG/G+1bK3gQ3M5AmN7OEieNGJSTSbCdVaHDFxrXGUDPXvIIqSTs43kVmYjSohzbyzoMJC1Ed2Ef7s/hTO9NvHEwGkN5jUyqJ4RlXVyS1ZhxdFjvCxNtNKwJgEeeYqJulQDmoGXE/U0wue/nbUh8un1UghICQPWichPDiajb9aBbH8Q+tAF7evqztjffaT1WJ8qZu7ZWMaOFf8CFn4kAVlNsb30wBEcwM576M06lORWgdwM/+s0AaO9t+yBuNOK64Uj51A2j9IyMasTKwZ4KB4A1VO3b0K1Hohf1AqJfdaC1bypMao0yHI0NiRorf6QLOYlt0TpkD8qkmdqrOpHafaBAgklOkkgcZ1B8qyxC24Bx5TqUq6ZZGl3nEFIHaJmOIUnKZ9mp5MqjSxtfYj/rhP8AEFD5inDW0FlV6toaP8w+tZE7ZwcgpB/mH1pkLMoaJB6LSfH1qpSYqNyRb2jo42eikn60cugjIg+NY4mzqYSooONTjZbKRnhCgFBQPMEAR1rlmDkIEHKPAU3IVGn285iqx+kC7lPos4Th3SqZ7wmhs62SpeZ0GpPM+VS19pOBqBPXpQ3Wyoq3RUbj2TWFHfTvJIySfzqUOxLydHGz/UKl7pbXjT6o8CeFWFSXP3D5j61Md7HLWjPndlbTiSpXZkIUlUpUdEqCjkR3Vveyv3ZFZ7aCvCqUp0Oijy6VoWyv3ZHSqokx4Ikgdw+CjUHeAzV1NQzt4Ole86oweBw5csqkNpLVZnnEmzMraRgAUMRMqAzVrxrNyLS1Yhe7c2heXP5VLbF2cN2xgZAhtYVnmcxGXSoO90/5lRJgAnnxSmNKk9i1TbWiSSQlQOWsxx8Ka20IsN7pOPITvI+YqNSbRJwrOAFQygacNJPCpm3gFw58QfIzRrIyBnhB3sWenOANOFZ5Fk/guCj/AEVdxh8KSrFiViGRJJ4HjRLY6rtSVAkhJGUcv+6t60ISQVFtOc7xAnOYmom2WVpS1LL7SQQTAMwM88tazxfYntFT41orahlBSTnrPwpV/EFAYQO85/MxVlstgsajBtYScpgRP9WXlU96N2N5QV28xyIAy51slJsz0kV7YwKItAkHcHACN8jgKPtHZgpCZEwofWrWm4rPZULLRJKxB3ieM+GdNbPZkOqwrGJIzirSrsnvozO8khIJCRkP+SR+dRn+LOFRCROeQ/Kt3RcNnGXZI8QKcIutpOjaR0FOgMHvF10BAShW9OiST+H/AL8qjrbZXyoq7JwTwwq5Dur0f/hUD8Ipnamkych/cU0IxOwWOWFFaFZIVGRGeIEDzAp9sts+u3OIZTCVKEkqygASTWrqs6fZFIvrLLbjje4tCFFKhqN086zljb6NIyXTRk153SqzPuMrEqbIBj+NAnyNVl9wYiBGRPzr0C4ylw4lgKURJUdSeZpoq5mOLSD/ACJ/KqUKQpPejEbG2CodDGfIVIBrAqc5PI5cNc6029brszLanOxaBSDBKUjPrFUm9Qy6nGhAQSBMH8Ua8o1qZaJH2yrQ7RSwCDhAgHL1uVPtur1VZ2WVICSSojen2Z4GonZ624FBtABKozngO81YtorpTam20qJAQZ3eMiKFJVscIty0Uq7NrrSpeXZpwickT8zSqf0jWwapZP8AIR8lVP3fscwlX4zOXrGnathbONFOD+afmKcJJ7XQ5prsr9n/AEhvOrDZabwrUEznICiEzrHGvQWyv3ZFYuvY9pBCgpcpOITEZGeVbRsr92RVkHl21WF2CrAqFcco161yxtOYhqN0nyGfjUxaLgtqCQqzu+GYjoDTPG+0DLbqJ/dUPKBWW6GKXHeDYWpVpaW9wAMDkJOLWrds7tDZVvpbbsZaUZAcOHKBPATVHF74QQoAgZbyAVGdcznSt3XyGlocEbs5aTIg1SlXgC835I7QgkEJypnZLWFwD+FAJOYJJxTJ04DKoC27W45kDe5cKaWXaCCSVEyAk55cs/OsckZM1jJItAvhCnzNnQtKihPZkHCISoKOuWcHwp1bmrIt0Hsi2jCZAMkGeEkzVNevBBcELKSCJlMTHKFGZqeu63trcw4s4nPjnWGSEl1ZrCcXphn7qs65DS3BEYcQA19ac+dRrl1rblWIkJk7sgmKmbvt6McFQjdy5kax4VOKvdlztm0rBIBIHcWlRHjFYvNkhqmzT64S8jHZmzuILmPtIKI3yY1ByqRXa1tb6ACRwOQjwp9etrQgHfGIjIHnhH1iqrY77deKw8202kJkYABOcGa6/j5XPHyfZhlgozomRtm97pA8TXF7cPBJV2SIHI1EuNJMZiDoKbWpkQRxj6UpZZJmsccWiyo2stK0BYZRGuRVxjXKmtp2ltQVm2mJIgBU5Dp9KldmEYbC8Zg7vdwFHtS/86d7PEvOc/2fOufH8uTc78WVLDH8peWQa9prRIBZGc64sv8AbTe9to3ezUlTaQFpKZkjUcJFW2zO4n7PiVi+0UMzOW5S23HZkLgJOCy2gkRMHAgg9xjjWcPnyckq7DJgjHRU7BtUtxEhLeQEAqgmctImnwve0E7rKTJj1j+XdVkasTQsz+6gEPnMAApHaogg8Mqmr8fQ0hB3ZSsESdYSqetKfzsi/wAijjh5RnF63m6UBDrIAWcMBXCCeXcaoN6WVSB2YTliJCpJVHBHKBWibX3g26G1iEjGnIET6j06HnFVshBJGIGCMpnurbDnyyrmPJhx1oR2au8kgrBSE8JnF3Huq7IaxJSMxHKq9dz7e8kEcTwygxSG2NoP+HZLa1J3sylRTIwnWDXW/wBQaMYVGaZahYzIzV5mlV2Y+2vzrKG7S4Qr7Z0wPeL186h02+0z+3d/8qvzqsC1Qs7uVmyWlggHfXoeX5VpOyv3ZHSvLF3W98utBTzpBWkEFxRyKhPGvU+yv3ZFbHOZExe7qfVdWO4qJ+Bp4naF3iUq6pSfpUCGjNKpZPKtKBk6b9CvXZbV/LSLpsLn7SyNk9E//NRiWj/ZFH7M93nSpAOk3VdZM/4cjuwpI+BmnTN13Z+FtKeqQPmmo3s+nnXQ33j40uIFist32VGTSkpB1BCSPmK6dn21OY5ZIiILfdzg1XVI7wf77xSYy7umXypOIFhc2PZKsQas8jMRux8BTO0bDIlBbYGWsOEf8qYtWpadFrH85+RNOmr3dH4yeuE0uAWPX9jUuA40OyoySlZ1059PKot/YdCMYT24nIHUxrqRnUi3tE4OI8o+Rp01tS5xA/qP1BpfWl4HdldsWx6TvFx4EZQrLhGQilFbE78i0EGOKQfHWrWztUPxA+BT9RTpvaljRST1hJ+RpfWvQWylI2HeCVTawrOUpGIJkDVQn5Ug3sW8p3Gp8Eb0EKVikpOE6c9a0du87Ivi2OoA+YpSbIdFI8CB9ah4Fsr7HoyReyV4JIUl3fTmkpcPTLLU50leN1WxDalPLUQlJK1YtQoAEHOTy8K1/BZ+DkdFVG31dDL6CkP4cWRO6oEcoJFNYY2L7GZS9c15RCW3ygj8KpCgc897PhTG2XfeKs1tWhUcwpXdlyyrcLHaGmW0IW8lRQkDFMTA1gaV39fWVOXaJ6DF9KPqXoObMBcsFpE42nAO9KvrRUWZ6RDSydBuq+gr0D+vbKRGNMct6m/61sftJ8Cun9YrMF/VtpPqMvZzIwK555xToXbbSmA27nkQUqMCNcxlW4LvuyD8XljNJ/ruyEzPwX+VPgwtmQWC6rZISppxIMyop5DdHSrFY7nUEJ+yMxqQnXvJq7vXxZVe14JX+VJi9bKBASY70qprHQWyo/qR1O8WoAz0TwzrYdlfuyKo9rv5lSFJCVSUkDdI1ECrxsr92RTqgMTJ1/Oug/3NKv2VaDC0KSeSgQfjRQmtbJAKMK5gowFAAjpRhHIVyKMKABP9xQPhQihFABfLyoAUbDXYoAJNCe/4CjGuEUgBi7/hQCu80MNCKYALh5midoedGihFAwuM865jPM0ahFIAuM8zXMZ50aK5FABcZ76KVqo8Vwg99GgCFSudFK1c6Ug8qKUnlRYCZUrnRCTzpUpPI+VFKDyPlRYBEEyM+IrdNlfuyKw1CDIyOorcdlvuyKmQDq8LmZdViWmTTX0cs/uxQoVAA9G7P7sUPRyz+xQoUDQPRyz+xQ9G7P7sUKFAgejdn92KHo3Z/YFChQAPRuz+7FD0bs/uxQoUwB6OWf3Yoejln9gUKFAHPRuz+7FD0bs/uxQoUAd9G7P7sUPRyz+xQoUAD0cs/sCh6N2f2BQoUgB6OWf3Yoejdn92KFCgAejdn9gUPRuz+xQoUAD0cs/sCh6OWf2BQoUAD0bs/uxQ9HLP7FChQAPRyz+xUxZbMlCQlIgCu0KY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9" descr="data:image/jpeg;base64,/9j/4AAQSkZJRgABAQAAAQABAAD/2wCEAAkGBxQSEhQUExQVFRUUFx0XGBcVGBkYFxgcGhUWFhcVGBcYHSggGh0lHBgVITEhJSkrLi4uFx8zODMsNygtLisBCgoKDg0OGhAQGiwfHSQsLCwsLCwsLCwsLCwvLCwsLCwsLCwsLCwsLCwsLCwsLCwsLCw3LCwrLCwsLCwsNyw3LP/AABEIAJQA3AMBIgACEQEDEQH/xAAcAAAABwEBAAAAAAAAAAAAAAAAAgMEBQYHAQj/xABDEAABAwEFBQQHBAgGAwEAAAABAgMRAAQFEiExBiJBUXETYYGRFjJSU6GxwSM0QtEHFTNicoKS8BQkQ6LC4ZOy0qP/xAAZAQADAQEBAAAAAAAAAAAAAAAAAQIDBAX/xAAiEQACAgICAgMBAQAAAAAAAAAAAQIRAyESMUFRBBMiQjL/2gAMAwEAAhEDEQA/AMnUoyczQxHnQUMzQw17ZwAxHnXMR50YIroRQAXEedCTzNKYK6EUAJ58zXc+ZpUIowboARAPM0YTzNKhujhFFBYiAeZroBpcIowboAQAPM0bD3mlw3Rg3QAgEnvp3dbuB5taphK0k9ARRQ3Tu7LF2rzbZMY1hM6xJilJaBdmoWW2rcOKAlBEpGqtdTw8Kcgd80sbrZZEN5q0Uo5k9xPDpScV4b70egcTrVevT9qvr9BVjw1XL0I7Vfh8hQAwXTti8Frs7riD2YaxJkjEqUykHkASk86QPdT+69nGgCXCVhRKoV6iZM5DTjxrLJGUl+XWy4uKeygWNl+1OYpdfXkZJJAg6A+qmrrdmyTyjidc7PuRmqOIxaCrZZ8CQEtpkDggAJHjpTjslq1IQOScz5n8q1RFkDaLiYZaMJmfWKjJPHU1AvbO2ZeaZQf3VEfDSrNtIw0llWPDJyHaESekn5VRztGwISvGmAASUmMhhOY8PKtI0+xOxw3s64y426h4r7NYWAseyoK9ZPStwuK2qdZStWprE2L1ZcENupJPDEJz4Qe/51sWyv3ZFEopdCTs8uKRma6EU5UjM10N17JwDcN0YN04DdGDdADcIowRTgN0cN0ANg3Rg3TkN0YN06AbBujBunIbo4bphY2DdGDdPGbIpZhKVKjPdBPyo/8AhFzGBU8sJnyiloBkG6MG6khYIMLUlB9k5r/oTJ84qQsl0FXqMrX+88ezR1wJ3j4kVlLPCPkpY5S6RANskmACTyAk+Qp3Z2FNuIK0qThUCZSRoQTVgcaQ2IftSGx7tgBJ6HDKvjUci1sf6dqdR3KJj/cDXO/lrpI1WB+zQje6XgAhBDeoJyJ4ZJ4DrRC5yql2e0v6tWppz+IJn/aQadove2J9ZltY5pUR8DXA4nTZZqgLzH2qvD5CiJ2pKf2lndT3gYh8KaWm+mHFlXaBExksFPCOIpUx2dUKslmU2hAU6sDKZWe7gP8Aqq42pK/UWhX8KgfrS9wuKS1amywtbi1LCVKyEKJwwog5QRWGac4RuMbLhFSe3Q9vDbxhtP2SFuxlMYEawM1ZnwFQNq2ztDpIxpZTybGfQrVJ+VL2PYt5wAPOIQmBuoGJWX7xy+FWG79kLM1qkrPNwz8NK2J0URIDqXzClktxiVKiTiSRmfGqpgzgSDy0+Fbheb7TbRiIT7AkCOeEZVCvONLnG2DHMA8vzqoxb6ByMustnIcaJA/aJ1H7wr09sr92RWSPXRZTmlKUkZiN3MGR8RWt7K/dm+lFNEs84qbzNdDdO1tQTlQCK9w86xsG6MG6chulrPZVLUEpEk8BTCxkG6OG6lP1M9IHZqzy4Uqu5HRlhB6EVPOPtD4y9EQEVL3Zsy+8kqSnCkaKXug9BEnrpR7DdziXWipBAC0kmMoxCZrQLyvthoEKcGJQ3UI3lnMaJTnWOfPwriXjx8uygu7K2hP4Uq6LT9Ypo/dLrebiezHNZAHgePQVb7fey1JB+zsiIjE4cTqu8ImAfOq5a79s7RxNpL7x0W9KlE/uoGnTKuZ/NaNl8dMkdnWlNM2hxEzgGFS0lKCZ4AkEjvpnbL4aIm02tbp4ts5JHdl9TT+4l2txm0OWlDiEqSkN404Ad6ThRqOtVO/7qSSCBqquac5SlbNVFJUPUbTQcFjsufckuL8kD50/Z2eva15rBaSfeqwf/mnPzq4/otYCLIQAB9oc4z0HGre2nXqfnQo+yXP0Zvd36KEYcVotDispwtAIGmmJQJ8opdGw9h+0QWjCXFJCsa8UCIkz31crZfVnZR9q+0gxopacWnBOpqsN7SWbG6S6AFOKIKkrSIITxKauKiS5SZDWn9HNmJGBx9En2kq4E/iTPCkXth3W0nsrV/Wgg+aVfSrWzfFnWU4HmlZnRafZPfTt9wFORB00M8RyqnCDDnIzq0XHeTc4XW1xwJ+ih9aZ2j9YoMOWRLkDPCAcue6qfhWl22Ck9DB/Oo+32xKAMR3gnCrxEpPQ4THWh417GpszJ+8ED9tYXEHnhUn/ANkigxelm/C6+0e5RMeEkVc74vVp6zJWlW83kUYgmRBSZmJGfDOopt5q2WdwFpIW20VerokZJOKNT9Kz47qy+QxYv5xI+xt4URolwCenCtBu1SezxvrRoCVLUAmSJJEmBnWPbN3YO1JI0gj41bNt2ypuzpSkqVwgE5YQJymsuyqLHtBtNZS0tCHAvLPswVJHDMgRVHXtYQd5oRkJCoJgRMKGpHyoXbclowOS0oBSIEwmcxwJqOtlz2uIWysjuSFfFM0Rk10OkTNn2kaWQkpWkqIA3ZEnLUHnFbpsr92RXmSxWQpdbxIUmFp1SR+IcxXpvZX7siqcnLsVFTftjAUUrU3I1CgKT7KyLndZP9NUy+0rceK0er3mD5UwQ08kzhSeQJSR4g04yfsmi83hdlhbSFLSgA6YZKlHkhKc1HpTe7LowuB1LPYoAyS4oqdVJEHDMIHdmT3U9uN2xgn7VIdBwqLkl3IEkJJGFAEHJNWS3spS0rCPxjPUnx41opyrsTUb6KhYUB60KSZGBClTlwSVCoy229GL7Al7LUZAKzkExHKpXZ8/5tzL/TWD/wCM1QrFa3nFdnJQkT6o8JHOsJzcUqNIxTJS2X9gScYIVyQrF8chVebvB0YuxQRJzWRJkn2jIFWxm520qBOJw81ifIARRL2tLaGinEkGQcPHXlFP9NbFq9ELZrgfWqXjMiYCs/Empddi7EoLLfZqCQCpJlRM6yadJvIrjA3wIlZwDhwzV8BSb7C1AY3I03WxhGvtZn41UYq7QnJ0T9jvFblldS6tSlpIO9MhJjnrnNVHaFcBMJJlWuXfrVkuizIQ07hGakJk6k73EnOoy9rCpwBKAVGQYy0z50S7FHoPsjfTqU9kH2rO3JKlFGNY3coUohI0A041NO2iwxitFtftGZOHtFAHP2GQkeBqv2XYd9YOIpRMd/GambLsGgCFuKPTLvoTBxGmzd8WWzJc+yTK3FkKwZhIJSBMdwqasl8MrC1laQlx1UBXRIiD3g06s+yzCfwz1z1M8aStV0M4skDd0yGWmmWVUp0TwsaG7WFvYlNNqlRzKQZHYg0Z3Z6zQYaCf4CpHH90ilW7EEHcJEGfEiDl0pwVuYSAoQR7OdWpryLhIgr1uYNx2Tz6AcUgOFeiSdFzxpC33cSUTalqwqAPaIQrAFAgFQASdY15k1KPWFwqntJyO6YgSIJ060jZ7rICw79qHNc4MZ5a5cIjlSuIUyoXrci7OhaTgMALxAKTEkxCiogECco401untUIWuJCkKbw4wFaZEJjPic+E1oV5NByzqZKVZpSgnXIRx6TnSTbLTVlW2hGFS0GcjmopjU0mlfY7ddFB2YcGNacJBgZmI1PfV3ftYQETOYyABJ0HKqzcF3rQpeJJSYGsczxqR2lvhFlbaU5i3pAgToBPzrI0RJotalEANq8SB8JmnfbHi2sdAD8jVEsW3KVL3GlHCJOJQGQ5RNStn28bVqy6OhSfrSQ6J+1PIKVTIMH1kkcO8VoWyv3ZHSsmXtnZlbh7VClboCmzEnICRPEitZ2V+7I6UxGPbP2V4pUbTiBndzTMc8ppG8nAlWRGUcRSj9oWrUwMjA/iiq7bW95XX61LGSNvVhceVJH2o05KBB85qf2d2mfffUhZ3FFRwxABATn11zqr3u8A44ZSCVhWZ9nQ1IbGXgh21pOJSlFBJJnDMiacQZc7jITaFKP4kqT4lsgVX9nbuSopUdyFwVEzlj5aRnS9rtykOZKwjEn1QCc8jrSl2oQEDfczVJEiBKuAjlXL8iE5qoujbG4rZYrRc7TjjSUuKMKGIA4UneHLXKoTaC50oOBCRiUAQBqd7ifCpGxOobWg41CFDXDz10601vG/G+1bK3gQ3M5AmN7OEieNGJSTSbCdVaHDFxrXGUDPXvIIqSTs43kVmYjSohzbyzoMJC1Ed2Ef7s/hTO9NvHEwGkN5jUyqJ4RlXVyS1ZhxdFjvCxNtNKwJgEeeYqJulQDmoGXE/U0wue/nbUh8un1UghICQPWichPDiajb9aBbH8Q+tAF7evqztjffaT1WJ8qZu7ZWMaOFf8CFn4kAVlNsb30wBEcwM576M06lORWgdwM/+s0AaO9t+yBuNOK64Uj51A2j9IyMasTKwZ4KB4A1VO3b0K1Hohf1AqJfdaC1bypMao0yHI0NiRorf6QLOYlt0TpkD8qkmdqrOpHafaBAgklOkkgcZ1B8qyxC24Bx5TqUq6ZZGl3nEFIHaJmOIUnKZ9mp5MqjSxtfYj/rhP8AEFD5inDW0FlV6toaP8w+tZE7ZwcgpB/mH1pkLMoaJB6LSfH1qpSYqNyRb2jo42eikn60cugjIg+NY4mzqYSooONTjZbKRnhCgFBQPMEAR1rlmDkIEHKPAU3IVGn285iqx+kC7lPos4Th3SqZ7wmhs62SpeZ0GpPM+VS19pOBqBPXpQ3Wyoq3RUbj2TWFHfTvJIySfzqUOxLydHGz/UKl7pbXjT6o8CeFWFSXP3D5j61Md7HLWjPndlbTiSpXZkIUlUpUdEqCjkR3Vveyv3ZFZ7aCvCqUp0Oijy6VoWyv3ZHSqokx4Ikgdw+CjUHeAzV1NQzt4Ole86oweBw5csqkNpLVZnnEmzMraRgAUMRMqAzVrxrNyLS1Yhe7c2heXP5VLbF2cN2xgZAhtYVnmcxGXSoO90/5lRJgAnnxSmNKk9i1TbWiSSQlQOWsxx8Ka20IsN7pOPITvI+YqNSbRJwrOAFQygacNJPCpm3gFw58QfIzRrIyBnhB3sWenOANOFZ5Fk/guCj/AEVdxh8KSrFiViGRJJ4HjRLY6rtSVAkhJGUcv+6t60ISQVFtOc7xAnOYmom2WVpS1LL7SQQTAMwM88tazxfYntFT41orahlBSTnrPwpV/EFAYQO85/MxVlstgsajBtYScpgRP9WXlU96N2N5QV28xyIAy51slJsz0kV7YwKItAkHcHACN8jgKPtHZgpCZEwofWrWm4rPZULLRJKxB3ieM+GdNbPZkOqwrGJIzirSrsnvozO8khIJCRkP+SR+dRn+LOFRCROeQ/Kt3RcNnGXZI8QKcIutpOjaR0FOgMHvF10BAShW9OiST+H/AL8qjrbZXyoq7JwTwwq5Dur0f/hUD8Ipnamkych/cU0IxOwWOWFFaFZIVGRGeIEDzAp9sts+u3OIZTCVKEkqygASTWrqs6fZFIvrLLbjje4tCFFKhqN086zljb6NIyXTRk153SqzPuMrEqbIBj+NAnyNVl9wYiBGRPzr0C4ylw4lgKURJUdSeZpoq5mOLSD/ACJ/KqUKQpPejEbG2CodDGfIVIBrAqc5PI5cNc6029brszLanOxaBSDBKUjPrFUm9Qy6nGhAQSBMH8Ua8o1qZaJH2yrQ7RSwCDhAgHL1uVPtur1VZ2WVICSSojen2Z4GonZ624FBtABKozngO81YtorpTam20qJAQZ3eMiKFJVscIty0Uq7NrrSpeXZpwickT8zSqf0jWwapZP8AIR8lVP3fscwlX4zOXrGnathbONFOD+afmKcJJ7XQ5prsr9n/AEhvOrDZabwrUEznICiEzrHGvQWyv3ZFYuvY9pBCgpcpOITEZGeVbRsr92RVkHl21WF2CrAqFcco161yxtOYhqN0nyGfjUxaLgtqCQqzu+GYjoDTPG+0DLbqJ/dUPKBWW6GKXHeDYWpVpaW9wAMDkJOLWrds7tDZVvpbbsZaUZAcOHKBPATVHF74QQoAgZbyAVGdcznSt3XyGlocEbs5aTIg1SlXgC835I7QgkEJypnZLWFwD+FAJOYJJxTJ04DKoC27W45kDe5cKaWXaCCSVEyAk55cs/OsckZM1jJItAvhCnzNnQtKihPZkHCISoKOuWcHwp1bmrIt0Hsi2jCZAMkGeEkzVNevBBcELKSCJlMTHKFGZqeu63trcw4s4nPjnWGSEl1ZrCcXphn7qs65DS3BEYcQA19ac+dRrl1rblWIkJk7sgmKmbvt6McFQjdy5kax4VOKvdlztm0rBIBIHcWlRHjFYvNkhqmzT64S8jHZmzuILmPtIKI3yY1ByqRXa1tb6ACRwOQjwp9etrQgHfGIjIHnhH1iqrY77deKw8202kJkYABOcGa6/j5XPHyfZhlgozomRtm97pA8TXF7cPBJV2SIHI1EuNJMZiDoKbWpkQRxj6UpZZJmsccWiyo2stK0BYZRGuRVxjXKmtp2ltQVm2mJIgBU5Dp9KldmEYbC8Zg7vdwFHtS/86d7PEvOc/2fOufH8uTc78WVLDH8peWQa9prRIBZGc64sv8AbTe9to3ezUlTaQFpKZkjUcJFW2zO4n7PiVi+0UMzOW5S23HZkLgJOCy2gkRMHAgg9xjjWcPnyckq7DJgjHRU7BtUtxEhLeQEAqgmctImnwve0E7rKTJj1j+XdVkasTQsz+6gEPnMAApHaogg8Mqmr8fQ0hB3ZSsESdYSqetKfzsi/wAijjh5RnF63m6UBDrIAWcMBXCCeXcaoN6WVSB2YTliJCpJVHBHKBWibX3g26G1iEjGnIET6j06HnFVshBJGIGCMpnurbDnyyrmPJhx1oR2au8kgrBSE8JnF3Huq7IaxJSMxHKq9dz7e8kEcTwygxSG2NoP+HZLa1J3sylRTIwnWDXW/wBQaMYVGaZahYzIzV5mlV2Y+2vzrKG7S4Qr7Z0wPeL186h02+0z+3d/8qvzqsC1Qs7uVmyWlggHfXoeX5VpOyv3ZHSvLF3W98utBTzpBWkEFxRyKhPGvU+yv3ZFbHOZExe7qfVdWO4qJ+Bp4naF3iUq6pSfpUCGjNKpZPKtKBk6b9CvXZbV/LSLpsLn7SyNk9E//NRiWj/ZFH7M93nSpAOk3VdZM/4cjuwpI+BmnTN13Z+FtKeqQPmmo3s+nnXQ33j40uIFist32VGTSkpB1BCSPmK6dn21OY5ZIiILfdzg1XVI7wf77xSYy7umXypOIFhc2PZKsQas8jMRux8BTO0bDIlBbYGWsOEf8qYtWpadFrH85+RNOmr3dH4yeuE0uAWPX9jUuA40OyoySlZ1059PKot/YdCMYT24nIHUxrqRnUi3tE4OI8o+Rp01tS5xA/qP1BpfWl4HdldsWx6TvFx4EZQrLhGQilFbE78i0EGOKQfHWrWztUPxA+BT9RTpvaljRST1hJ+RpfWvQWylI2HeCVTawrOUpGIJkDVQn5Ug3sW8p3Gp8Eb0EKVikpOE6c9a0du87Ivi2OoA+YpSbIdFI8CB9ah4Fsr7HoyReyV4JIUl3fTmkpcPTLLU50leN1WxDalPLUQlJK1YtQoAEHOTy8K1/BZ+DkdFVG31dDL6CkP4cWRO6oEcoJFNYY2L7GZS9c15RCW3ygj8KpCgc897PhTG2XfeKs1tWhUcwpXdlyyrcLHaGmW0IW8lRQkDFMTA1gaV39fWVOXaJ6DF9KPqXoObMBcsFpE42nAO9KvrRUWZ6RDSydBuq+gr0D+vbKRGNMct6m/61sftJ8Cun9YrMF/VtpPqMvZzIwK555xToXbbSmA27nkQUqMCNcxlW4LvuyD8XljNJ/ruyEzPwX+VPgwtmQWC6rZISppxIMyop5DdHSrFY7nUEJ+yMxqQnXvJq7vXxZVe14JX+VJi9bKBASY70qprHQWyo/qR1O8WoAz0TwzrYdlfuyKo9rv5lSFJCVSUkDdI1ECrxsr92RTqgMTJ1/Oug/3NKv2VaDC0KSeSgQfjRQmtbJAKMK5gowFAAjpRhHIVyKMKABP9xQPhQihFABfLyoAUbDXYoAJNCe/4CjGuEUgBi7/hQCu80MNCKYALh5midoedGihFAwuM865jPM0ahFIAuM8zXMZ50aK5FABcZ76KVqo8Vwg99GgCFSudFK1c6Ug8qKUnlRYCZUrnRCTzpUpPI+VFKDyPlRYBEEyM+IrdNlfuyKw1CDIyOorcdlvuyKmQDq8LmZdViWmTTX0cs/uxQoVAA9G7P7sUPRyz+xQoUDQPRyz+xQ9G7P7sUKFAgejdn92KHo3Z/YFChQAPRuz+7FD0bs/uxQoUwB6OWf3Yoejln9gUKFAHPRuz+7FD0bs/uxQoUAd9G7P7sUPRyz+xQoUAD0cs/sCh6N2f2BQoUgB6OWf3Yoejdn92KFCgAejdn9gUPRuz+xQoUAD0cs/sCh6OWf2BQoUAD0bs/uxQ9HLP7FChQAPRyz+xUxZbMlCQlIgCu0KY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1275" name="Picture 11" descr="http://www.raic.org/honours_and_awards/awards_raic_awards/2005recipients/images/innova_beamish_munroe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54510"/>
            <a:ext cx="55340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7923" y="1051922"/>
            <a:ext cx="5366077" cy="393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28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Augmented Reality in ExCEL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1" y="1640641"/>
            <a:ext cx="3850105" cy="436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5"/>
          <a:stretch/>
        </p:blipFill>
        <p:spPr bwMode="auto">
          <a:xfrm>
            <a:off x="3994286" y="1885619"/>
            <a:ext cx="5149714" cy="38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20" y="2285015"/>
            <a:ext cx="6228180" cy="457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91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PV Panel Entire Performance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40" y="2402305"/>
            <a:ext cx="4204291" cy="380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9" y="1596043"/>
            <a:ext cx="5290141" cy="354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06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PV Panel Retrofits to Increase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9" y="1253790"/>
            <a:ext cx="398022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4" y="1406190"/>
            <a:ext cx="50482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9" y="2086227"/>
            <a:ext cx="33528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31" y="3483643"/>
            <a:ext cx="4210588" cy="314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29" y="2744452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27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Building Sensor Circuitry and Commissioning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3" y="1441283"/>
            <a:ext cx="50006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09" y="1697957"/>
            <a:ext cx="4759471" cy="382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6" t="23792"/>
          <a:stretch/>
        </p:blipFill>
        <p:spPr bwMode="auto">
          <a:xfrm>
            <a:off x="1103697" y="3108158"/>
            <a:ext cx="7664335" cy="378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7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Direct Current Microgrid Components for Maximizing Renewable Generation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727"/>
            <a:ext cx="4638674" cy="31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4" y="1957138"/>
            <a:ext cx="4477460" cy="308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3737" r="10158" b="2348"/>
          <a:stretch/>
        </p:blipFill>
        <p:spPr bwMode="auto">
          <a:xfrm>
            <a:off x="656877" y="1758972"/>
            <a:ext cx="7963593" cy="481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Always open to other ideas!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For those that would like to engage on this Initiative Contact:</a:t>
            </a:r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284984"/>
            <a:ext cx="8892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www.eng.mcmaster.ca/excel</a:t>
            </a:r>
          </a:p>
          <a:p>
            <a:pPr algn="ctr"/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Kelton</a:t>
            </a:r>
            <a:r>
              <a: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Friedrich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JHE-123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905-525-9140 </a:t>
            </a:r>
            <a:r>
              <a: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21524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friedrke@mcmaster.ca</a:t>
            </a:r>
          </a:p>
        </p:txBody>
      </p:sp>
    </p:spTree>
    <p:extLst>
      <p:ext uri="{BB962C8B-B14F-4D97-AF65-F5344CB8AC3E}">
        <p14:creationId xmlns:p14="http://schemas.microsoft.com/office/powerpoint/2010/main" val="338822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6512" y="-46736"/>
            <a:ext cx="10611710" cy="6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828600" y="-46736"/>
            <a:ext cx="10611710" cy="69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828600" y="-46736"/>
            <a:ext cx="10611710" cy="69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31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828600" y="-46736"/>
            <a:ext cx="10611710" cy="69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3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ExCEL’s</a:t>
            </a:r>
            <a:r>
              <a:rPr lang="en-CA" dirty="0" smtClean="0"/>
              <a:t> Initial Goals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985" y="1272654"/>
            <a:ext cx="8229600" cy="4525963"/>
          </a:xfrm>
        </p:spPr>
        <p:txBody>
          <a:bodyPr/>
          <a:lstStyle/>
          <a:p>
            <a:r>
              <a:rPr lang="en-CA" dirty="0" smtClean="0"/>
              <a:t>Experiential Learning</a:t>
            </a:r>
            <a:endParaRPr lang="en-CA" dirty="0"/>
          </a:p>
        </p:txBody>
      </p:sp>
      <p:pic>
        <p:nvPicPr>
          <p:cNvPr id="5" name="Picture 3" descr="C:\Users\Kelton\Documents\ExCEL Building\Website Files\Outreach Photos\Ford_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785" y="1861691"/>
            <a:ext cx="3312767" cy="22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i1110.photobucket.com/albums/h446/ucscsustain/IMG_324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466" y="1868013"/>
            <a:ext cx="2918055" cy="21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9687" y="40886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Living Lab of Sustainability</a:t>
            </a:r>
            <a:endParaRPr lang="en-CA" dirty="0"/>
          </a:p>
        </p:txBody>
      </p:sp>
      <p:pic>
        <p:nvPicPr>
          <p:cNvPr id="15362" name="Picture 2" descr="C:\Users\Kelton\Pictures\BlackBerry\IMG-20130614-0075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8"/>
          <a:stretch/>
        </p:blipFill>
        <p:spPr bwMode="auto">
          <a:xfrm>
            <a:off x="618055" y="4533751"/>
            <a:ext cx="3428649" cy="23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Kelton\Pictures\BlackBerry\IMG-20130614-0078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6772" y="4533751"/>
            <a:ext cx="4535054" cy="232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8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828600" y="-46736"/>
            <a:ext cx="10611710" cy="6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 descr="C:\Users\Kelton\Documents\ExCEL Building\Website\Eric large file pics\Section views\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600" y="-46736"/>
            <a:ext cx="10611711" cy="6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8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Experiential Learning?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The Experiential </a:t>
            </a:r>
            <a:r>
              <a:rPr lang="en-CA" dirty="0" smtClean="0"/>
              <a:t>Learning Model </a:t>
            </a:r>
            <a:r>
              <a:rPr lang="en-CA" dirty="0"/>
              <a:t>is cyclical</a:t>
            </a:r>
          </a:p>
          <a:p>
            <a:r>
              <a:rPr lang="en-CA" dirty="0" smtClean="0"/>
              <a:t>Evidence </a:t>
            </a:r>
            <a:r>
              <a:rPr lang="en-CA" dirty="0"/>
              <a:t>based benefits:</a:t>
            </a:r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Complex processing</a:t>
            </a:r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Higher Order </a:t>
            </a:r>
            <a:r>
              <a:rPr lang="en-CA" dirty="0" smtClean="0"/>
              <a:t>Thinking Skills</a:t>
            </a:r>
            <a:endParaRPr lang="en-CA" dirty="0"/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Enjoy learning</a:t>
            </a:r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Cope with change</a:t>
            </a:r>
          </a:p>
          <a:p>
            <a:pPr>
              <a:buNone/>
            </a:pPr>
            <a:r>
              <a:rPr lang="en-CA" dirty="0" smtClean="0"/>
              <a:t>	– </a:t>
            </a:r>
            <a:r>
              <a:rPr lang="en-CA" dirty="0"/>
              <a:t>And more!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60847"/>
            <a:ext cx="4038600" cy="345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67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glasscanadamag.com/images/stories/2010/JanuaryFebruary/C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091322"/>
            <a:ext cx="3810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Funding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86484"/>
          </a:xfrm>
        </p:spPr>
        <p:txBody>
          <a:bodyPr/>
          <a:lstStyle/>
          <a:p>
            <a:r>
              <a:rPr lang="en-CA" dirty="0" smtClean="0"/>
              <a:t>No Government funding available in time frame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098" name="Picture 2" descr="http://www.math.mcmaster.ca/peter/sora/ssc02_photos/Images/ssc02_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86684"/>
            <a:ext cx="51244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uscmcmaster.ca/App_Themes/yellow/images/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515" y="2716335"/>
            <a:ext cx="50292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8290" y="3243802"/>
            <a:ext cx="6151419" cy="36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49179" y="1602746"/>
            <a:ext cx="8229600" cy="1486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No Government funding available in time frame</a:t>
            </a:r>
          </a:p>
          <a:p>
            <a:endParaRPr lang="en-CA" dirty="0" smtClean="0"/>
          </a:p>
          <a:p>
            <a:r>
              <a:rPr lang="en-CA" dirty="0" smtClean="0"/>
              <a:t>Donations Driven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34950"/>
            <a:ext cx="6804025" cy="639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69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92852" y="-38903"/>
            <a:ext cx="9023864" cy="5685804"/>
            <a:chOff x="392852" y="-38903"/>
            <a:chExt cx="9023864" cy="5685804"/>
          </a:xfrm>
        </p:grpSpPr>
        <p:grpSp>
          <p:nvGrpSpPr>
            <p:cNvPr id="6" name="Group 5"/>
            <p:cNvGrpSpPr/>
            <p:nvPr/>
          </p:nvGrpSpPr>
          <p:grpSpPr>
            <a:xfrm>
              <a:off x="5212811" y="-38903"/>
              <a:ext cx="4203905" cy="1477328"/>
              <a:chOff x="880572" y="5165558"/>
              <a:chExt cx="4203905" cy="1477328"/>
            </a:xfrm>
          </p:grpSpPr>
          <p:pic>
            <p:nvPicPr>
              <p:cNvPr id="7" name="Picture 4" descr="http://4.bp.blogspot.com/-9vmh_hEFOIE/T2DJ1LTtfZI/AAAAAAAABBE/B2WO8wKz_nA/s1600/puzzle-pieces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572" y="5358063"/>
                <a:ext cx="627385" cy="50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507957" y="5165558"/>
                <a:ext cx="357652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Open ended design</a:t>
                </a:r>
              </a:p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Multi-disciplinary collaboration</a:t>
                </a:r>
              </a:p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Project-based learning</a:t>
                </a:r>
              </a:p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Professional development </a:t>
                </a:r>
              </a:p>
              <a:p>
                <a:r>
                  <a:rPr lang="en-CA" dirty="0">
                    <a:solidFill>
                      <a:schemeClr val="accent5">
                        <a:lumMod val="75000"/>
                      </a:schemeClr>
                    </a:solidFill>
                  </a:rPr>
                  <a:t>Sustainability</a:t>
                </a:r>
              </a:p>
            </p:txBody>
          </p:sp>
        </p:grp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392852" y="1120938"/>
              <a:ext cx="82296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b="1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b="1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accent5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 dirty="0" smtClean="0"/>
            </a:p>
            <a:p>
              <a:r>
                <a:rPr lang="en-CA" dirty="0" smtClean="0"/>
                <a:t>Capstone Design Projects</a:t>
              </a:r>
            </a:p>
            <a:p>
              <a:pPr lvl="1"/>
              <a:r>
                <a:rPr lang="en-CA" dirty="0" smtClean="0"/>
                <a:t>Teams acting as consultants, with Faculty as client</a:t>
              </a:r>
              <a:endParaRPr lang="en-CA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Design</a:t>
            </a:r>
            <a:endParaRPr lang="en-CA" dirty="0"/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76" y="1441784"/>
            <a:ext cx="56959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0581" y="1265320"/>
            <a:ext cx="63174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46960"/>
            <a:ext cx="4958264" cy="315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Kelton\Documents\ExCEL Building\Website Files\Ext 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961" y="2620487"/>
            <a:ext cx="7461039" cy="41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3376" y="1120938"/>
            <a:ext cx="7070366" cy="5394161"/>
            <a:chOff x="164624" y="228600"/>
            <a:chExt cx="8814753" cy="6400804"/>
          </a:xfrm>
        </p:grpSpPr>
        <p:sp>
          <p:nvSpPr>
            <p:cNvPr id="13" name="Rectangle 12"/>
            <p:cNvSpPr/>
            <p:nvPr/>
          </p:nvSpPr>
          <p:spPr>
            <a:xfrm>
              <a:off x="164624" y="228600"/>
              <a:ext cx="8814753" cy="6400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624" y="228604"/>
              <a:ext cx="8814753" cy="6400800"/>
            </a:xfrm>
            <a:prstGeom prst="rect">
              <a:avLst/>
            </a:prstGeom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8132" y="1441784"/>
            <a:ext cx="6142387" cy="467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52" y="1637052"/>
            <a:ext cx="4565412" cy="373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Kelton\Documents\ExCEL Building\Website\Eric large file pics\10.pn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8174" y="1374975"/>
            <a:ext cx="7090611" cy="42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C:\Users\PaaPanf\Desktop\Untitlsdfed.pn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975" y="1441784"/>
            <a:ext cx="385301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MOMENTS FROM SAP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042" y="1639686"/>
            <a:ext cx="4355976" cy="238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8351" y="3156283"/>
            <a:ext cx="2980208" cy="274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8264" y="1818770"/>
            <a:ext cx="3514475" cy="391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46621" y="1572709"/>
            <a:ext cx="8303893" cy="5304340"/>
            <a:chOff x="346621" y="1210759"/>
            <a:chExt cx="8303893" cy="5304340"/>
          </a:xfrm>
        </p:grpSpPr>
        <p:pic>
          <p:nvPicPr>
            <p:cNvPr id="24" name="Picture 1" descr="C:\Users\Jordan\Dropbox\5B03\Resistance Schematics and Heat Transfer Diagrams\Resistor Network Final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46621" y="4469841"/>
              <a:ext cx="8303893" cy="1587600"/>
            </a:xfrm>
            <a:prstGeom prst="rect">
              <a:avLst/>
            </a:prstGeom>
            <a:noFill/>
          </p:spPr>
        </p:pic>
        <p:pic>
          <p:nvPicPr>
            <p:cNvPr id="25" name="Picture 7" descr="http://sobotec.com/images/SL1000_3D.jpg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25" y="1210759"/>
              <a:ext cx="2368421" cy="3240000"/>
            </a:xfrm>
            <a:prstGeom prst="rect">
              <a:avLst/>
            </a:prstGeom>
            <a:noFill/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526947" y="1210760"/>
              <a:ext cx="3910588" cy="32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7" name="Group 26"/>
            <p:cNvGrpSpPr/>
            <p:nvPr/>
          </p:nvGrpSpPr>
          <p:grpSpPr>
            <a:xfrm>
              <a:off x="2831569" y="6007779"/>
              <a:ext cx="3883932" cy="507320"/>
              <a:chOff x="880572" y="5358063"/>
              <a:chExt cx="3883932" cy="507320"/>
            </a:xfrm>
          </p:grpSpPr>
          <p:pic>
            <p:nvPicPr>
              <p:cNvPr id="28" name="Picture 4" descr="http://4.bp.blogspot.com/-9vmh_hEFOIE/T2DJ1LTtfZI/AAAAAAAABBE/B2WO8wKz_nA/s1600/puzzle-pieces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572" y="5358063"/>
                <a:ext cx="627385" cy="50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507957" y="5470358"/>
                <a:ext cx="325654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Industry-academic collaboration </a:t>
                </a:r>
                <a:endParaRPr lang="en-CA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Design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ExCEL User Group Committee</a:t>
            </a:r>
          </a:p>
          <a:p>
            <a:endParaRPr lang="en-CA" dirty="0"/>
          </a:p>
        </p:txBody>
      </p:sp>
      <p:pic>
        <p:nvPicPr>
          <p:cNvPr id="4" name="Picture 3" descr="C:\Users\Kelton\Documents\ExCEL Building\Website Files\New Renders Nov 2011\7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040" y="2193559"/>
            <a:ext cx="4211960" cy="36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rdan\Downloads\5.png"/>
          <p:cNvPicPr>
            <a:picLocks noGrp="1"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6468" y="3473624"/>
            <a:ext cx="3812232" cy="3384376"/>
          </a:xfrm>
          <a:prstGeom prst="rect">
            <a:avLst/>
          </a:prstGeom>
          <a:noFill/>
        </p:spPr>
      </p:pic>
      <p:pic>
        <p:nvPicPr>
          <p:cNvPr id="6" name="Content Placeholder 4" descr="Student meeting Rooms.png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496" y="2363366"/>
            <a:ext cx="3672408" cy="33123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14900" y="1447800"/>
            <a:ext cx="4267200" cy="5410200"/>
            <a:chOff x="4248150" y="0"/>
            <a:chExt cx="8763000" cy="9718675"/>
          </a:xfrm>
        </p:grpSpPr>
        <p:pic>
          <p:nvPicPr>
            <p:cNvPr id="7" name="Picture 2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150" y="0"/>
              <a:ext cx="8763000" cy="494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263" y="4778375"/>
              <a:ext cx="8724900" cy="494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60040" y="5779580"/>
            <a:ext cx="3883932" cy="507320"/>
            <a:chOff x="880572" y="5358063"/>
            <a:chExt cx="3883932" cy="507320"/>
          </a:xfrm>
        </p:grpSpPr>
        <p:pic>
          <p:nvPicPr>
            <p:cNvPr id="11" name="Picture 4" descr="http://4.bp.blogspot.com/-9vmh_hEFOIE/T2DJ1LTtfZI/AAAAAAAABBE/B2WO8wKz_nA/s1600/puzzle-pieces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72" y="5358063"/>
              <a:ext cx="627385" cy="507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507957" y="5470358"/>
              <a:ext cx="3256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accent5">
                      <a:lumMod val="75000"/>
                    </a:schemeClr>
                  </a:solidFill>
                </a:rPr>
                <a:t>Professional development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95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C:\Users\PaaPanf\Desktop\Untitlsdfed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974" y="3852700"/>
            <a:ext cx="3382888" cy="301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Student Projects - Total of 65 students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2231"/>
            <a:ext cx="6228184" cy="2375967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Mechanical Engineering 4M06</a:t>
            </a:r>
          </a:p>
          <a:p>
            <a:pPr lvl="1"/>
            <a:r>
              <a:rPr lang="en-CA" dirty="0"/>
              <a:t>Energy Systems Design and Analysis of the Engineering Student Centre </a:t>
            </a:r>
            <a:r>
              <a:rPr lang="en-CA" u="sng" dirty="0"/>
              <a:t>(</a:t>
            </a:r>
            <a:r>
              <a:rPr lang="en-CA" dirty="0"/>
              <a:t>April 2011)</a:t>
            </a:r>
          </a:p>
          <a:p>
            <a:pPr lvl="1"/>
            <a:r>
              <a:rPr lang="en-CA" dirty="0"/>
              <a:t>Electrical and Thermal Energy Audit and Feasibility Study of a new net zero ExCEL Engineering Student Centre (April 2011)</a:t>
            </a:r>
          </a:p>
          <a:p>
            <a:pPr lvl="1"/>
            <a:r>
              <a:rPr lang="en-CA" dirty="0"/>
              <a:t>Solar Array Design for the Proposed ExCEL Building (April 2012)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858" y="1266030"/>
            <a:ext cx="2947142" cy="241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275856" y="3750244"/>
            <a:ext cx="5944344" cy="31130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Engineering Management 5B03</a:t>
            </a:r>
          </a:p>
          <a:p>
            <a:pPr lvl="1"/>
            <a:r>
              <a:rPr lang="en-CA" dirty="0"/>
              <a:t>Student Community Needs Assessment and Green Technology Research (December 2010)</a:t>
            </a:r>
          </a:p>
          <a:p>
            <a:pPr lvl="1"/>
            <a:r>
              <a:rPr lang="en-CA" dirty="0"/>
              <a:t>ExCEL Building Energy System Analysis and Recommendation (December 2011)</a:t>
            </a:r>
          </a:p>
          <a:p>
            <a:pPr lvl="1"/>
            <a:r>
              <a:rPr lang="en-CA" dirty="0"/>
              <a:t>Space Allocation Project for the ExCEL Building, McMaster University (December 2011)</a:t>
            </a:r>
          </a:p>
          <a:p>
            <a:pPr lvl="1"/>
            <a:r>
              <a:rPr lang="en-CA" dirty="0"/>
              <a:t>ExCEL Building Solutions: Occupancy Tracking and Security Access Systems (December 2012)</a:t>
            </a:r>
          </a:p>
          <a:p>
            <a:pPr lvl="1"/>
            <a:r>
              <a:rPr lang="en-CA" dirty="0" err="1" smtClean="0"/>
              <a:t>Sobotec</a:t>
            </a:r>
            <a:r>
              <a:rPr lang="en-CA" dirty="0" smtClean="0"/>
              <a:t> </a:t>
            </a:r>
            <a:r>
              <a:rPr lang="en-CA" dirty="0"/>
              <a:t>Cladding on ExCEL (December 2012)</a:t>
            </a:r>
          </a:p>
        </p:txBody>
      </p:sp>
    </p:spTree>
    <p:extLst>
      <p:ext uri="{BB962C8B-B14F-4D97-AF65-F5344CB8AC3E}">
        <p14:creationId xmlns:p14="http://schemas.microsoft.com/office/powerpoint/2010/main" val="75284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TRwh6sYKxqO0d9FCvPgF3"/>
</p:tagLst>
</file>

<file path=ppt/theme/theme1.xml><?xml version="1.0" encoding="utf-8"?>
<a:theme xmlns:a="http://schemas.openxmlformats.org/drawingml/2006/main" name="BurgWaveBusPlan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Arial Unicode MS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0" ma:contentTypeDescription="Create a new document." ma:contentTypeScope="" ma:versionID="41087838991512f75e9e501a456dec9e"/>
</file>

<file path=customXml/itemProps1.xml><?xml version="1.0" encoding="utf-8"?>
<ds:datastoreItem xmlns:ds="http://schemas.openxmlformats.org/officeDocument/2006/customXml" ds:itemID="{DA784CED-26FE-4EEE-A1E9-D5CB7A9C8E4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B852922-DE84-443C-ACF9-B65630A64A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B9AD30-1FD3-41E8-A1C4-9A8280CB8966}">
  <ds:schemaRefs>
    <ds:schemaRef ds:uri="http://schemas.microsoft.com/office/2006/metadata/contentType"/>
    <ds:schemaRef ds:uri="http://schemas.microsoft.com/office/2006/metadata/properties/metaAttribut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BurgWaveBusPlan</Template>
  <TotalTime>55468</TotalTime>
  <Words>508</Words>
  <Application>Microsoft Office PowerPoint</Application>
  <PresentationFormat>On-screen Show (4:3)</PresentationFormat>
  <Paragraphs>103</Paragraphs>
  <Slides>41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BurgWaveBusPlan</vt:lpstr>
      <vt:lpstr>Custom Design</vt:lpstr>
      <vt:lpstr>1_Default Design</vt:lpstr>
      <vt:lpstr>The Hatch Centre: A Unique Approach to Providing Experiential Learning Opportunities</vt:lpstr>
      <vt:lpstr>PowerPoint Presentation</vt:lpstr>
      <vt:lpstr>Background</vt:lpstr>
      <vt:lpstr>ExCEL’s Initial Goals</vt:lpstr>
      <vt:lpstr>What is Experiential Learning?</vt:lpstr>
      <vt:lpstr>Funding</vt:lpstr>
      <vt:lpstr>Design</vt:lpstr>
      <vt:lpstr>Design</vt:lpstr>
      <vt:lpstr>Student Projects - Total of 65 students</vt:lpstr>
      <vt:lpstr>Student Projects - Total of 65 students</vt:lpstr>
      <vt:lpstr>ECE Capstone Ideas</vt:lpstr>
      <vt:lpstr>Energy Balance</vt:lpstr>
      <vt:lpstr>Energy Balance</vt:lpstr>
      <vt:lpstr>Solar Gain</vt:lpstr>
      <vt:lpstr>Diffuse v Direct Light</vt:lpstr>
      <vt:lpstr>Example</vt:lpstr>
      <vt:lpstr>Determine Where Shade Is</vt:lpstr>
      <vt:lpstr>Account for Different Materials</vt:lpstr>
      <vt:lpstr>Energy Balance</vt:lpstr>
      <vt:lpstr>Infiltration Through Envelope</vt:lpstr>
      <vt:lpstr>Drivers of Infiltration during Operation</vt:lpstr>
      <vt:lpstr>Tracer Gas Test</vt:lpstr>
      <vt:lpstr>Common Tracer Gases</vt:lpstr>
      <vt:lpstr>Infiltration Through Doors</vt:lpstr>
      <vt:lpstr>When Door is Open</vt:lpstr>
      <vt:lpstr>Other Factors</vt:lpstr>
      <vt:lpstr>Security Services - Image Processing</vt:lpstr>
      <vt:lpstr>Facility Services – Block Programming </vt:lpstr>
      <vt:lpstr>Facility Services – Building Alarm Notification</vt:lpstr>
      <vt:lpstr>Augmented Reality in ExCEL</vt:lpstr>
      <vt:lpstr>PV Panel Entire Performance Monitoring</vt:lpstr>
      <vt:lpstr>PV Panel Retrofits to Increase Performance</vt:lpstr>
      <vt:lpstr>Building Sensor Circuitry and Commissioning</vt:lpstr>
      <vt:lpstr>Direct Current Microgrid Components for Maximizing Renewable Generation</vt:lpstr>
      <vt:lpstr>Always open to other ideas!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of Engineering McMaster University Hamilton, Ontario</dc:title>
  <dc:creator>Eric</dc:creator>
  <cp:lastModifiedBy>Kelton</cp:lastModifiedBy>
  <cp:revision>476</cp:revision>
  <cp:lastPrinted>2013-04-10T12:48:39Z</cp:lastPrinted>
  <dcterms:created xsi:type="dcterms:W3CDTF">2012-10-10T19:53:17Z</dcterms:created>
  <dcterms:modified xsi:type="dcterms:W3CDTF">2014-09-11T14:52:42Z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TC103852689990</vt:lpwstr>
  </property>
</Properties>
</file>