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2" r:id="rId3"/>
    <p:sldId id="259" r:id="rId4"/>
    <p:sldId id="258" r:id="rId5"/>
    <p:sldId id="260" r:id="rId6"/>
    <p:sldId id="261" r:id="rId7"/>
    <p:sldId id="257" r:id="rId8"/>
    <p:sldId id="262" r:id="rId9"/>
    <p:sldId id="270" r:id="rId10"/>
    <p:sldId id="271" r:id="rId11"/>
    <p:sldId id="272" r:id="rId12"/>
    <p:sldId id="266" r:id="rId13"/>
    <p:sldId id="273" r:id="rId14"/>
    <p:sldId id="275" r:id="rId15"/>
    <p:sldId id="276" r:id="rId16"/>
    <p:sldId id="277" r:id="rId17"/>
    <p:sldId id="298" r:id="rId18"/>
    <p:sldId id="297" r:id="rId19"/>
    <p:sldId id="295" r:id="rId20"/>
    <p:sldId id="299" r:id="rId21"/>
    <p:sldId id="300" r:id="rId22"/>
    <p:sldId id="301" r:id="rId23"/>
    <p:sldId id="302" r:id="rId24"/>
    <p:sldId id="303" r:id="rId25"/>
    <p:sldId id="291" r:id="rId26"/>
    <p:sldId id="290" r:id="rId27"/>
    <p:sldId id="289" r:id="rId28"/>
    <p:sldId id="263" r:id="rId29"/>
    <p:sldId id="288" r:id="rId30"/>
    <p:sldId id="264" r:id="rId31"/>
    <p:sldId id="265" r:id="rId32"/>
    <p:sldId id="312" r:id="rId33"/>
    <p:sldId id="279" r:id="rId34"/>
    <p:sldId id="280" r:id="rId35"/>
    <p:sldId id="281" r:id="rId36"/>
    <p:sldId id="282" r:id="rId37"/>
    <p:sldId id="284" r:id="rId38"/>
    <p:sldId id="318" r:id="rId39"/>
    <p:sldId id="317" r:id="rId40"/>
    <p:sldId id="313" r:id="rId41"/>
    <p:sldId id="309" r:id="rId42"/>
    <p:sldId id="307" r:id="rId43"/>
    <p:sldId id="315" r:id="rId44"/>
    <p:sldId id="314" r:id="rId4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ED7DA8-16B4-2C4B-B3D6-A6EF22E086D7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52D34B0-DDCC-0F41-9368-3B68C4E8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8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44ABCBB-A760-2D45-8971-27600F59A7FE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149C25-242A-524A-B27A-4EB2D8A1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6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434A-3B4A-4149-B2A9-ED9C1388CD3C}" type="datetime1">
              <a:rPr lang="en-CA" smtClean="0"/>
              <a:t>10/03/2014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1947-9826-484D-A454-8A9F8562A9F2}" type="datetime1">
              <a:rPr lang="en-CA" smtClean="0"/>
              <a:t>10/03/2014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2796-DCD9-A145-AC59-A18ECED3ABCC}" type="datetime1">
              <a:rPr lang="en-CA" smtClean="0"/>
              <a:t>10/03/2014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F1BB-39C2-204C-B7DF-1C0D7CE0C5E0}" type="datetime1">
              <a:rPr lang="en-CA" smtClean="0"/>
              <a:t>10/03/2014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2EB-E47A-3E48-A464-D8F8D9D4B25E}" type="datetime1">
              <a:rPr lang="en-CA" smtClean="0"/>
              <a:t>10/03/2014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8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1342-4CEC-244B-979C-C7605602C849}" type="datetime1">
              <a:rPr lang="en-CA" smtClean="0"/>
              <a:t>10/03/2014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0736-9161-8F41-AAEC-A43154E955CB}" type="datetime1">
              <a:rPr lang="en-CA" smtClean="0"/>
              <a:t>10/03/2014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0E37-4B81-FC41-A65C-58098297D969}" type="datetime1">
              <a:rPr lang="en-CA" smtClean="0"/>
              <a:t>10/03/2014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DDBF-7A82-7247-AD8C-384871F26E9D}" type="datetime1">
              <a:rPr lang="en-CA" smtClean="0"/>
              <a:t>10/03/2014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EDAA-B8D4-D747-BDC2-4EC558D6208E}" type="datetime1">
              <a:rPr lang="en-CA" smtClean="0"/>
              <a:t>10/03/2014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0B38-9607-524E-93C7-8746036D6F37}" type="datetime1">
              <a:rPr lang="en-CA" smtClean="0"/>
              <a:t>10/03/2014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2588-A424-1A45-B095-2F533ECF3283}" type="datetime1">
              <a:rPr lang="en-CA" smtClean="0"/>
              <a:t>10/03/2014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6C79-CB87-3541-A6C8-54E4210C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Visio_Drawing1.vsd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Visio_Drawing2.vs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Visio_Drawing3.vsd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Visio_Drawing4.vs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Visio_Drawing5.vsd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6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8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multiported-ra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multiported-ra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effectLst/>
                <a:latin typeface="Times New Roman"/>
                <a:ea typeface="MS Mincho"/>
                <a:cs typeface="Times New Roman"/>
              </a:rPr>
              <a:t>Modular Multi-ported SRAM-based Memories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Ameer M.S. Abdelhadi</a:t>
            </a:r>
          </a:p>
          <a:p>
            <a:r>
              <a:rPr lang="en-US" dirty="0" smtClean="0"/>
              <a:t>Guy G.F. Lemieux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LVT-based Multi-ported RAM Example (2)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8" y="1417638"/>
            <a:ext cx="6417263" cy="47085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LVT-based Multi-ported RAM Example (3)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8" y="1417638"/>
            <a:ext cx="6417263" cy="4708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XOR-based Multi-ported RAM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1764"/>
            <a:ext cx="8229600" cy="15466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SRAM-based</a:t>
            </a:r>
          </a:p>
          <a:p>
            <a:r>
              <a:rPr lang="en-US" dirty="0" smtClean="0"/>
              <a:t>XOR is used to embed and extract data back:</a:t>
            </a:r>
            <a:br>
              <a:rPr lang="en-US" dirty="0" smtClean="0"/>
            </a:br>
            <a:r>
              <a:rPr lang="en-US" u="sng" dirty="0" smtClean="0"/>
              <a:t>Embed:</a:t>
            </a:r>
            <a:r>
              <a:rPr lang="en-US" dirty="0" smtClean="0"/>
              <a:t> </a:t>
            </a:r>
            <a:r>
              <a:rPr lang="en-US" i="1" dirty="0" smtClean="0"/>
              <a:t>DATA</a:t>
            </a:r>
            <a:r>
              <a:rPr lang="en-US" dirty="0" smtClean="0"/>
              <a:t>=</a:t>
            </a:r>
            <a:r>
              <a:rPr lang="en-US" i="1" dirty="0" smtClean="0"/>
              <a:t>OLD</a:t>
            </a:r>
            <a:r>
              <a:rPr lang="en-US" dirty="0" smtClean="0"/>
              <a:t>⊕</a:t>
            </a:r>
            <a:r>
              <a:rPr lang="en-US" i="1" dirty="0" smtClean="0"/>
              <a:t>NEW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Extract:</a:t>
            </a:r>
            <a:r>
              <a:rPr lang="en-US" dirty="0" smtClean="0"/>
              <a:t> </a:t>
            </a:r>
            <a:r>
              <a:rPr lang="en-US" i="1" dirty="0" smtClean="0"/>
              <a:t>DATA</a:t>
            </a:r>
            <a:r>
              <a:rPr lang="en-US" dirty="0" smtClean="0"/>
              <a:t>⊕</a:t>
            </a:r>
            <a:r>
              <a:rPr lang="en-US" i="1" dirty="0" smtClean="0"/>
              <a:t>OLD</a:t>
            </a:r>
            <a:r>
              <a:rPr lang="en-US" dirty="0" smtClean="0"/>
              <a:t>=</a:t>
            </a:r>
            <a:r>
              <a:rPr lang="en-US" i="1" dirty="0" smtClean="0"/>
              <a:t>OLD</a:t>
            </a:r>
            <a:r>
              <a:rPr lang="en-US" dirty="0" smtClean="0"/>
              <a:t>⊕</a:t>
            </a:r>
            <a:r>
              <a:rPr lang="en-US" i="1" dirty="0" smtClean="0"/>
              <a:t>NEW</a:t>
            </a:r>
            <a:r>
              <a:rPr lang="en-US" dirty="0" smtClean="0"/>
              <a:t>⊕</a:t>
            </a:r>
            <a:r>
              <a:rPr lang="en-US" i="1" dirty="0" smtClean="0"/>
              <a:t>OLD</a:t>
            </a:r>
            <a:r>
              <a:rPr lang="en-US" dirty="0" smtClean="0"/>
              <a:t>=</a:t>
            </a:r>
            <a:r>
              <a:rPr lang="en-US" i="1" dirty="0" smtClean="0"/>
              <a:t>NEW</a:t>
            </a:r>
          </a:p>
        </p:txBody>
      </p:sp>
      <p:pic>
        <p:nvPicPr>
          <p:cNvPr id="4" name="Picture 3" descr="XOR-bas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1417638"/>
            <a:ext cx="6543498" cy="317023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382786"/>
            <a:ext cx="2792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/>
              <a:t>*</a:t>
            </a:r>
            <a:r>
              <a:rPr lang="en-US" sz="1100" dirty="0" smtClean="0"/>
              <a:t>[</a:t>
            </a:r>
            <a:r>
              <a:rPr lang="en-US" sz="1100" dirty="0" err="1" smtClean="0"/>
              <a:t>Laforest</a:t>
            </a:r>
            <a:r>
              <a:rPr lang="en-US" sz="1100" dirty="0" smtClean="0"/>
              <a:t> et al. ACM/SIGDA FPGA, Feb. 2012]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641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XOR-based Multi-ported RAM Example (1)</a:t>
            </a:r>
            <a:endParaRPr lang="en-US" sz="3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9" y="1417638"/>
            <a:ext cx="7284392" cy="47036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XOR-based Multi-ported RAM Example (2)</a:t>
            </a:r>
            <a:endParaRPr lang="en-US" sz="3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9" y="1417638"/>
            <a:ext cx="7284392" cy="47036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XOR-based Multi-ported RAM Example (3)</a:t>
            </a:r>
            <a:endParaRPr lang="en-US" sz="3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9" y="1417638"/>
            <a:ext cx="7284392" cy="47036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XOR-based Multi-ported RAM Example (4)</a:t>
            </a:r>
            <a:endParaRPr lang="en-US" sz="3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9" y="1417638"/>
            <a:ext cx="7284392" cy="47036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71599"/>
              </p:ext>
            </p:extLst>
          </p:nvPr>
        </p:nvGraphicFramePr>
        <p:xfrm>
          <a:off x="457200" y="1600200"/>
          <a:ext cx="8229600" cy="474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257"/>
                <a:gridCol w="3596640"/>
                <a:gridCol w="3609703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#Registers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#BRAMs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158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Register-based</a:t>
                      </a:r>
                      <a:r>
                        <a:rPr lang="en-CA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LVT</a:t>
                      </a:r>
                      <a:endParaRPr lang="en-C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88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XOR-based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Proposed</a:t>
                      </a:r>
                      <a:endParaRPr lang="en-CA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I-LVT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37" y="2003909"/>
            <a:ext cx="3563054" cy="267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42" y="2002824"/>
            <a:ext cx="3571200" cy="26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91543"/>
              </p:ext>
            </p:extLst>
          </p:nvPr>
        </p:nvGraphicFramePr>
        <p:xfrm>
          <a:off x="457200" y="1600200"/>
          <a:ext cx="8229600" cy="474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257"/>
                <a:gridCol w="3596640"/>
                <a:gridCol w="3609703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#Registers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#BRAMs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158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Register-based</a:t>
                      </a:r>
                      <a:r>
                        <a:rPr lang="en-CA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LVT</a:t>
                      </a:r>
                      <a:endParaRPr lang="en-C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88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70C0"/>
                          </a:solidFill>
                        </a:rPr>
                        <a:t>XOR-based</a:t>
                      </a:r>
                      <a:endParaRPr lang="en-CA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Proposed</a:t>
                      </a:r>
                      <a:endParaRPr lang="en-CA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I-LVT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31" y="2008929"/>
            <a:ext cx="3564725" cy="267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83" y="2008929"/>
            <a:ext cx="3571200" cy="26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335842"/>
              </p:ext>
            </p:extLst>
          </p:nvPr>
        </p:nvGraphicFramePr>
        <p:xfrm>
          <a:off x="457200" y="1600200"/>
          <a:ext cx="8229600" cy="474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257"/>
                <a:gridCol w="3596640"/>
                <a:gridCol w="3609703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#Registers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#BRAMs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158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Register-based</a:t>
                      </a:r>
                      <a:r>
                        <a:rPr lang="en-CA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LVT</a:t>
                      </a:r>
                      <a:endParaRPr lang="en-C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88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70C0"/>
                          </a:solidFill>
                        </a:rPr>
                        <a:t>XOR-based</a:t>
                      </a:r>
                      <a:endParaRPr lang="en-CA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7030A0"/>
                          </a:solidFill>
                        </a:rPr>
                        <a:t>Proposed</a:t>
                      </a:r>
                      <a:endParaRPr lang="en-CA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CA" b="1" dirty="0" smtClean="0">
                          <a:solidFill>
                            <a:srgbClr val="7030A0"/>
                          </a:solidFill>
                        </a:rPr>
                        <a:t>I-LVT</a:t>
                      </a:r>
                      <a:endParaRPr lang="en-CA" b="1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81" y="2008929"/>
            <a:ext cx="3564725" cy="267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57" y="1999033"/>
            <a:ext cx="3571200" cy="26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Multi-ported Memories:</a:t>
            </a:r>
            <a:br>
              <a:rPr lang="en-US" dirty="0" smtClean="0"/>
            </a:br>
            <a:r>
              <a:rPr lang="en-US" dirty="0" smtClean="0"/>
              <a:t>A Keystone for Parallel Computation!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Enhance ILP for processors and accelerators, e.g.</a:t>
            </a:r>
          </a:p>
          <a:p>
            <a:pPr lvl="1"/>
            <a:r>
              <a:rPr lang="en-US" dirty="0" smtClean="0"/>
              <a:t>VLIW Processors</a:t>
            </a:r>
          </a:p>
          <a:p>
            <a:pPr lvl="1"/>
            <a:r>
              <a:rPr lang="en-US" dirty="0" smtClean="0"/>
              <a:t>CMPs</a:t>
            </a:r>
          </a:p>
          <a:p>
            <a:pPr lvl="1"/>
            <a:r>
              <a:rPr lang="en-US" dirty="0" smtClean="0"/>
              <a:t>Vector Processors</a:t>
            </a:r>
          </a:p>
          <a:p>
            <a:pPr lvl="1"/>
            <a:r>
              <a:rPr lang="en-US" dirty="0" smtClean="0"/>
              <a:t>CGRAs</a:t>
            </a:r>
          </a:p>
          <a:p>
            <a:r>
              <a:rPr lang="en-US" dirty="0" smtClean="0"/>
              <a:t>DSPs</a:t>
            </a:r>
          </a:p>
          <a:p>
            <a:pPr>
              <a:buFont typeface="Lucida Grande"/>
              <a:buChar char="✘"/>
            </a:pPr>
            <a:r>
              <a:rPr lang="en-US" dirty="0" smtClean="0">
                <a:solidFill>
                  <a:srgbClr val="FF0000"/>
                </a:solidFill>
              </a:rPr>
              <a:t>Major FPGA vendors provide dual-ported RAM only!</a:t>
            </a:r>
          </a:p>
          <a:p>
            <a:pPr>
              <a:buFont typeface="Lucida Grande"/>
              <a:buChar char="✘"/>
            </a:pPr>
            <a:r>
              <a:rPr lang="en-US" dirty="0" smtClean="0">
                <a:solidFill>
                  <a:srgbClr val="FF0000"/>
                </a:solidFill>
              </a:rPr>
              <a:t>ASIC RAM compilers provide limited ports!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0348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LVT approach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LVT is a multi-ported RAM with constant inputs (bank IDs)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SRAM-based LVT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Can be implemented with XOR-based multi-ported 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Is generalized by the proposed I-LVT approach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Two special cases are provided: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Binary-coded I-LVT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One-hot-coded I-LVT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89060"/>
              </p:ext>
            </p:extLst>
          </p:nvPr>
        </p:nvGraphicFramePr>
        <p:xfrm>
          <a:off x="6160680" y="1600200"/>
          <a:ext cx="252611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Visio" r:id="rId4" imgW="1733443" imgH="3257550" progId="Visio.Drawing.15">
                  <p:embed/>
                </p:oleObj>
              </mc:Choice>
              <mc:Fallback>
                <p:oleObj name="Visio" r:id="rId4" imgW="1733443" imgH="32575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0680" y="1600200"/>
                        <a:ext cx="252611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8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0348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LVT approach</a:t>
            </a:r>
          </a:p>
          <a:p>
            <a:r>
              <a:rPr lang="en-CA" dirty="0" smtClean="0"/>
              <a:t>The LVT is a multi-ported RAM with constant inputs (bank IDs)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SRAM-based LVT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Can be implemented with XOR-based multi-ported 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Is generalized by the proposed I-LVT approach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Two special cases are provided: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Binary-coded I-LVT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One-hot-coded I-LVT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60680" y="1600200"/>
          <a:ext cx="252611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Visio" r:id="rId4" imgW="1733443" imgH="3257550" progId="Visio.Drawing.15">
                  <p:embed/>
                </p:oleObj>
              </mc:Choice>
              <mc:Fallback>
                <p:oleObj name="Visio" r:id="rId4" imgW="1733443" imgH="32575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0680" y="1600200"/>
                        <a:ext cx="252611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0348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LVT approach</a:t>
            </a:r>
          </a:p>
          <a:p>
            <a:r>
              <a:rPr lang="en-CA" dirty="0" smtClean="0"/>
              <a:t>The LVT is a multi-ported RAM with constant inputs (bank IDs)</a:t>
            </a:r>
          </a:p>
          <a:p>
            <a:r>
              <a:rPr lang="en-CA" dirty="0" smtClean="0"/>
              <a:t>SRAM-based LVT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Can be implemented with XOR-based multi-ported 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Is generalized by the proposed I-LVT approach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Two special cases are provided: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Binary-coded I-LVT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One-hot-coded I-LVT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16679"/>
              </p:ext>
            </p:extLst>
          </p:nvPr>
        </p:nvGraphicFramePr>
        <p:xfrm>
          <a:off x="6160680" y="1600200"/>
          <a:ext cx="252611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Visio" r:id="rId4" imgW="1733443" imgH="3257550" progId="Visio.Drawing.15">
                  <p:embed/>
                </p:oleObj>
              </mc:Choice>
              <mc:Fallback>
                <p:oleObj name="Visio" r:id="rId4" imgW="1733443" imgH="32575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0680" y="1600200"/>
                        <a:ext cx="252611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6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0348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LVT approach</a:t>
            </a:r>
          </a:p>
          <a:p>
            <a:r>
              <a:rPr lang="en-CA" dirty="0" smtClean="0"/>
              <a:t>The LVT is a multi-ported RAM with constant inputs (bank IDs)</a:t>
            </a:r>
          </a:p>
          <a:p>
            <a:r>
              <a:rPr lang="en-CA" dirty="0" smtClean="0"/>
              <a:t>SRAM-based LVT</a:t>
            </a:r>
          </a:p>
          <a:p>
            <a:pPr lvl="1"/>
            <a:r>
              <a:rPr lang="en-CA" dirty="0" smtClean="0"/>
              <a:t>Can be implemented with XOR-based multi-ported 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Is generalized by the proposed I-LVT approach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Two special cases are provided: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Binary-coded I-LVT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One-hot-coded I-LVT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56314"/>
              </p:ext>
            </p:extLst>
          </p:nvPr>
        </p:nvGraphicFramePr>
        <p:xfrm>
          <a:off x="6160680" y="1600200"/>
          <a:ext cx="252611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Visio" r:id="rId4" imgW="1733443" imgH="3257550" progId="Visio.Drawing.15">
                  <p:embed/>
                </p:oleObj>
              </mc:Choice>
              <mc:Fallback>
                <p:oleObj name="Visio" r:id="rId4" imgW="1733443" imgH="32575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0680" y="1600200"/>
                        <a:ext cx="252611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6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0348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LVT approach</a:t>
            </a:r>
          </a:p>
          <a:p>
            <a:r>
              <a:rPr lang="en-CA" dirty="0" smtClean="0"/>
              <a:t>The LVT is a multi-ported RAM with constant inputs (bank IDs)</a:t>
            </a:r>
          </a:p>
          <a:p>
            <a:r>
              <a:rPr lang="en-CA" dirty="0" smtClean="0"/>
              <a:t>SRAM-based LVT</a:t>
            </a:r>
          </a:p>
          <a:p>
            <a:pPr lvl="1"/>
            <a:r>
              <a:rPr lang="en-CA" dirty="0" smtClean="0"/>
              <a:t>Can be implemented with XOR-based multi-ported RAM</a:t>
            </a:r>
          </a:p>
          <a:p>
            <a:pPr lvl="1"/>
            <a:r>
              <a:rPr lang="en-CA" dirty="0" smtClean="0"/>
              <a:t>Is generalized by the proposed I-LVT approach</a:t>
            </a:r>
          </a:p>
          <a:p>
            <a:pPr lvl="1"/>
            <a:r>
              <a:rPr lang="en-CA" dirty="0" smtClean="0"/>
              <a:t>Two special cases are provided:</a:t>
            </a:r>
          </a:p>
          <a:p>
            <a:pPr lvl="2"/>
            <a:r>
              <a:rPr lang="en-CA" dirty="0" smtClean="0"/>
              <a:t>Binary-coded I-LVT</a:t>
            </a:r>
          </a:p>
          <a:p>
            <a:pPr lvl="2"/>
            <a:r>
              <a:rPr lang="en-CA" dirty="0" smtClean="0"/>
              <a:t>One-hot-coded I-LVT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83068"/>
              </p:ext>
            </p:extLst>
          </p:nvPr>
        </p:nvGraphicFramePr>
        <p:xfrm>
          <a:off x="6160680" y="1600200"/>
          <a:ext cx="252611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Visio" r:id="rId4" imgW="1733443" imgH="3257550" progId="Visio.Drawing.15">
                  <p:embed/>
                </p:oleObj>
              </mc:Choice>
              <mc:Fallback>
                <p:oleObj name="Visio" r:id="rId4" imgW="1733443" imgH="32575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0680" y="1600200"/>
                        <a:ext cx="252611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3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Invalidation Table Approach (I-LVT)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144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bank for each write</a:t>
            </a:r>
          </a:p>
          <a:p>
            <a:r>
              <a:rPr lang="en-US" dirty="0" smtClean="0"/>
              <a:t>A single write to a specific bank invalidates all the other banks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Feedbacks are received from all other banks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f</a:t>
            </a:r>
            <a:r>
              <a:rPr lang="en-US" baseline="-25000" dirty="0" err="1" smtClean="0">
                <a:solidFill>
                  <a:srgbClr val="FFFFFF"/>
                </a:solidFill>
              </a:rPr>
              <a:t>fb</a:t>
            </a:r>
            <a:r>
              <a:rPr lang="en-US" dirty="0" smtClean="0">
                <a:solidFill>
                  <a:srgbClr val="FFFFFF"/>
                </a:solidFill>
              </a:rPr>
              <a:t> generates a new data that contradicts all the other banks</a:t>
            </a:r>
          </a:p>
          <a:p>
            <a:r>
              <a:rPr lang="en-US" dirty="0" err="1">
                <a:solidFill>
                  <a:srgbClr val="FFFFFF"/>
                </a:solidFill>
              </a:rPr>
              <a:t>f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r>
              <a:rPr lang="en-US" dirty="0" smtClean="0">
                <a:solidFill>
                  <a:srgbClr val="FFFFFF"/>
                </a:solidFill>
              </a:rPr>
              <a:t> detects the non-contradicting bank ID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06" y="1600200"/>
            <a:ext cx="2803693" cy="45259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Invalidation Table Approach (I-LVT)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144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bank for each write</a:t>
            </a:r>
          </a:p>
          <a:p>
            <a:r>
              <a:rPr lang="en-US" dirty="0" smtClean="0"/>
              <a:t>A single write to a specific bank invalidates all the other banks</a:t>
            </a:r>
          </a:p>
          <a:p>
            <a:r>
              <a:rPr lang="en-US" dirty="0" smtClean="0"/>
              <a:t>Feedbacks are received from all other banks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f</a:t>
            </a:r>
            <a:r>
              <a:rPr lang="en-US" baseline="-25000" dirty="0" err="1" smtClean="0">
                <a:solidFill>
                  <a:srgbClr val="FFFFFF"/>
                </a:solidFill>
              </a:rPr>
              <a:t>fb</a:t>
            </a:r>
            <a:r>
              <a:rPr lang="en-US" dirty="0" smtClean="0">
                <a:solidFill>
                  <a:srgbClr val="FFFFFF"/>
                </a:solidFill>
              </a:rPr>
              <a:t> generates a new data that contradicts all the other banks</a:t>
            </a:r>
          </a:p>
          <a:p>
            <a:r>
              <a:rPr lang="en-US" dirty="0" err="1">
                <a:solidFill>
                  <a:srgbClr val="FFFFFF"/>
                </a:solidFill>
              </a:rPr>
              <a:t>f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r>
              <a:rPr lang="en-US" dirty="0" smtClean="0">
                <a:solidFill>
                  <a:srgbClr val="FFFFFF"/>
                </a:solidFill>
              </a:rPr>
              <a:t> detects the non-contradicting bank ID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06" y="1600200"/>
            <a:ext cx="2803694" cy="45259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Invalidation Table Approach (I-LVT)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144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bank for each write</a:t>
            </a:r>
          </a:p>
          <a:p>
            <a:r>
              <a:rPr lang="en-US" dirty="0" smtClean="0"/>
              <a:t>A single write to a specific bank invalidates all the other banks</a:t>
            </a:r>
          </a:p>
          <a:p>
            <a:r>
              <a:rPr lang="en-US" dirty="0" smtClean="0"/>
              <a:t>Feedbacks are received from all other banks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fb</a:t>
            </a:r>
            <a:r>
              <a:rPr lang="en-US" dirty="0" smtClean="0"/>
              <a:t> generates a new data that contradicts all the other banks</a:t>
            </a:r>
          </a:p>
          <a:p>
            <a:r>
              <a:rPr lang="en-US" dirty="0" err="1">
                <a:solidFill>
                  <a:srgbClr val="FFFFFF"/>
                </a:solidFill>
              </a:rPr>
              <a:t>f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r>
              <a:rPr lang="en-US" dirty="0" smtClean="0">
                <a:solidFill>
                  <a:srgbClr val="FFFFFF"/>
                </a:solidFill>
              </a:rPr>
              <a:t> detects the </a:t>
            </a:r>
            <a:r>
              <a:rPr lang="en-US" dirty="0" err="1" smtClean="0">
                <a:solidFill>
                  <a:srgbClr val="FFFFFF"/>
                </a:solidFill>
              </a:rPr>
              <a:t>uncontradicted</a:t>
            </a:r>
            <a:r>
              <a:rPr lang="en-US" dirty="0" smtClean="0">
                <a:solidFill>
                  <a:srgbClr val="FFFFFF"/>
                </a:solidFill>
              </a:rPr>
              <a:t> bank ID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06" y="1600200"/>
            <a:ext cx="2803694" cy="45259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Invalidation Table Approach (I-LVT)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144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bank for each write</a:t>
            </a:r>
          </a:p>
          <a:p>
            <a:r>
              <a:rPr lang="en-US" dirty="0" smtClean="0"/>
              <a:t>A single write to a specific bank invalidates all the other banks</a:t>
            </a:r>
          </a:p>
          <a:p>
            <a:r>
              <a:rPr lang="en-US" dirty="0" smtClean="0"/>
              <a:t>Feedbacks are received from all other banks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fb</a:t>
            </a:r>
            <a:r>
              <a:rPr lang="en-US" dirty="0" smtClean="0"/>
              <a:t> generates a new data that contradicts all the other banks</a:t>
            </a:r>
          </a:p>
          <a:p>
            <a:r>
              <a:rPr lang="en-US" dirty="0" err="1"/>
              <a:t>f</a:t>
            </a:r>
            <a:r>
              <a:rPr lang="en-US" baseline="-25000" dirty="0" err="1" smtClean="0"/>
              <a:t>out</a:t>
            </a:r>
            <a:r>
              <a:rPr lang="en-US" dirty="0" smtClean="0"/>
              <a:t> detects the </a:t>
            </a:r>
            <a:r>
              <a:rPr lang="en-US" dirty="0" err="1" smtClean="0"/>
              <a:t>uncontradicted</a:t>
            </a:r>
            <a:r>
              <a:rPr lang="en-US" dirty="0" smtClean="0"/>
              <a:t> bank ID</a:t>
            </a:r>
            <a:endParaRPr lang="en-US" dirty="0"/>
          </a:p>
        </p:txBody>
      </p:sp>
      <p:pic>
        <p:nvPicPr>
          <p:cNvPr id="4" name="Picture 3" descr="I-LVT(example)-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06" y="1600200"/>
            <a:ext cx="2803694" cy="45259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Invalidation Table Approach (I-LVT)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144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bank for each write</a:t>
            </a:r>
          </a:p>
          <a:p>
            <a:r>
              <a:rPr lang="en-US" dirty="0" smtClean="0"/>
              <a:t>A single write to a specific bank invalidates all the other banks</a:t>
            </a:r>
          </a:p>
          <a:p>
            <a:r>
              <a:rPr lang="en-US" dirty="0" smtClean="0"/>
              <a:t>Feedbacks are received from all other banks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fb</a:t>
            </a:r>
            <a:r>
              <a:rPr lang="en-US" dirty="0" smtClean="0"/>
              <a:t> generates a new data that contradicts all the other banks</a:t>
            </a:r>
          </a:p>
          <a:p>
            <a:r>
              <a:rPr lang="en-US" dirty="0" err="1"/>
              <a:t>f</a:t>
            </a:r>
            <a:r>
              <a:rPr lang="en-US" baseline="-25000" dirty="0" err="1" smtClean="0"/>
              <a:t>out</a:t>
            </a:r>
            <a:r>
              <a:rPr lang="en-US" dirty="0" smtClean="0"/>
              <a:t> detects the </a:t>
            </a:r>
            <a:r>
              <a:rPr lang="en-US" dirty="0" err="1" smtClean="0"/>
              <a:t>uncontradicted</a:t>
            </a:r>
            <a:r>
              <a:rPr lang="en-US" dirty="0" smtClean="0"/>
              <a:t> bank 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01" y="1417638"/>
            <a:ext cx="3915199" cy="47085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Multi-ported SRAM Cell</a:t>
            </a:r>
            <a:endParaRPr lang="en-US" dirty="0"/>
          </a:p>
        </p:txBody>
      </p:sp>
      <p:pic>
        <p:nvPicPr>
          <p:cNvPr id="4" name="Picture 3" descr="sram-cell(singleport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8129"/>
            <a:ext cx="3192372" cy="2401601"/>
          </a:xfrm>
          <a:prstGeom prst="rect">
            <a:avLst/>
          </a:prstGeom>
        </p:spPr>
      </p:pic>
      <p:pic>
        <p:nvPicPr>
          <p:cNvPr id="5" name="Picture 4" descr="sram-cell(multiport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46" y="1608129"/>
            <a:ext cx="4172754" cy="2392768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3749353" y="2438776"/>
            <a:ext cx="582673" cy="744562"/>
          </a:xfrm>
          <a:prstGeom prst="notchedRightArrow">
            <a:avLst>
              <a:gd name="adj1" fmla="val 32080"/>
              <a:gd name="adj2" fmla="val 600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227286"/>
            <a:ext cx="8229600" cy="189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✘"/>
            </a:pPr>
            <a:r>
              <a:rPr lang="en-US" sz="3300" dirty="0" smtClean="0">
                <a:solidFill>
                  <a:srgbClr val="FF0000"/>
                </a:solidFill>
              </a:rPr>
              <a:t>ASICs / custom design only!</a:t>
            </a:r>
          </a:p>
          <a:p>
            <a:pPr>
              <a:buFont typeface="Lucida Grande"/>
              <a:buChar char="✘"/>
            </a:pPr>
            <a:r>
              <a:rPr lang="en-US" sz="3300" dirty="0" smtClean="0">
                <a:solidFill>
                  <a:srgbClr val="FF0000"/>
                </a:solidFill>
              </a:rPr>
              <a:t>Increasing ports incurs higher delays and area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ID Embedding: Binary-coded Bank Selectors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599067"/>
            <a:ext cx="8229600" cy="65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Feedback function for bank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452577"/>
            <a:ext cx="8229600" cy="65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Output function (all banks):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58402"/>
              </p:ext>
            </p:extLst>
          </p:nvPr>
        </p:nvGraphicFramePr>
        <p:xfrm>
          <a:off x="1250950" y="2255159"/>
          <a:ext cx="6642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Document" r:id="rId4" imgW="6642100" imgH="774700" progId="Word.Document.12">
                  <p:embed/>
                </p:oleObj>
              </mc:Choice>
              <mc:Fallback>
                <p:oleObj name="Document" r:id="rId4" imgW="6642100" imgH="77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950" y="2255159"/>
                        <a:ext cx="6642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26515"/>
              </p:ext>
            </p:extLst>
          </p:nvPr>
        </p:nvGraphicFramePr>
        <p:xfrm>
          <a:off x="1250950" y="4108669"/>
          <a:ext cx="6642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Document" r:id="rId7" imgW="6642100" imgH="558800" progId="Word.Document.12">
                  <p:embed/>
                </p:oleObj>
              </mc:Choice>
              <mc:Fallback>
                <p:oleObj name="Document" r:id="rId7" imgW="66421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0950" y="4108669"/>
                        <a:ext cx="6642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Mutual-exclusive Conditions: One-hot-coded Bank Selectors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99067"/>
            <a:ext cx="8229600" cy="65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Feedback function for bank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452577"/>
            <a:ext cx="8229600" cy="65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Output function (check if condition match):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94290"/>
              </p:ext>
            </p:extLst>
          </p:nvPr>
        </p:nvGraphicFramePr>
        <p:xfrm>
          <a:off x="457200" y="2220689"/>
          <a:ext cx="8458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Document" r:id="rId4" imgW="8458200" imgH="1003300" progId="Word.Document.12">
                  <p:embed/>
                </p:oleObj>
              </mc:Choice>
              <mc:Fallback>
                <p:oleObj name="Document" r:id="rId4" imgW="8458200" imgH="100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220689"/>
                        <a:ext cx="84582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12377"/>
              </p:ext>
            </p:extLst>
          </p:nvPr>
        </p:nvGraphicFramePr>
        <p:xfrm>
          <a:off x="457200" y="4083050"/>
          <a:ext cx="8458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Document" r:id="rId7" imgW="8458200" imgH="1054100" progId="Word.Document.12">
                  <p:embed/>
                </p:oleObj>
              </mc:Choice>
              <mc:Fallback>
                <p:oleObj name="Document" r:id="rId7" imgW="8458200" imgH="105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083050"/>
                        <a:ext cx="84582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Mutual-exclusive Conditions Examples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Each lines pair has a negated conditions</a:t>
                </a:r>
                <a:endParaRPr lang="en-US" dirty="0"/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/>
                  <a:t>One and only one line is logically true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=2:</m:t>
                    </m:r>
                    <m:d>
                      <m:dPr>
                        <m:begChr m:val="{"/>
                        <m:endChr m:val="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𝑓𝑏</m:t>
                                  </m:r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𝐵𝑎𝑛𝑘</m:t>
                                  </m:r>
                                </m:e>
                                <m:sub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𝐵𝑎𝑛𝑘</m:t>
                                  </m:r>
                                </m:e>
                                <m:sub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𝑓𝑏</m:t>
                                  </m:r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𝐵𝑎𝑛𝑘</m:t>
                                  </m:r>
                                </m:e>
                                <m:sub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𝐵𝑎𝑛𝑘</m:t>
                                      </m:r>
                                    </m:e>
                                    <m:sub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=3:</m:t>
                    </m:r>
                    <m:d>
                      <m:dPr>
                        <m:begChr m:val="{"/>
                        <m:endChr m:val="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𝑓𝑏</m:t>
                                  </m:r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𝐵𝑎𝑛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1:0</m:t>
                                  </m:r>
                                </m:e>
                              </m:d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𝐵𝑎𝑛𝑘</m:t>
                                      </m:r>
                                    </m:e>
                                    <m:sub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𝐵𝑎𝑛𝑘</m:t>
                                      </m:r>
                                    </m:e>
                                    <m:sub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𝑓𝑏</m:t>
                                  </m:r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𝐵𝑎𝑛𝑘</m:t>
                                  </m:r>
                                </m:e>
                                <m:sub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1:0</m:t>
                                  </m:r>
                                </m:e>
                              </m:d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𝐵𝑎𝑛𝑘</m:t>
                                      </m:r>
                                    </m:e>
                                    <m:sub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CA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𝐵𝑎𝑛𝑘</m:t>
                                          </m:r>
                                        </m:e>
                                        <m:sub>
                                          <m:r>
                                            <a:rPr lang="en-US" sz="260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en-CA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acc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𝑓𝑏</m:t>
                                  </m:r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𝐵𝑎𝑛𝑘</m:t>
                                  </m:r>
                                </m:e>
                                <m:sub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1:0</m:t>
                                  </m:r>
                                </m:e>
                              </m:d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CA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𝐵𝑎𝑛𝑘</m:t>
                                          </m:r>
                                        </m:e>
                                        <m:sub>
                                          <m:r>
                                            <a:rPr lang="en-US" sz="26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en-CA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acc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CA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CA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𝐵𝑎𝑛𝑘</m:t>
                                          </m:r>
                                        </m:e>
                                        <m:sub>
                                          <m:r>
                                            <a:rPr lang="en-US" sz="260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en-CA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acc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CA" sz="17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One-hot/Binary Coded 2W/2R Example (1)</a:t>
            </a:r>
            <a:endParaRPr lang="en-US" sz="3600" dirty="0"/>
          </a:p>
        </p:txBody>
      </p:sp>
      <p:pic>
        <p:nvPicPr>
          <p:cNvPr id="4" name="Picture 3" descr="I-LVT_2w2r(example)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4" y="1417638"/>
            <a:ext cx="7750318" cy="47085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8" y="4636392"/>
                <a:ext cx="1652530" cy="606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4636392"/>
                <a:ext cx="1652530" cy="606576"/>
              </a:xfrm>
              <a:prstGeom prst="rect">
                <a:avLst/>
              </a:prstGeom>
              <a:blipFill rotWithShape="0">
                <a:blip r:embed="rId4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6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One-hot/Binary Coded 2W/2R Example (2)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4" y="1417638"/>
            <a:ext cx="7750317" cy="47085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338" y="4636392"/>
                <a:ext cx="1652530" cy="606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4636392"/>
                <a:ext cx="1652530" cy="606576"/>
              </a:xfrm>
              <a:prstGeom prst="rect">
                <a:avLst/>
              </a:prstGeom>
              <a:blipFill rotWithShape="0">
                <a:blip r:embed="rId4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One-hot/Binary Coded 2W/2R Example (3)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4" y="1417638"/>
            <a:ext cx="7750317" cy="47085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338" y="4636392"/>
                <a:ext cx="1652530" cy="590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4636392"/>
                <a:ext cx="1652530" cy="590226"/>
              </a:xfrm>
              <a:prstGeom prst="rect">
                <a:avLst/>
              </a:prstGeom>
              <a:blipFill rotWithShape="0">
                <a:blip r:embed="rId4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One-hot/Binary Coded 2W/2R Example (4)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4" y="1408929"/>
            <a:ext cx="7750317" cy="47085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2104348"/>
                <a:ext cx="165253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338" y="4636392"/>
                <a:ext cx="1652530" cy="606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600" dirty="0" smtClean="0"/>
                  <a:t>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𝐵𝑎𝑛𝑘</m:t>
                          </m:r>
                        </m:e>
                        <m:sub>
                          <m:r>
                            <a:rPr lang="en-CA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8" y="4636392"/>
                <a:ext cx="1652530" cy="606576"/>
              </a:xfrm>
              <a:prstGeom prst="rect">
                <a:avLst/>
              </a:prstGeom>
              <a:blipFill rotWithShape="0">
                <a:blip r:embed="rId4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3W/2R I-LVT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03537" cy="3585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Binary-coded I-LVT</a:t>
            </a:r>
            <a:endParaRPr lang="en-US" dirty="0"/>
          </a:p>
        </p:txBody>
      </p:sp>
      <p:pic>
        <p:nvPicPr>
          <p:cNvPr id="4" name="Picture 3" descr="binary-coded_3w2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5834"/>
            <a:ext cx="3603537" cy="4040329"/>
          </a:xfrm>
          <a:prstGeom prst="rect">
            <a:avLst/>
          </a:prstGeom>
        </p:spPr>
      </p:pic>
      <p:pic>
        <p:nvPicPr>
          <p:cNvPr id="5" name="Picture 4" descr="onehot-coded_3w2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10" y="2085834"/>
            <a:ext cx="4059989" cy="40403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26810" y="1600200"/>
            <a:ext cx="4059989" cy="358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One-hot-coded I-LVT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SRAM Consumption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48297"/>
                <a:ext cx="8229600" cy="2877866"/>
              </a:xfrm>
            </p:spPr>
            <p:txBody>
              <a:bodyPr>
                <a:normAutofit fontScale="70000" lnSpcReduction="20000"/>
              </a:bodyPr>
              <a:lstStyle/>
              <a:p>
                <a:pPr marL="216000" lvl="0" indent="-216000"/>
                <a:r>
                  <a:rPr lang="en-CA" sz="4400" dirty="0">
                    <a:solidFill>
                      <a:prstClr val="black"/>
                    </a:solidFill>
                  </a:rPr>
                  <a:t>XOR-based consumes fewer SRAM cells if:</a:t>
                </a:r>
                <a:br>
                  <a:rPr lang="en-CA" sz="4400" dirty="0">
                    <a:solidFill>
                      <a:prstClr val="black"/>
                    </a:solidFill>
                  </a:rPr>
                </a:br>
                <a:r>
                  <a:rPr lang="en-CA" sz="1600" dirty="0">
                    <a:solidFill>
                      <a:prstClr val="black"/>
                    </a:solidFill>
                  </a:rPr>
                  <a:t/>
                </a:r>
                <a:br>
                  <a:rPr lang="en-CA" sz="16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f>
                          <m:f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CA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CA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CA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CA" sz="4000" dirty="0">
                    <a:solidFill>
                      <a:prstClr val="black"/>
                    </a:solidFill>
                  </a:rPr>
                  <a:t> </a:t>
                </a:r>
                <a:r>
                  <a:rPr lang="en-CA" sz="4400" dirty="0">
                    <a:solidFill>
                      <a:prstClr val="black"/>
                    </a:solidFill>
                  </a:rPr>
                  <a:t>(Unlikely</a:t>
                </a:r>
                <a:r>
                  <a:rPr lang="en-CA" sz="4400" dirty="0">
                    <a:solidFill>
                      <a:prstClr val="black"/>
                    </a:solidFill>
                  </a:rPr>
                  <a:t>!!)</a:t>
                </a:r>
                <a:br>
                  <a:rPr lang="en-CA" sz="4400" dirty="0">
                    <a:solidFill>
                      <a:prstClr val="black"/>
                    </a:solidFill>
                  </a:rPr>
                </a:br>
                <a:endParaRPr lang="en-CA" sz="1600" dirty="0">
                  <a:solidFill>
                    <a:prstClr val="black"/>
                  </a:solidFill>
                </a:endParaRPr>
              </a:p>
              <a:p>
                <a:pPr marL="216000" lvl="0" indent="-216000"/>
                <a:r>
                  <a:rPr lang="en-CA" sz="4400" dirty="0">
                    <a:solidFill>
                      <a:prstClr val="black"/>
                    </a:solidFill>
                  </a:rPr>
                  <a:t>Otherwise, one-hot consumes fewer SRAM cells than binary-coded if</a:t>
                </a:r>
                <a:r>
                  <a:rPr lang="en-CA" sz="4400" dirty="0">
                    <a:solidFill>
                      <a:prstClr val="black"/>
                    </a:solidFill>
                  </a:rPr>
                  <a:t>:</a:t>
                </a:r>
                <a:br>
                  <a:rPr lang="en-CA" sz="4400" dirty="0">
                    <a:solidFill>
                      <a:prstClr val="black"/>
                    </a:solidFill>
                  </a:rPr>
                </a:br>
                <a:r>
                  <a:rPr lang="en-CA" sz="1600" dirty="0">
                    <a:solidFill>
                      <a:prstClr val="black"/>
                    </a:solidFill>
                  </a:rPr>
                  <a:t/>
                </a:r>
                <a:br>
                  <a:rPr lang="en-CA" sz="16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≤3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𝑂𝑅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⌈"/>
                                        <m:endChr m:val="⌉"/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CA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CA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CA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48297"/>
                <a:ext cx="8229600" cy="2877866"/>
              </a:xfrm>
              <a:blipFill rotWithShape="0">
                <a:blip r:embed="rId2"/>
                <a:stretch>
                  <a:fillRect l="-1630" t="-5720" r="-5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49653770"/>
                  </p:ext>
                </p:extLst>
              </p:nvPr>
            </p:nvGraphicFramePr>
            <p:xfrm>
              <a:off x="457200" y="1600201"/>
              <a:ext cx="8229600" cy="126336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41500"/>
                    <a:gridCol w="6388100"/>
                  </a:tblGrid>
                  <a:tr h="27940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Register-based LVT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16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⋅</m:t>
                                    </m:r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⋅</m:t>
                                    </m:r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 marL="144000" marR="36000" marT="36000" marB="360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XOR-based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44000" marR="36000" marT="36000" marB="360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Binary-coded I-LVT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CA" sz="1600" i="1" spc="-5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CA" sz="1600" i="1" spc="-5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CA" sz="1600" i="1" spc="-5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spc="-5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CA" sz="1600" i="1" spc="-5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⋅(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−1)+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CA" sz="1600" i="1" spc="-5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CA" sz="1600" i="1" spc="-5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CA" sz="1600" i="1" spc="-5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spc="-5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CA" sz="1600" i="1" spc="-5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 marL="144000" marR="36000" marT="36000" marB="360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One-hot-coded I-LVT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160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CA" sz="16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CA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⋅(</m:t>
                                </m:r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CA" sz="1600" dirty="0"/>
                        </a:p>
                      </a:txBody>
                      <a:tcPr marL="144000" marR="36000" marT="36000" marB="3600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49653770"/>
                  </p:ext>
                </p:extLst>
              </p:nvPr>
            </p:nvGraphicFramePr>
            <p:xfrm>
              <a:off x="457200" y="1600201"/>
              <a:ext cx="8229600" cy="126336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41500"/>
                    <a:gridCol w="6388100"/>
                  </a:tblGrid>
                  <a:tr h="31584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Register-based LVT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36000" marT="36000" marB="36000">
                        <a:blipFill rotWithShape="0">
                          <a:blip r:embed="rId3"/>
                          <a:stretch>
                            <a:fillRect l="-29008" t="-7692" r="-286" b="-326923"/>
                          </a:stretch>
                        </a:blipFill>
                      </a:tcPr>
                    </a:tc>
                  </a:tr>
                  <a:tr h="31584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XOR-based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36000" marT="36000" marB="36000">
                        <a:blipFill rotWithShape="0">
                          <a:blip r:embed="rId3"/>
                          <a:stretch>
                            <a:fillRect l="-29008" t="-107692" r="-286" b="-226923"/>
                          </a:stretch>
                        </a:blipFill>
                      </a:tcPr>
                    </a:tc>
                  </a:tr>
                  <a:tr h="31584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Binary-coded I-LVT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36000" marT="36000" marB="36000">
                        <a:blipFill rotWithShape="0">
                          <a:blip r:embed="rId3"/>
                          <a:stretch>
                            <a:fillRect l="-29008" t="-207692" r="-286" b="-126923"/>
                          </a:stretch>
                        </a:blipFill>
                      </a:tcPr>
                    </a:tc>
                  </a:tr>
                  <a:tr h="315840">
                    <a:tc>
                      <a:txBody>
                        <a:bodyPr/>
                        <a:lstStyle/>
                        <a:p>
                          <a:r>
                            <a:rPr lang="en-CA" sz="1600" b="1" dirty="0" smtClean="0">
                              <a:solidFill>
                                <a:schemeClr val="bg1"/>
                              </a:solidFill>
                            </a:rPr>
                            <a:t>One-hot-coded I-LVT</a:t>
                          </a:r>
                          <a:endParaRPr lang="en-CA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2000" marR="36000" marT="36000" marB="3600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36000" marT="36000" marB="36000">
                        <a:blipFill rotWithShape="0">
                          <a:blip r:embed="rId3"/>
                          <a:stretch>
                            <a:fillRect l="-29008" t="-307692" r="-286" b="-2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8318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Usage </a:t>
            </a:r>
            <a:r>
              <a:rPr lang="en-CA" dirty="0" smtClean="0"/>
              <a:t>Guideline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99" y="1417638"/>
            <a:ext cx="4844001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Multi-pumping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968" y="5184469"/>
            <a:ext cx="4374832" cy="958028"/>
          </a:xfrm>
        </p:spPr>
        <p:txBody>
          <a:bodyPr>
            <a:normAutofit fontScale="85000" lnSpcReduction="10000"/>
          </a:bodyPr>
          <a:lstStyle/>
          <a:p>
            <a:pPr>
              <a:buFont typeface="Lucida Grande"/>
              <a:buChar char="✘"/>
            </a:pPr>
            <a:r>
              <a:rPr lang="en-US" sz="3300" dirty="0" smtClean="0">
                <a:solidFill>
                  <a:srgbClr val="FF0000"/>
                </a:solidFill>
              </a:rPr>
              <a:t>Performance degradation</a:t>
            </a:r>
          </a:p>
          <a:p>
            <a:pPr>
              <a:buFont typeface="Lucida Grande"/>
              <a:buChar char="✘"/>
            </a:pPr>
            <a:r>
              <a:rPr lang="en-US" sz="3300" dirty="0">
                <a:solidFill>
                  <a:srgbClr val="FF0000"/>
                </a:solidFill>
              </a:rPr>
              <a:t>D</a:t>
            </a:r>
            <a:r>
              <a:rPr lang="en-US" sz="3300" dirty="0" smtClean="0">
                <a:solidFill>
                  <a:srgbClr val="FF0000"/>
                </a:solidFill>
              </a:rPr>
              <a:t>ata dependencies</a:t>
            </a:r>
          </a:p>
          <a:p>
            <a:endParaRPr lang="en-US" dirty="0"/>
          </a:p>
        </p:txBody>
      </p:sp>
      <p:pic>
        <p:nvPicPr>
          <p:cNvPr id="4" name="Picture 3" descr="multi-pumping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29" y="1417638"/>
            <a:ext cx="6851868" cy="37504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68135"/>
            <a:ext cx="3854768" cy="974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8000"/>
                </a:solidFill>
              </a:rPr>
              <a:t>Resources sharing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8000"/>
                </a:solidFill>
              </a:rPr>
              <a:t>Low area</a:t>
            </a:r>
          </a:p>
          <a:p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46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 ~1k designs have been synthesized with various parameters sweep</a:t>
            </a:r>
          </a:p>
          <a:p>
            <a:pPr lvl="1"/>
            <a:r>
              <a:rPr lang="en-US" dirty="0" smtClean="0"/>
              <a:t>Altera’s </a:t>
            </a:r>
            <a:r>
              <a:rPr lang="en-US" dirty="0" err="1" smtClean="0"/>
              <a:t>Quartus</a:t>
            </a:r>
            <a:r>
              <a:rPr lang="en-US" dirty="0" smtClean="0"/>
              <a:t> II with Altera’s Stratix V device</a:t>
            </a:r>
          </a:p>
          <a:p>
            <a:r>
              <a:rPr lang="en-US" dirty="0" smtClean="0"/>
              <a:t>Verified with Altera’s ModelSim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 Million RAM cycles for each configuration</a:t>
            </a:r>
          </a:p>
          <a:p>
            <a:r>
              <a:rPr lang="en-US" dirty="0" smtClean="0"/>
              <a:t>Bypassing capability:</a:t>
            </a:r>
          </a:p>
          <a:p>
            <a:pPr lvl="1"/>
            <a:r>
              <a:rPr lang="en-US" dirty="0" smtClean="0"/>
              <a:t>New data read-after-write (same as Altera’s M20K)</a:t>
            </a:r>
          </a:p>
          <a:p>
            <a:pPr lvl="1"/>
            <a:r>
              <a:rPr lang="en-US" dirty="0" smtClean="0"/>
              <a:t>New data read-during-write (same as a single register)</a:t>
            </a:r>
          </a:p>
          <a:p>
            <a:r>
              <a:rPr lang="en-US" dirty="0"/>
              <a:t>Parameterized Verilog </a:t>
            </a:r>
            <a:r>
              <a:rPr lang="en-US" dirty="0" smtClean="0"/>
              <a:t>and simulation/synthesis run-in-batch manager are available online: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22025" y="5761822"/>
            <a:ext cx="6786391" cy="3643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>
                <a:hlinkClick r:id="rId2"/>
              </a:rPr>
              <a:t>https://</a:t>
            </a:r>
            <a:r>
              <a:rPr lang="en-CA" sz="2800" dirty="0" smtClean="0">
                <a:hlinkClick r:id="rId2"/>
              </a:rPr>
              <a:t>code.google.com/p/multiported-ram/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561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Experimental </a:t>
            </a:r>
            <a:r>
              <a:rPr lang="en-US" sz="4900" dirty="0" smtClean="0"/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BRAM Consumption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693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Compared to XOR-based approach: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Average of 19%; up to 44% BRAM reduction</a:t>
            </a:r>
          </a:p>
          <a:p>
            <a:r>
              <a:rPr lang="en-US" dirty="0"/>
              <a:t>#BRAM compared to </a:t>
            </a:r>
            <a:r>
              <a:rPr lang="en-US" dirty="0" smtClean="0"/>
              <a:t>32bit wide </a:t>
            </a:r>
            <a:r>
              <a:rPr lang="en-US" dirty="0"/>
              <a:t>register-based LVT:</a:t>
            </a:r>
          </a:p>
          <a:p>
            <a:pPr lvl="1"/>
            <a:r>
              <a:rPr lang="en-US" dirty="0"/>
              <a:t>Up to 200 % in  XOR-based </a:t>
            </a:r>
          </a:p>
          <a:p>
            <a:pPr lvl="1"/>
            <a:r>
              <a:rPr lang="en-US" dirty="0"/>
              <a:t>Up to 12.5% in </a:t>
            </a:r>
            <a:r>
              <a:rPr lang="en-US" dirty="0" smtClean="0"/>
              <a:t>I-LVT-based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669519"/>
            <a:ext cx="8229600" cy="24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prstClr val="black"/>
                </a:solidFill>
              </a:rPr>
              <a:t>Experimental Results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4000" dirty="0" err="1" smtClean="0">
                <a:solidFill>
                  <a:prstClr val="black"/>
                </a:solidFill>
              </a:rPr>
              <a:t>Fmax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693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Compared to XOR-based approach: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Average of 38%; up to 76% </a:t>
            </a:r>
            <a:r>
              <a:rPr lang="en-US" dirty="0" err="1"/>
              <a:t>Fmax</a:t>
            </a:r>
            <a:r>
              <a:rPr lang="en-US" dirty="0"/>
              <a:t> increase</a:t>
            </a:r>
          </a:p>
          <a:p>
            <a:r>
              <a:rPr lang="en-US" dirty="0"/>
              <a:t>One-hot-coded I-LVT exhibits the highest </a:t>
            </a:r>
            <a:r>
              <a:rPr lang="en-US" dirty="0" err="1"/>
              <a:t>Fmax</a:t>
            </a:r>
            <a:endParaRPr lang="en-US" dirty="0"/>
          </a:p>
          <a:p>
            <a:pPr lvl="1"/>
            <a:r>
              <a:rPr lang="en-US" dirty="0"/>
              <a:t>Due to fast feedback paths </a:t>
            </a:r>
          </a:p>
          <a:p>
            <a:pPr lvl="1"/>
            <a:r>
              <a:rPr lang="en-US" dirty="0"/>
              <a:t>BRAM consumption still within 6% of the </a:t>
            </a:r>
            <a:r>
              <a:rPr lang="en-US" dirty="0" smtClean="0"/>
              <a:t>minimal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669519"/>
            <a:ext cx="8229599" cy="24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1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Modular multi-ported </a:t>
            </a:r>
            <a:r>
              <a:rPr lang="en-CA" dirty="0"/>
              <a:t>SRAM-based </a:t>
            </a:r>
            <a:r>
              <a:rPr lang="en-CA" dirty="0" smtClean="0"/>
              <a:t>memories for embedded systems</a:t>
            </a:r>
          </a:p>
          <a:p>
            <a:r>
              <a:rPr lang="en-CA" dirty="0" smtClean="0"/>
              <a:t>Based on dual-ported BRAMs</a:t>
            </a:r>
          </a:p>
          <a:p>
            <a:r>
              <a:rPr lang="en-CA" dirty="0" smtClean="0"/>
              <a:t>Dramatically lower resources consumption and higher performance than previous approaches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Close to register-based LVT BRAM consumption;</a:t>
            </a:r>
            <a:br>
              <a:rPr lang="en-CA" dirty="0" smtClean="0"/>
            </a:br>
            <a:r>
              <a:rPr lang="en-CA" dirty="0" smtClean="0"/>
              <a:t>No further significant improvement can be done</a:t>
            </a:r>
          </a:p>
          <a:p>
            <a:r>
              <a:rPr lang="en-CA" dirty="0" smtClean="0"/>
              <a:t>Additional features e.g. bypassing and initializing</a:t>
            </a:r>
          </a:p>
          <a:p>
            <a:r>
              <a:rPr lang="en-CA" dirty="0" smtClean="0"/>
              <a:t>Ready to use open source parameterized Verilog and a run-in-batch manager are available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2025" y="5761822"/>
            <a:ext cx="6786391" cy="3643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>
                <a:hlinkClick r:id="rId2"/>
              </a:rPr>
              <a:t>https://</a:t>
            </a:r>
            <a:r>
              <a:rPr lang="en-CA" sz="2800" dirty="0" smtClean="0">
                <a:hlinkClick r:id="rId2"/>
              </a:rPr>
              <a:t>code.google.com/p/multiported-ram/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775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229600" cy="63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9929"/>
            <a:ext cx="8229600" cy="2706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Divide memory into smaller banks</a:t>
            </a:r>
          </a:p>
          <a:p>
            <a:r>
              <a:rPr lang="en-US" dirty="0" smtClean="0"/>
              <a:t>Distribute data using fixed hashing scheme</a:t>
            </a:r>
          </a:p>
          <a:p>
            <a:r>
              <a:rPr lang="en-US" dirty="0" smtClean="0"/>
              <a:t>Access to same bank is resolved by multiple request</a:t>
            </a:r>
          </a:p>
          <a:p>
            <a:r>
              <a:rPr lang="en-US" dirty="0" smtClean="0"/>
              <a:t>The Pentium (P5) has 8-way two port interleaved cache</a:t>
            </a:r>
            <a:r>
              <a:rPr lang="en-US" baseline="30000" dirty="0" smtClean="0"/>
              <a:t>*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Area efficient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Long arbitration delays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Variable access latency</a:t>
            </a:r>
          </a:p>
        </p:txBody>
      </p:sp>
      <p:pic>
        <p:nvPicPr>
          <p:cNvPr id="5" name="Content Placeholder 3" descr="multi-bankin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r="-96"/>
          <a:stretch/>
        </p:blipFill>
        <p:spPr>
          <a:xfrm>
            <a:off x="1578430" y="1417639"/>
            <a:ext cx="5987142" cy="1775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382786"/>
            <a:ext cx="25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/>
              <a:t>*</a:t>
            </a:r>
            <a:r>
              <a:rPr lang="en-US" sz="1100" dirty="0" smtClean="0"/>
              <a:t>[Alpert &amp; </a:t>
            </a:r>
            <a:r>
              <a:rPr lang="en-US" sz="1100" dirty="0" err="1" smtClean="0"/>
              <a:t>Avnon</a:t>
            </a:r>
            <a:r>
              <a:rPr lang="en-US" sz="1100" dirty="0" smtClean="0"/>
              <a:t>, IEEE Micro, June 1993]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Multi-read by Bank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91644"/>
            <a:ext cx="8229600" cy="2234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Example: Alpha 21264</a:t>
            </a:r>
            <a:r>
              <a:rPr lang="en-US" baseline="30000" dirty="0" smtClean="0"/>
              <a:t>*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integer cluster has </a:t>
            </a:r>
            <a:r>
              <a:rPr lang="en-US" dirty="0"/>
              <a:t>a replicated 80-entry register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72-entry </a:t>
            </a:r>
            <a:r>
              <a:rPr lang="en-US" dirty="0" smtClean="0"/>
              <a:t>floating</a:t>
            </a:r>
            <a:r>
              <a:rPr lang="en-US" dirty="0"/>
              <a:t>-point cluster </a:t>
            </a:r>
            <a:r>
              <a:rPr lang="en-US" dirty="0" smtClean="0"/>
              <a:t>register file </a:t>
            </a:r>
            <a:r>
              <a:rPr lang="en-US" dirty="0"/>
              <a:t>is </a:t>
            </a:r>
            <a:r>
              <a:rPr lang="en-US" dirty="0" smtClean="0"/>
              <a:t>duplicated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number of read ports is doubled</a:t>
            </a:r>
            <a:endParaRPr lang="en-US" dirty="0"/>
          </a:p>
          <a:p>
            <a:pPr lvl="1"/>
            <a:r>
              <a:rPr lang="en-US" dirty="0" smtClean="0">
                <a:effectLst/>
              </a:rPr>
              <a:t>Support two concurrent units each</a:t>
            </a: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7" name="Picture 6" descr="multi-read(replication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7"/>
            <a:ext cx="5239657" cy="2321076"/>
          </a:xfrm>
          <a:prstGeom prst="rect">
            <a:avLst/>
          </a:prstGeom>
        </p:spPr>
      </p:pic>
      <p:pic>
        <p:nvPicPr>
          <p:cNvPr id="8" name="Picture 7" descr="multi-read(symbol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43" y="1417637"/>
            <a:ext cx="2826657" cy="23210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78500" y="1417638"/>
            <a:ext cx="0" cy="232107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6382786"/>
            <a:ext cx="2327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/>
              <a:t>*</a:t>
            </a:r>
            <a:r>
              <a:rPr lang="en-US" sz="1100" dirty="0" smtClean="0"/>
              <a:t>[</a:t>
            </a:r>
            <a:r>
              <a:rPr lang="en-US" sz="1100" dirty="0" err="1" smtClean="0"/>
              <a:t>Ditlow</a:t>
            </a:r>
            <a:r>
              <a:rPr lang="en-US" sz="1100" dirty="0" smtClean="0"/>
              <a:t> et al., IEEE ISSCC , Feb. 2011]</a:t>
            </a:r>
            <a:endParaRPr lang="en-US" sz="11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Register-based Multi-ported 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679110"/>
            <a:ext cx="8229600" cy="4470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Infeasible on Altera’s high-end Stratix V with our smallest test-case!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6" name="Picture 5" descr="register-based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6" y="1417638"/>
            <a:ext cx="7506664" cy="325544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18000" y="4673079"/>
            <a:ext cx="4368801" cy="102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Lucida Grande"/>
              <a:buChar char="✘"/>
            </a:pPr>
            <a:r>
              <a:rPr lang="en-US" sz="2500" dirty="0" smtClean="0">
                <a:solidFill>
                  <a:srgbClr val="FF0000"/>
                </a:solidFill>
              </a:rPr>
              <a:t>High resources consumption for deep memories (scaling)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1" y="4673079"/>
            <a:ext cx="3552370" cy="1006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500" dirty="0" smtClean="0">
                <a:solidFill>
                  <a:srgbClr val="008000"/>
                </a:solidFill>
              </a:rPr>
              <a:t>High performance for small caches (&lt;1k lines)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LVT-based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72429"/>
            <a:ext cx="8229600" cy="17537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Stores the ID of latest written bank</a:t>
            </a:r>
          </a:p>
          <a:p>
            <a:r>
              <a:rPr lang="en-US" dirty="0" smtClean="0"/>
              <a:t>LVT is a multi-ported RAM for banks IDs</a:t>
            </a:r>
          </a:p>
          <a:p>
            <a:pPr lvl="1"/>
            <a:r>
              <a:rPr lang="en-US" dirty="0" smtClean="0"/>
              <a:t>Implemented with registers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Still has scaling issues: infeasible for deep memories!</a:t>
            </a:r>
          </a:p>
        </p:txBody>
      </p:sp>
      <p:pic>
        <p:nvPicPr>
          <p:cNvPr id="4" name="Picture 3" descr="lvt-based(lvt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29" y="1417637"/>
            <a:ext cx="3732871" cy="2753323"/>
          </a:xfrm>
          <a:prstGeom prst="rect">
            <a:avLst/>
          </a:prstGeom>
        </p:spPr>
      </p:pic>
      <p:pic>
        <p:nvPicPr>
          <p:cNvPr id="5" name="Picture 4" descr="lvt-based(ram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7"/>
            <a:ext cx="4024086" cy="275332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53643" y="1417637"/>
            <a:ext cx="0" cy="2753323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LVT-based Multi-ported RAM Example (1)</a:t>
            </a:r>
            <a:endParaRPr lang="en-US" sz="3700" dirty="0"/>
          </a:p>
        </p:txBody>
      </p:sp>
      <p:pic>
        <p:nvPicPr>
          <p:cNvPr id="4" name="Picture 3" descr="lvt-based(example)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8" y="1417638"/>
            <a:ext cx="6417264" cy="47085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C79-CB87-3541-A6C8-54E4210C5C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10220</TotalTime>
  <Words>1171</Words>
  <Application>Microsoft Office PowerPoint</Application>
  <PresentationFormat>On-screen Show (4:3)</PresentationFormat>
  <Paragraphs>307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MS Mincho</vt:lpstr>
      <vt:lpstr>Arial</vt:lpstr>
      <vt:lpstr>Calibri</vt:lpstr>
      <vt:lpstr>Cambria Math</vt:lpstr>
      <vt:lpstr>Lucida Grande</vt:lpstr>
      <vt:lpstr>Times New Roman</vt:lpstr>
      <vt:lpstr>Wingdings</vt:lpstr>
      <vt:lpstr>Office Theme</vt:lpstr>
      <vt:lpstr>Visio</vt:lpstr>
      <vt:lpstr>Document</vt:lpstr>
      <vt:lpstr>Modular Multi-ported SRAM-based Memories</vt:lpstr>
      <vt:lpstr>Multi-ported Memories: A Keystone for Parallel Computation!</vt:lpstr>
      <vt:lpstr>Multi-ported SRAM Cell</vt:lpstr>
      <vt:lpstr>RAM Multi-pumping</vt:lpstr>
      <vt:lpstr>Multi-banking</vt:lpstr>
      <vt:lpstr>Multi-read by Bank Replication</vt:lpstr>
      <vt:lpstr>Register-based Multi-ported RAM</vt:lpstr>
      <vt:lpstr>LVT-based Approach</vt:lpstr>
      <vt:lpstr>LVT-based Multi-ported RAM Example (1)</vt:lpstr>
      <vt:lpstr>LVT-based Multi-ported RAM Example (2)</vt:lpstr>
      <vt:lpstr>LVT-based Multi-ported RAM Example (3)</vt:lpstr>
      <vt:lpstr>XOR-based Multi-ported RAM*</vt:lpstr>
      <vt:lpstr>XOR-based Multi-ported RAM Example (1)</vt:lpstr>
      <vt:lpstr>XOR-based Multi-ported RAM Example (2)</vt:lpstr>
      <vt:lpstr>XOR-based Multi-ported RAM Example (3)</vt:lpstr>
      <vt:lpstr>XOR-based Multi-ported RAM Example (4)</vt:lpstr>
      <vt:lpstr>Motivation</vt:lpstr>
      <vt:lpstr>Motivation</vt:lpstr>
      <vt:lpstr>Motivation</vt:lpstr>
      <vt:lpstr>Method</vt:lpstr>
      <vt:lpstr>Method</vt:lpstr>
      <vt:lpstr>Method</vt:lpstr>
      <vt:lpstr>Method</vt:lpstr>
      <vt:lpstr>Method</vt:lpstr>
      <vt:lpstr>Invalidation Table Approach (I-LVT)</vt:lpstr>
      <vt:lpstr>Invalidation Table Approach (I-LVT)</vt:lpstr>
      <vt:lpstr>Invalidation Table Approach (I-LVT)</vt:lpstr>
      <vt:lpstr>Invalidation Table Approach (I-LVT)</vt:lpstr>
      <vt:lpstr>Invalidation Table Approach (I-LVT)</vt:lpstr>
      <vt:lpstr>Bank ID Embedding: Binary-coded Bank Selectors</vt:lpstr>
      <vt:lpstr>Mutual-exclusive Conditions: One-hot-coded Bank Selectors</vt:lpstr>
      <vt:lpstr>Mutual-exclusive Conditions Examples</vt:lpstr>
      <vt:lpstr>One-hot/Binary Coded 2W/2R Example (1)</vt:lpstr>
      <vt:lpstr>One-hot/Binary Coded 2W/2R Example (2)</vt:lpstr>
      <vt:lpstr>One-hot/Binary Coded 2W/2R Example (3)</vt:lpstr>
      <vt:lpstr>One-hot/Binary Coded 2W/2R Example (4)</vt:lpstr>
      <vt:lpstr>3W/2R I-LVT Implementation</vt:lpstr>
      <vt:lpstr>SRAM Consumption</vt:lpstr>
      <vt:lpstr>Usage Guideline</vt:lpstr>
      <vt:lpstr>Experimental Environment</vt:lpstr>
      <vt:lpstr>Experimental Results BRAM Consumption</vt:lpstr>
      <vt:lpstr>Experimental Results Fmax</vt:lpstr>
      <vt:lpstr>Conclusions</vt:lpstr>
      <vt:lpstr>PowerPoint Presentation</vt:lpstr>
    </vt:vector>
  </TitlesOfParts>
  <Company>University of British Columbi - 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True Multi-ported SRAM-based Memories</dc:title>
  <dc:creator>Ameer Abdelhadi</dc:creator>
  <cp:lastModifiedBy>Ameer Abdelhadi</cp:lastModifiedBy>
  <cp:revision>110</cp:revision>
  <cp:lastPrinted>2014-02-27T18:23:18Z</cp:lastPrinted>
  <dcterms:created xsi:type="dcterms:W3CDTF">2013-07-19T06:38:03Z</dcterms:created>
  <dcterms:modified xsi:type="dcterms:W3CDTF">2014-03-11T06:28:56Z</dcterms:modified>
</cp:coreProperties>
</file>