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352" r:id="rId4"/>
    <p:sldId id="279" r:id="rId5"/>
    <p:sldId id="359" r:id="rId6"/>
    <p:sldId id="360" r:id="rId7"/>
    <p:sldId id="361" r:id="rId8"/>
    <p:sldId id="363" r:id="rId9"/>
    <p:sldId id="364" r:id="rId10"/>
    <p:sldId id="365" r:id="rId11"/>
    <p:sldId id="362" r:id="rId12"/>
    <p:sldId id="351" r:id="rId13"/>
    <p:sldId id="348" r:id="rId14"/>
    <p:sldId id="349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02" r:id="rId33"/>
    <p:sldId id="346" r:id="rId34"/>
    <p:sldId id="358" r:id="rId35"/>
    <p:sldId id="356" r:id="rId36"/>
    <p:sldId id="357" r:id="rId37"/>
    <p:sldId id="330" r:id="rId38"/>
    <p:sldId id="3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8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701C-AD9E-415D-991C-E52460B28023}" type="datetimeFigureOut">
              <a:rPr lang="en-CA" smtClean="0"/>
              <a:t>02/05/2016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A107B-66F8-4297-B20C-AC0C999A6E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575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09D3B-AA68-422D-B9AF-8298B3555261}" type="datetimeFigureOut">
              <a:rPr lang="en-CA" smtClean="0"/>
              <a:t>02/05/2016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81FA-A5AE-43F4-89B5-2602BA0865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3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81FA-A5AE-43F4-89B5-2602BA08659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0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C63C-24C6-434B-B118-698C74960028}" type="datetime1">
              <a:rPr lang="en-CA" smtClean="0"/>
              <a:t>02/05/2016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21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98BA-0293-46CE-AA33-DFD6F228DDAA}" type="datetime1">
              <a:rPr lang="en-CA" smtClean="0"/>
              <a:t>02/05/2016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31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A68D-6F18-42C3-9E77-0FA11CEC40C6}" type="datetime1">
              <a:rPr lang="en-CA" smtClean="0"/>
              <a:t>02/05/2016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9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EA7-B925-4E4E-BBD9-355605E573B1}" type="datetime1">
              <a:rPr lang="en-CA" smtClean="0"/>
              <a:t>02/05/2016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B72D8E8-A757-4272-A6E4-FAA5E7F30E28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56351"/>
            <a:ext cx="2743200" cy="3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9636-1A80-4DD8-A371-D02BED0A0711}" type="datetime1">
              <a:rPr lang="en-CA" smtClean="0"/>
              <a:t>02/05/2016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70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0D41-B38F-4FED-8646-E8C59026E303}" type="datetime1">
              <a:rPr lang="en-CA" smtClean="0"/>
              <a:t>02/05/2016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75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5BE-9CF3-4B5D-8BDF-4BB034978B8F}" type="datetime1">
              <a:rPr lang="en-CA" smtClean="0"/>
              <a:t>02/05/2016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86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1AB0-AF75-44F4-9CBF-992458E4B1BE}" type="datetime1">
              <a:rPr lang="en-CA" smtClean="0"/>
              <a:t>02/05/2016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37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BEA1-BD20-4A0B-A5D5-4274F8679FB6}" type="datetime1">
              <a:rPr lang="en-CA" smtClean="0"/>
              <a:t>02/05/2016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79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7574-434F-4AC9-9FB5-0DB8657A8E17}" type="datetime1">
              <a:rPr lang="en-CA" smtClean="0"/>
              <a:t>02/05/2016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1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4772-ADAF-44E6-9B2C-A15BBC74447F}" type="datetime1">
              <a:rPr lang="en-CA" smtClean="0"/>
              <a:t>02/05/2016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7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CF0D-79B8-46CF-ADCE-2E005D83455D}" type="datetime1">
              <a:rPr lang="en-CA" smtClean="0"/>
              <a:t>02/05/2016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D8E8-A757-4272-A6E4-FAA5E7F30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3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2363"/>
            <a:ext cx="7920000" cy="2387600"/>
          </a:xfrm>
        </p:spPr>
        <p:txBody>
          <a:bodyPr>
            <a:noAutofit/>
          </a:bodyPr>
          <a:lstStyle/>
          <a:p>
            <a:r>
              <a:rPr lang="en-CA" sz="6000" dirty="0"/>
              <a:t>A Multi-Ported Memory </a:t>
            </a:r>
            <a:r>
              <a:rPr lang="en-CA" sz="6000" dirty="0" smtClean="0"/>
              <a:t>Compiler Utilizing </a:t>
            </a:r>
            <a:r>
              <a:rPr lang="en-CA" sz="6000" dirty="0"/>
              <a:t>True Dual-port BRAMs</a:t>
            </a:r>
            <a:endParaRPr lang="en-CA" sz="5400" dirty="0"/>
          </a:p>
        </p:txBody>
      </p:sp>
      <p:sp>
        <p:nvSpPr>
          <p:cNvPr id="4" name="Round Single Corner Rectangle 3"/>
          <p:cNvSpPr/>
          <p:nvPr/>
        </p:nvSpPr>
        <p:spPr>
          <a:xfrm rot="10800000" flipH="1">
            <a:off x="612001" y="3929650"/>
            <a:ext cx="7920000" cy="1661523"/>
          </a:xfrm>
          <a:prstGeom prst="round1Rect">
            <a:avLst>
              <a:gd name="adj" fmla="val 4556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2000" y="3935413"/>
            <a:ext cx="7919999" cy="1655762"/>
          </a:xfrm>
          <a:prstGeom prst="rect">
            <a:avLst/>
          </a:prstGeom>
          <a:noFill/>
        </p:spPr>
        <p:txBody>
          <a:bodyPr vert="horz" lIns="1116000" tIns="45720" rIns="91440" bIns="45720" rtlCol="0" anchor="ctr" anchorCtr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900" dirty="0" smtClean="0">
                <a:solidFill>
                  <a:schemeClr val="bg1"/>
                </a:solidFill>
              </a:rPr>
              <a:t>Ameer Abdelhadi and Guy Lemieux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Department of Electrical and Computer Engineering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University of British Columbia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Vancouver, Canada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9" y="3963474"/>
            <a:ext cx="1071418" cy="1238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000" y="5235693"/>
            <a:ext cx="1136073" cy="35548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CA" sz="1100" spc="100" dirty="0">
                <a:solidFill>
                  <a:schemeClr val="bg1"/>
                </a:solidFill>
              </a:rPr>
              <a:t>a </a:t>
            </a:r>
            <a:r>
              <a:rPr lang="en-CA" sz="1100" spc="100" dirty="0" smtClean="0">
                <a:solidFill>
                  <a:schemeClr val="bg1"/>
                </a:solidFill>
              </a:rPr>
              <a:t>place of mind</a:t>
            </a:r>
            <a:endParaRPr lang="en-CA" sz="1100" spc="1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CA" sz="1100" spc="-40" dirty="0">
                <a:solidFill>
                  <a:schemeClr val="bg1"/>
                </a:solidFill>
              </a:rPr>
              <a:t>THE UNIVERSITY OF</a:t>
            </a:r>
            <a:br>
              <a:rPr lang="en-CA" sz="1100" spc="-40" dirty="0">
                <a:solidFill>
                  <a:schemeClr val="bg1"/>
                </a:solidFill>
              </a:rPr>
            </a:br>
            <a:r>
              <a:rPr lang="en-CA" sz="1100" spc="-30" dirty="0">
                <a:solidFill>
                  <a:schemeClr val="bg1"/>
                </a:solidFill>
              </a:rPr>
              <a:t>BRITISH </a:t>
            </a:r>
            <a:r>
              <a:rPr lang="en-CA" sz="1100" spc="-30" dirty="0" smtClean="0">
                <a:solidFill>
                  <a:schemeClr val="bg1"/>
                </a:solidFill>
              </a:rPr>
              <a:t>COLUMBIA</a:t>
            </a:r>
            <a:endParaRPr lang="en-CA" sz="1100" spc="-3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00" y="5657850"/>
            <a:ext cx="79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May </a:t>
            </a:r>
            <a:r>
              <a:rPr lang="en-CA" dirty="0" smtClean="0"/>
              <a:t>3</a:t>
            </a:r>
            <a:r>
              <a:rPr lang="en-CA" baseline="30000" dirty="0" smtClean="0"/>
              <a:t>rd</a:t>
            </a:r>
            <a:r>
              <a:rPr lang="en-CA" dirty="0" smtClean="0"/>
              <a:t>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5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Banks </a:t>
            </a:r>
            <a:r>
              <a:rPr lang="en-CA" dirty="0"/>
              <a:t>O</a:t>
            </a:r>
            <a:r>
              <a:rPr lang="en-CA" dirty="0" smtClean="0"/>
              <a:t>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78630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2800" spc="-100" dirty="0" smtClean="0"/>
              <a:t>LVT-based multi-ported RAM is composed of: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70C0"/>
                </a:solidFill>
              </a:rPr>
              <a:t>LVT - tracks changes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B050"/>
                </a:solidFill>
              </a:rPr>
              <a:t>Data banks - store data copies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/>
              <a:t>Our previous work (I-LVT/ FPGA’14) optimizes LVT only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/>
              <a:t>This work</a:t>
            </a:r>
          </a:p>
          <a:p>
            <a:pPr lvl="1">
              <a:lnSpc>
                <a:spcPct val="70000"/>
              </a:lnSpc>
            </a:pPr>
            <a:r>
              <a:rPr lang="en-CA" sz="2400" spc="-100" dirty="0"/>
              <a:t>O</a:t>
            </a:r>
            <a:r>
              <a:rPr lang="en-CA" sz="2400" spc="-100" dirty="0" smtClean="0"/>
              <a:t>ptimizes </a:t>
            </a:r>
            <a:r>
              <a:rPr lang="en-CA" sz="2400" spc="-100" dirty="0"/>
              <a:t>the data banks (not the </a:t>
            </a:r>
            <a:r>
              <a:rPr lang="en-CA" sz="2400" spc="-100" dirty="0" smtClean="0"/>
              <a:t>LVT!)</a:t>
            </a:r>
          </a:p>
          <a:p>
            <a:pPr lvl="1">
              <a:lnSpc>
                <a:spcPct val="70000"/>
              </a:lnSpc>
            </a:pPr>
            <a:r>
              <a:rPr lang="en-CA" sz="2400" spc="-100" dirty="0" smtClean="0"/>
              <a:t>The </a:t>
            </a:r>
            <a:r>
              <a:rPr lang="en-CA" sz="2400" spc="-100" dirty="0"/>
              <a:t>first technique that requires a CAD tool</a:t>
            </a:r>
            <a:endParaRPr lang="en-CA" sz="2400" spc="-100" dirty="0" smtClean="0"/>
          </a:p>
          <a:p>
            <a:pPr lvl="1">
              <a:lnSpc>
                <a:spcPct val="70000"/>
              </a:lnSpc>
            </a:pPr>
            <a:endParaRPr lang="en-CA" sz="2400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4/20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26000" y="1690689"/>
          <a:ext cx="3901952" cy="365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Visio" r:id="rId3" imgW="1600200" imgH="1466760" progId="Visio.Drawing.15">
                  <p:embed/>
                </p:oleObj>
              </mc:Choice>
              <mc:Fallback>
                <p:oleObj name="Visio" r:id="rId3" imgW="1600200" imgH="14667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0" y="1690689"/>
                        <a:ext cx="3901952" cy="365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1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Banks </a:t>
            </a:r>
            <a:r>
              <a:rPr lang="en-CA" dirty="0"/>
              <a:t>O</a:t>
            </a:r>
            <a:r>
              <a:rPr lang="en-CA" dirty="0" smtClean="0"/>
              <a:t>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78630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2800" spc="-100" dirty="0" smtClean="0"/>
              <a:t>LVT-based multi-ported RAM is composed of: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70C0"/>
                </a:solidFill>
              </a:rPr>
              <a:t>LVT - tracks changes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B050"/>
                </a:solidFill>
              </a:rPr>
              <a:t>Data banks - store data copies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/>
              <a:t>Our previous work (I-LVT/ FPGA’14) optimizes LVT only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/>
              <a:t>This work</a:t>
            </a:r>
          </a:p>
          <a:p>
            <a:pPr lvl="1">
              <a:lnSpc>
                <a:spcPct val="70000"/>
              </a:lnSpc>
            </a:pPr>
            <a:r>
              <a:rPr lang="en-CA" sz="2400" spc="-100" dirty="0"/>
              <a:t>O</a:t>
            </a:r>
            <a:r>
              <a:rPr lang="en-CA" sz="2400" spc="-100" dirty="0" smtClean="0"/>
              <a:t>ptimizes </a:t>
            </a:r>
            <a:r>
              <a:rPr lang="en-CA" sz="2400" spc="-100" dirty="0"/>
              <a:t>the data banks (not the </a:t>
            </a:r>
            <a:r>
              <a:rPr lang="en-CA" sz="2400" spc="-100" dirty="0" smtClean="0"/>
              <a:t>LVT!)</a:t>
            </a:r>
          </a:p>
          <a:p>
            <a:pPr lvl="1">
              <a:lnSpc>
                <a:spcPct val="70000"/>
              </a:lnSpc>
            </a:pPr>
            <a:r>
              <a:rPr lang="en-CA" sz="2400" spc="-100" dirty="0" smtClean="0"/>
              <a:t>The </a:t>
            </a:r>
            <a:r>
              <a:rPr lang="en-CA" sz="2400" spc="-100" dirty="0"/>
              <a:t>first technique that requires a CAD tool</a:t>
            </a:r>
            <a:endParaRPr lang="en-CA" sz="2400" spc="-100" dirty="0" smtClean="0"/>
          </a:p>
          <a:p>
            <a:pPr lvl="1">
              <a:lnSpc>
                <a:spcPct val="70000"/>
              </a:lnSpc>
            </a:pPr>
            <a:endParaRPr lang="en-CA" sz="2400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4/20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5345966"/>
            <a:ext cx="78867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CA" sz="2400" dirty="0" smtClean="0">
                <a:solidFill>
                  <a:schemeClr val="bg1"/>
                </a:solidFill>
              </a:rPr>
              <a:t>This </a:t>
            </a:r>
            <a:r>
              <a:rPr lang="en-CA" sz="2400" dirty="0">
                <a:solidFill>
                  <a:schemeClr val="bg1"/>
                </a:solidFill>
              </a:rPr>
              <a:t>w</a:t>
            </a:r>
            <a:r>
              <a:rPr lang="en-CA" sz="2400" dirty="0" smtClean="0">
                <a:solidFill>
                  <a:schemeClr val="bg1"/>
                </a:solidFill>
              </a:rPr>
              <a:t>ork solves </a:t>
            </a:r>
            <a:r>
              <a:rPr lang="en-CA" sz="2400" dirty="0">
                <a:solidFill>
                  <a:schemeClr val="bg1"/>
                </a:solidFill>
              </a:rPr>
              <a:t>the final step and most important problem of </a:t>
            </a:r>
            <a:r>
              <a:rPr lang="en-CA" sz="2400" dirty="0" smtClean="0">
                <a:solidFill>
                  <a:schemeClr val="bg1"/>
                </a:solidFill>
              </a:rPr>
              <a:t>Block RAM allocation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9213"/>
              </p:ext>
            </p:extLst>
          </p:nvPr>
        </p:nvGraphicFramePr>
        <p:xfrm>
          <a:off x="4826000" y="1690689"/>
          <a:ext cx="3901952" cy="365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Visio" r:id="rId3" imgW="1600200" imgH="1466760" progId="Visio.Drawing.15">
                  <p:embed/>
                </p:oleObj>
              </mc:Choice>
              <mc:Fallback>
                <p:oleObj name="Visio" r:id="rId3" imgW="1600200" imgH="14667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0" y="1690689"/>
                        <a:ext cx="3901952" cy="365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Mixed Port Requirements (1):</a:t>
            </a:r>
            <a:br>
              <a:rPr lang="en-CA" dirty="0" smtClean="0"/>
            </a:br>
            <a:r>
              <a:rPr lang="en-CA" dirty="0" smtClean="0"/>
              <a:t>Fixed ports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5/20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04850" y="1905001"/>
            <a:ext cx="1152525" cy="1438274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5924550" y="1825625"/>
            <a:ext cx="2590800" cy="1974850"/>
          </a:xfrm>
          <a:prstGeom prst="accentBorderCallout1">
            <a:avLst>
              <a:gd name="adj1" fmla="val 19973"/>
              <a:gd name="adj2" fmla="val -4220"/>
              <a:gd name="adj3" fmla="val 27140"/>
              <a:gd name="adj4" fmla="val -159179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2400" u="sng" spc="-100" dirty="0"/>
              <a:t>Fixed (simple) ports:</a:t>
            </a:r>
          </a:p>
          <a:p>
            <a:r>
              <a:rPr lang="en-CA" sz="2400" spc="-100" dirty="0"/>
              <a:t>The majority of multi-ported memories supports fixed ports only</a:t>
            </a:r>
          </a:p>
        </p:txBody>
      </p:sp>
    </p:spTree>
    <p:extLst>
      <p:ext uri="{BB962C8B-B14F-4D97-AF65-F5344CB8AC3E}">
        <p14:creationId xmlns:p14="http://schemas.microsoft.com/office/powerpoint/2010/main" val="500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Mixed </a:t>
            </a:r>
            <a:r>
              <a:rPr lang="en-CA" dirty="0" smtClean="0"/>
              <a:t>Port </a:t>
            </a:r>
            <a:r>
              <a:rPr lang="en-CA" dirty="0"/>
              <a:t>R</a:t>
            </a:r>
            <a:r>
              <a:rPr lang="en-CA" dirty="0" smtClean="0"/>
              <a:t>equirements (2):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True ports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6/20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781426" y="1905001"/>
            <a:ext cx="1600200" cy="143827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5924550" y="1825625"/>
            <a:ext cx="2590800" cy="1974850"/>
          </a:xfrm>
          <a:prstGeom prst="accentBorderCallout1">
            <a:avLst>
              <a:gd name="adj1" fmla="val 19973"/>
              <a:gd name="adj2" fmla="val -4220"/>
              <a:gd name="adj3" fmla="val 32445"/>
              <a:gd name="adj4" fmla="val -22414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2400" u="sng" spc="-100" dirty="0" smtClean="0"/>
              <a:t>True ports</a:t>
            </a:r>
            <a:r>
              <a:rPr lang="en-CA" sz="2400" u="sng" spc="-100" dirty="0"/>
              <a:t>:</a:t>
            </a:r>
          </a:p>
          <a:p>
            <a:r>
              <a:rPr lang="en-CA" sz="2400" spc="-100" dirty="0" smtClean="0"/>
              <a:t>Some techniques support the construction of multi-true-ports</a:t>
            </a:r>
            <a:endParaRPr lang="en-CA" sz="2400" spc="-100" dirty="0"/>
          </a:p>
        </p:txBody>
      </p:sp>
      <p:sp>
        <p:nvSpPr>
          <p:cNvPr id="3" name="Rectangle 2"/>
          <p:cNvSpPr/>
          <p:nvPr/>
        </p:nvSpPr>
        <p:spPr>
          <a:xfrm>
            <a:off x="5810250" y="3971926"/>
            <a:ext cx="2705100" cy="93345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2400" spc="-100" dirty="0" smtClean="0">
                <a:solidFill>
                  <a:schemeClr val="dk1"/>
                </a:solidFill>
              </a:rPr>
              <a:t>BRAMs in FPGAs are true dual-ported </a:t>
            </a:r>
            <a:endParaRPr lang="en-CA" sz="2400" spc="-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Mixed </a:t>
            </a:r>
            <a:r>
              <a:rPr lang="en-CA" dirty="0" smtClean="0"/>
              <a:t>Port Requirements (3):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Switched ports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7/20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00200" y="1852614"/>
            <a:ext cx="1962150" cy="1438274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5924550" y="1825625"/>
            <a:ext cx="2590800" cy="1974850"/>
          </a:xfrm>
          <a:prstGeom prst="accentBorderCallout1">
            <a:avLst>
              <a:gd name="adj1" fmla="val 19973"/>
              <a:gd name="adj2" fmla="val -4220"/>
              <a:gd name="adj3" fmla="val 56078"/>
              <a:gd name="adj4" fmla="val -97046"/>
            </a:avLst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2400" u="sng" spc="-100" dirty="0" smtClean="0"/>
              <a:t>Switched ports</a:t>
            </a:r>
            <a:r>
              <a:rPr lang="en-CA" sz="2400" u="sng" spc="-100" dirty="0"/>
              <a:t>:</a:t>
            </a:r>
          </a:p>
          <a:p>
            <a:r>
              <a:rPr lang="en-CA" sz="2400" spc="-100" dirty="0" smtClean="0"/>
              <a:t>A number of writes are switched with a number of reads</a:t>
            </a:r>
            <a:endParaRPr lang="en-CA" sz="2400" spc="-100" dirty="0"/>
          </a:p>
        </p:txBody>
      </p:sp>
      <p:sp>
        <p:nvSpPr>
          <p:cNvPr id="3" name="Rectangle 2"/>
          <p:cNvSpPr/>
          <p:nvPr/>
        </p:nvSpPr>
        <p:spPr>
          <a:xfrm>
            <a:off x="5810250" y="3971926"/>
            <a:ext cx="2705100" cy="933450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2400" spc="-100" dirty="0" smtClean="0"/>
              <a:t>True ports are special case of switched ports</a:t>
            </a:r>
            <a:endParaRPr lang="en-CA" sz="2400" spc="-100" dirty="0"/>
          </a:p>
        </p:txBody>
      </p:sp>
    </p:spTree>
    <p:extLst>
      <p:ext uri="{BB962C8B-B14F-4D97-AF65-F5344CB8AC3E}">
        <p14:creationId xmlns:p14="http://schemas.microsoft.com/office/powerpoint/2010/main" val="12485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</a:t>
            </a:r>
            <a:r>
              <a:rPr lang="en-CA" dirty="0" smtClean="0"/>
              <a:t>(1)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8/20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906809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05577" y="4043064"/>
            <a:ext cx="2709773" cy="2133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CA" sz="2500" u="sng" dirty="0"/>
              <a:t>Key Observation:</a:t>
            </a:r>
          </a:p>
          <a:p>
            <a:r>
              <a:rPr lang="en-CA" sz="2500" dirty="0"/>
              <a:t>BRAMs’ </a:t>
            </a:r>
            <a:r>
              <a:rPr lang="en-CA" sz="2500" b="1" dirty="0"/>
              <a:t>true</a:t>
            </a:r>
            <a:r>
              <a:rPr lang="en-CA" sz="2500" dirty="0"/>
              <a:t> ports can be utilized to optimize switched ports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05577" y="1690689"/>
            <a:ext cx="2709773" cy="213389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CA" sz="2500" u="sng" dirty="0" smtClean="0"/>
              <a:t>Objectives:</a:t>
            </a:r>
            <a:endParaRPr lang="en-CA" sz="2500" u="sng" dirty="0"/>
          </a:p>
          <a:p>
            <a:r>
              <a:rPr lang="en-CA" sz="2500" dirty="0" smtClean="0"/>
              <a:t>Optimize the construction of multi-switched ports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22983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(2)</a:t>
            </a:r>
            <a:br>
              <a:rPr lang="en-CA" dirty="0"/>
            </a:br>
            <a:r>
              <a:rPr lang="en-CA" dirty="0"/>
              <a:t>Fixed ports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9/20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2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</a:t>
            </a:r>
            <a:r>
              <a:rPr lang="en-CA" dirty="0" smtClean="0"/>
              <a:t>(3)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Fixed </a:t>
            </a:r>
            <a:r>
              <a:rPr lang="en-CA" dirty="0" smtClean="0"/>
              <a:t>data banks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10/20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9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</a:t>
            </a:r>
            <a:r>
              <a:rPr lang="en-CA" dirty="0" smtClean="0"/>
              <a:t>(4)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DFG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981753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</a:t>
            </a:r>
            <a:r>
              <a:rPr lang="en-CA" dirty="0" smtClean="0"/>
              <a:t>(5)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Switched DFG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12/20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4720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7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Motivation (1):</a:t>
            </a:r>
            <a:br>
              <a:rPr lang="en-CA" dirty="0" smtClean="0"/>
            </a:br>
            <a:r>
              <a:rPr lang="en-CA" dirty="0" smtClean="0"/>
              <a:t>FPGAs as parallel accelerators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906" y="5263501"/>
            <a:ext cx="7886444" cy="924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spc="-50" dirty="0" smtClean="0"/>
              <a:t>Used as parallel accelerators</a:t>
            </a:r>
          </a:p>
          <a:p>
            <a:pPr marL="355600" lvl="1" indent="-177800">
              <a:buFont typeface="Wingdings" panose="05000000000000000000" pitchFamily="2" charset="2"/>
              <a:buChar char=""/>
            </a:pPr>
            <a:r>
              <a:rPr lang="en-CA" sz="2800" spc="-50" dirty="0" smtClean="0">
                <a:solidFill>
                  <a:srgbClr val="FF0000"/>
                </a:solidFill>
              </a:rPr>
              <a:t>Have dual-ported memories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1/20</a:t>
            </a:r>
            <a:endParaRPr lang="en-CA" dirty="0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08" y="1837121"/>
            <a:ext cx="5137617" cy="3411169"/>
          </a:xfrm>
          <a:prstGeom prst="rect">
            <a:avLst/>
          </a:prstGeom>
        </p:spPr>
      </p:pic>
      <p:sp>
        <p:nvSpPr>
          <p:cNvPr id="785" name="Line Callout 2 (No Border) 784"/>
          <p:cNvSpPr/>
          <p:nvPr/>
        </p:nvSpPr>
        <p:spPr>
          <a:xfrm>
            <a:off x="6830476" y="1814739"/>
            <a:ext cx="1688516" cy="1152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194"/>
              <a:gd name="adj6" fmla="val -934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CA" sz="2400" dirty="0" smtClean="0"/>
              <a:t>1000’s</a:t>
            </a:r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Dual-Ported</a:t>
            </a:r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Block RAMs</a:t>
            </a:r>
            <a:endParaRPr lang="en-CA" sz="2400" dirty="0"/>
          </a:p>
        </p:txBody>
      </p:sp>
      <p:sp>
        <p:nvSpPr>
          <p:cNvPr id="786" name="Line Callout 2 (No Border) 785"/>
          <p:cNvSpPr/>
          <p:nvPr/>
        </p:nvSpPr>
        <p:spPr>
          <a:xfrm>
            <a:off x="6861190" y="3070042"/>
            <a:ext cx="1657802" cy="106763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141"/>
              <a:gd name="adj6" fmla="val -823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CA" sz="2400" dirty="0" smtClean="0"/>
              <a:t>1,000,000’s</a:t>
            </a:r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Logic</a:t>
            </a:r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Elements</a:t>
            </a:r>
            <a:endParaRPr lang="en-CA" sz="2400" dirty="0"/>
          </a:p>
        </p:txBody>
      </p:sp>
      <p:sp>
        <p:nvSpPr>
          <p:cNvPr id="773" name="Line Callout 2 (No Border) 772"/>
          <p:cNvSpPr/>
          <p:nvPr/>
        </p:nvSpPr>
        <p:spPr>
          <a:xfrm>
            <a:off x="6861190" y="4195867"/>
            <a:ext cx="1657802" cy="106763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062"/>
              <a:gd name="adj6" fmla="val -1110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CA" sz="2400" dirty="0" smtClean="0"/>
              <a:t>1000’s</a:t>
            </a:r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Multipliers/</a:t>
            </a:r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DSPs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778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</a:t>
            </a:r>
            <a:r>
              <a:rPr lang="en-CA" dirty="0" smtClean="0"/>
              <a:t>(6)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13/20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40347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9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</a:t>
            </a:r>
            <a:r>
              <a:rPr lang="en-CA" dirty="0" smtClean="0"/>
              <a:t>(6)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59096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(6)</a:t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86515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0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(6)</a:t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03332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7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(6)</a:t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554731"/>
              </p:ext>
            </p:extLst>
          </p:nvPr>
        </p:nvGraphicFramePr>
        <p:xfrm>
          <a:off x="628650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6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(6)</a:t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32518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3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(6)</a:t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94566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5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(6)</a:t>
            </a:r>
            <a:br>
              <a:rPr lang="en-CA" dirty="0"/>
            </a:br>
            <a:r>
              <a:rPr lang="en-CA" dirty="0"/>
              <a:t>DFG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7213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</a:t>
            </a:r>
            <a:r>
              <a:rPr lang="en-CA" dirty="0" smtClean="0"/>
              <a:t>(7)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Switched data 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14/20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(7)</a:t>
            </a:r>
            <a:br>
              <a:rPr lang="en-CA" dirty="0"/>
            </a:br>
            <a:r>
              <a:rPr lang="en-CA" dirty="0"/>
              <a:t>Switched data 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1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Motivation (2</a:t>
            </a:r>
            <a:r>
              <a:rPr lang="en-CA" dirty="0"/>
              <a:t>)</a:t>
            </a:r>
            <a:br>
              <a:rPr lang="en-CA" dirty="0"/>
            </a:br>
            <a:r>
              <a:rPr lang="en-CA" dirty="0"/>
              <a:t>Mixed port requirements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3344"/>
              </p:ext>
            </p:extLst>
          </p:nvPr>
        </p:nvGraphicFramePr>
        <p:xfrm>
          <a:off x="628650" y="1825625"/>
          <a:ext cx="786765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825625"/>
                        <a:ext cx="786765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24" y="1825625"/>
            <a:ext cx="2676525" cy="4351338"/>
          </a:xfrm>
        </p:spPr>
        <p:txBody>
          <a:bodyPr>
            <a:noAutofit/>
          </a:bodyPr>
          <a:lstStyle/>
          <a:p>
            <a:r>
              <a:rPr lang="en-CA" sz="3100" spc="-50" dirty="0"/>
              <a:t>Multi-porting approaches provide simple </a:t>
            </a:r>
            <a:r>
              <a:rPr lang="en-CA" sz="3100" spc="-50" dirty="0" smtClean="0"/>
              <a:t>(fixed) ports only</a:t>
            </a:r>
          </a:p>
          <a:p>
            <a:r>
              <a:rPr lang="en-CA" sz="3100" spc="-50" dirty="0" smtClean="0"/>
              <a:t>Waste of resources if these ports are not active simultaneously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2/20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Switched Ports (7)</a:t>
            </a:r>
            <a:br>
              <a:rPr lang="en-CA" dirty="0"/>
            </a:br>
            <a:r>
              <a:rPr lang="en-CA" dirty="0"/>
              <a:t>Switched data 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46271"/>
              </p:ext>
            </p:extLst>
          </p:nvPr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7646" y="1893536"/>
            <a:ext cx="116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12 BRAMs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5949" y="1893536"/>
            <a:ext cx="134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pc="-100" dirty="0" smtClean="0">
                <a:solidFill>
                  <a:srgbClr val="00B050"/>
                </a:solidFill>
              </a:rPr>
              <a:t>8 BRAMs</a:t>
            </a:r>
          </a:p>
          <a:p>
            <a:pPr algn="ctr"/>
            <a:r>
              <a:rPr lang="en-CA" sz="1600" spc="-100" dirty="0" smtClean="0">
                <a:solidFill>
                  <a:srgbClr val="00B050"/>
                </a:solidFill>
              </a:rPr>
              <a:t>(33% reduction)</a:t>
            </a:r>
            <a:endParaRPr lang="en-CA" sz="1600" spc="-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D8E8-A757-4272-A6E4-FAA5E7F30E28}" type="slidenum">
              <a:rPr lang="en-CA" smtClean="0"/>
              <a:t>31</a:t>
            </a:fld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8649" y="1825625"/>
          <a:ext cx="786817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Visio" r:id="rId3" imgW="2504943" imgH="1314360" progId="Visio.Drawing.15">
                  <p:embed/>
                </p:oleObj>
              </mc:Choice>
              <mc:Fallback>
                <p:oleObj name="Visio" r:id="rId3" imgW="2504943" imgH="1314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25625"/>
                        <a:ext cx="786817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2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Multi-switched-ports Compiler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3200" dirty="0" smtClean="0"/>
              <a:t>A RAM compiler optimizes data banks construction</a:t>
            </a:r>
          </a:p>
          <a:p>
            <a:pPr lvl="1">
              <a:lnSpc>
                <a:spcPct val="80000"/>
              </a:lnSpc>
            </a:pPr>
            <a:r>
              <a:rPr lang="en-CA" sz="2800" dirty="0" smtClean="0"/>
              <a:t>Generates DFG from port requirements</a:t>
            </a:r>
          </a:p>
          <a:p>
            <a:pPr lvl="1">
              <a:lnSpc>
                <a:spcPct val="80000"/>
              </a:lnSpc>
            </a:pPr>
            <a:r>
              <a:rPr lang="en-CA" sz="2800" dirty="0" smtClean="0"/>
              <a:t>Solves set-covering problem on all edges</a:t>
            </a:r>
          </a:p>
          <a:p>
            <a:pPr lvl="2">
              <a:lnSpc>
                <a:spcPct val="80000"/>
              </a:lnSpc>
            </a:pPr>
            <a:r>
              <a:rPr lang="en-CA" sz="2000" dirty="0" smtClean="0"/>
              <a:t>Covers are predefined biclique patterns</a:t>
            </a:r>
          </a:p>
          <a:p>
            <a:pPr lvl="2">
              <a:lnSpc>
                <a:spcPct val="80000"/>
              </a:lnSpc>
            </a:pPr>
            <a:r>
              <a:rPr lang="en-CA" sz="2000" dirty="0" smtClean="0"/>
              <a:t>Solved as BLP problem</a:t>
            </a:r>
          </a:p>
          <a:p>
            <a:pPr lvl="1">
              <a:lnSpc>
                <a:spcPct val="80000"/>
              </a:lnSpc>
            </a:pPr>
            <a:r>
              <a:rPr lang="en-CA" sz="2800" spc="-100" dirty="0" smtClean="0"/>
              <a:t>Generates Verilog modules based on optimal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15/20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976634"/>
            <a:ext cx="78867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CA" sz="2400" dirty="0" smtClean="0">
                <a:solidFill>
                  <a:schemeClr val="bg1"/>
                </a:solidFill>
              </a:rPr>
              <a:t>Available as open source contribution</a:t>
            </a:r>
          </a:p>
          <a:p>
            <a:pPr marL="0" lvl="1" algn="ctr"/>
            <a:r>
              <a:rPr lang="en-CA" sz="2400" dirty="0" smtClean="0">
                <a:solidFill>
                  <a:schemeClr val="bg1"/>
                </a:solidFill>
              </a:rPr>
              <a:t>https</a:t>
            </a:r>
            <a:r>
              <a:rPr lang="en-CA" sz="2400" dirty="0">
                <a:solidFill>
                  <a:schemeClr val="bg1"/>
                </a:solidFill>
              </a:rPr>
              <a:t>://github.com/AmeerAbdelhadi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dirty="0">
                <a:solidFill>
                  <a:schemeClr val="bg1"/>
                </a:solidFill>
              </a:rPr>
              <a:t>http://www.ece.ubc.ca/~lemieux/downloads/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4430792"/>
            <a:ext cx="78867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CA" sz="2400" dirty="0" smtClean="0">
                <a:solidFill>
                  <a:schemeClr val="bg1"/>
                </a:solidFill>
              </a:rPr>
              <a:t>Supports bypassing (RAW &amp; RDW) and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27821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Graphical User Interface (GUI)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16/20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6" y="1825625"/>
            <a:ext cx="638860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Source </a:t>
            </a:r>
            <a:r>
              <a:rPr lang="en-CA" dirty="0"/>
              <a:t>of </a:t>
            </a:r>
            <a:r>
              <a:rPr lang="en-CA" dirty="0" smtClean="0"/>
              <a:t>inspiration:</a:t>
            </a:r>
            <a:br>
              <a:rPr lang="en-CA" dirty="0" smtClean="0"/>
            </a:br>
            <a:r>
              <a:rPr lang="en-CA" spc="-100" dirty="0" smtClean="0"/>
              <a:t>Multi-True-</a:t>
            </a:r>
            <a:r>
              <a:rPr lang="en-CA" spc="-100" dirty="0"/>
              <a:t>P</a:t>
            </a:r>
            <a:r>
              <a:rPr lang="en-CA" spc="-100" dirty="0" smtClean="0"/>
              <a:t>orts by Choi </a:t>
            </a:r>
            <a:r>
              <a:rPr lang="en-CA" i="1" spc="-100" dirty="0" smtClean="0"/>
              <a:t>et al.</a:t>
            </a:r>
            <a:r>
              <a:rPr lang="en-CA" spc="-100" dirty="0" smtClean="0"/>
              <a:t> / </a:t>
            </a:r>
            <a:r>
              <a:rPr lang="en-CA" spc="-100" dirty="0" err="1" smtClean="0"/>
              <a:t>UofT</a:t>
            </a:r>
            <a:endParaRPr lang="en-CA" spc="-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Provides </a:t>
            </a:r>
            <a:r>
              <a:rPr lang="en-CA" dirty="0"/>
              <a:t>true ports only (no simple/fixed ports</a:t>
            </a:r>
            <a:r>
              <a:rPr lang="en-CA" dirty="0" smtClean="0"/>
              <a:t>)</a:t>
            </a:r>
          </a:p>
          <a:p>
            <a:r>
              <a:rPr lang="en-CA" dirty="0"/>
              <a:t>Is a special case of our generalized </a:t>
            </a:r>
            <a:r>
              <a:rPr lang="en-CA" dirty="0" smtClean="0"/>
              <a:t>approach</a:t>
            </a:r>
          </a:p>
          <a:p>
            <a:r>
              <a:rPr lang="en-CA" dirty="0" smtClean="0"/>
              <a:t>Doesn't </a:t>
            </a:r>
            <a:r>
              <a:rPr lang="en-CA" dirty="0"/>
              <a:t>need a CAD </a:t>
            </a:r>
            <a:r>
              <a:rPr lang="en-CA" dirty="0" smtClean="0"/>
              <a:t>tool</a:t>
            </a:r>
            <a:r>
              <a:rPr lang="en-CA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17/20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140174"/>
              </p:ext>
            </p:extLst>
          </p:nvPr>
        </p:nvGraphicFramePr>
        <p:xfrm>
          <a:off x="1647424" y="2961452"/>
          <a:ext cx="5849151" cy="3215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Visio" r:id="rId3" imgW="12477711" imgH="6858000" progId="Visio.Drawing.15">
                  <p:embed/>
                </p:oleObj>
              </mc:Choice>
              <mc:Fallback>
                <p:oleObj name="Visio" r:id="rId3" imgW="12477711" imgH="68580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7424" y="2961452"/>
                        <a:ext cx="5849151" cy="3215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Experimental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38818"/>
          </a:xfrm>
        </p:spPr>
        <p:txBody>
          <a:bodyPr>
            <a:normAutofit fontScale="92500" lnSpcReduction="20000"/>
          </a:bodyPr>
          <a:lstStyle/>
          <a:p>
            <a:r>
              <a:rPr lang="en-CA" sz="3200" dirty="0"/>
              <a:t>R</a:t>
            </a:r>
            <a:r>
              <a:rPr lang="en-CA" sz="3200" dirty="0" smtClean="0"/>
              <a:t>un-in-batch </a:t>
            </a:r>
            <a:r>
              <a:rPr lang="en-CA" sz="3200" dirty="0"/>
              <a:t>flow </a:t>
            </a:r>
            <a:r>
              <a:rPr lang="en-CA" sz="3200" dirty="0" smtClean="0"/>
              <a:t>manager</a:t>
            </a:r>
          </a:p>
          <a:p>
            <a:pPr lvl="1"/>
            <a:r>
              <a:rPr lang="en-CA" sz="2900" dirty="0" smtClean="0"/>
              <a:t>Uses Altera’s </a:t>
            </a:r>
            <a:r>
              <a:rPr lang="en-CA" sz="2900" dirty="0" err="1" smtClean="0"/>
              <a:t>Quartus</a:t>
            </a:r>
            <a:r>
              <a:rPr lang="en-CA" sz="2900" dirty="0" smtClean="0"/>
              <a:t> II for synthesis on </a:t>
            </a:r>
            <a:r>
              <a:rPr lang="en-CA" sz="2900" dirty="0" err="1" smtClean="0"/>
              <a:t>Stratix</a:t>
            </a:r>
            <a:r>
              <a:rPr lang="en-CA" sz="2900" dirty="0" smtClean="0"/>
              <a:t> V</a:t>
            </a:r>
          </a:p>
          <a:p>
            <a:pPr lvl="1"/>
            <a:r>
              <a:rPr lang="en-CA" sz="2900" dirty="0"/>
              <a:t>U</a:t>
            </a:r>
            <a:r>
              <a:rPr lang="en-CA" sz="2900" dirty="0" smtClean="0"/>
              <a:t>ses Altera’s </a:t>
            </a:r>
            <a:r>
              <a:rPr lang="en-CA" sz="2900" dirty="0" err="1" smtClean="0"/>
              <a:t>ModelSim</a:t>
            </a:r>
            <a:r>
              <a:rPr lang="en-CA" sz="2900" dirty="0" smtClean="0"/>
              <a:t> for verification with:</a:t>
            </a:r>
            <a:endParaRPr lang="en-CA" sz="2900" dirty="0"/>
          </a:p>
          <a:p>
            <a:pPr lvl="2"/>
            <a:r>
              <a:rPr lang="en-CA" sz="2600" dirty="0" smtClean="0"/>
              <a:t>Random vectors </a:t>
            </a:r>
          </a:p>
          <a:p>
            <a:pPr lvl="2"/>
            <a:r>
              <a:rPr lang="en-CA" sz="2600" dirty="0" smtClean="0"/>
              <a:t>Over a million RAM access cycles</a:t>
            </a:r>
            <a:endParaRPr lang="en-CA" sz="2600" dirty="0"/>
          </a:p>
          <a:p>
            <a:r>
              <a:rPr lang="en-CA" sz="3200" dirty="0" smtClean="0"/>
              <a:t>Results </a:t>
            </a:r>
            <a:r>
              <a:rPr lang="en-CA" sz="3200" dirty="0"/>
              <a:t>on random </a:t>
            </a:r>
            <a:r>
              <a:rPr lang="en-CA" sz="3200" dirty="0" smtClean="0"/>
              <a:t>test-cases</a:t>
            </a:r>
          </a:p>
          <a:p>
            <a:pPr lvl="1"/>
            <a:r>
              <a:rPr lang="en-CA" sz="2800" dirty="0" smtClean="0"/>
              <a:t>Up to 8 switched ports</a:t>
            </a:r>
          </a:p>
          <a:p>
            <a:pPr lvl="1"/>
            <a:r>
              <a:rPr lang="en-CA" sz="2800" dirty="0" smtClean="0"/>
              <a:t>Up to 4 writes and 4 reads per switched port</a:t>
            </a:r>
          </a:p>
          <a:p>
            <a:pPr lvl="1"/>
            <a:r>
              <a:rPr lang="en-CA" sz="2800" dirty="0" smtClean="0"/>
              <a:t>Up to 28 writes/reads per test-case	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18/20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63111"/>
              </p:ext>
            </p:extLst>
          </p:nvPr>
        </p:nvGraphicFramePr>
        <p:xfrm>
          <a:off x="628646" y="5064443"/>
          <a:ext cx="78867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202"/>
                <a:gridCol w="2387150"/>
                <a:gridCol w="2055377"/>
                <a:gridCol w="1887975"/>
              </a:tblGrid>
              <a:tr h="370840">
                <a:tc>
                  <a:txBody>
                    <a:bodyPr/>
                    <a:lstStyle/>
                    <a:p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Average BRAM Reduction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Average ALMs Reduction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Average Fmax Increase</a:t>
                      </a:r>
                      <a:endParaRPr lang="en-CA" sz="1600" spc="-1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Best of Previous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18%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-3%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-1%</a:t>
                      </a:r>
                      <a:endParaRPr lang="en-CA" sz="1600" spc="-1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True Ports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42%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53%</a:t>
                      </a:r>
                      <a:endParaRPr lang="en-CA" sz="1600" spc="-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pc="-100" baseline="0" dirty="0" smtClean="0"/>
                        <a:t>15%</a:t>
                      </a:r>
                      <a:endParaRPr lang="en-CA" sz="1600" spc="-1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A methodology to support switched </a:t>
            </a:r>
            <a:r>
              <a:rPr lang="en-CA" sz="2800" dirty="0"/>
              <a:t>write/read </a:t>
            </a:r>
            <a:r>
              <a:rPr lang="en-CA" sz="2800" dirty="0" smtClean="0"/>
              <a:t>functionality</a:t>
            </a:r>
          </a:p>
          <a:p>
            <a:r>
              <a:rPr lang="en-CA" sz="2800" dirty="0" smtClean="0"/>
              <a:t>True dual-ported BRAMs are utilized to optimize the RAM allocation</a:t>
            </a:r>
          </a:p>
          <a:p>
            <a:r>
              <a:rPr lang="en-CA" sz="2800" dirty="0" smtClean="0"/>
              <a:t>A RAM compiler optimizes the problem</a:t>
            </a:r>
            <a:endParaRPr lang="en-CA" sz="2800" dirty="0"/>
          </a:p>
          <a:p>
            <a:r>
              <a:rPr lang="en-CA" sz="2800" dirty="0" smtClean="0"/>
              <a:t>An additional 18% </a:t>
            </a:r>
            <a:r>
              <a:rPr lang="en-CA" sz="2800" dirty="0"/>
              <a:t>average BRAM </a:t>
            </a:r>
            <a:r>
              <a:rPr lang="en-CA" sz="2800" dirty="0" smtClean="0"/>
              <a:t>reduction compared to the best of other approaches</a:t>
            </a:r>
            <a:endParaRPr lang="en-CA" sz="2800" dirty="0"/>
          </a:p>
          <a:p>
            <a:r>
              <a:rPr lang="en-CA" sz="2800" dirty="0" smtClean="0"/>
              <a:t>Practical solution:</a:t>
            </a:r>
          </a:p>
          <a:p>
            <a:pPr lvl="1"/>
            <a:r>
              <a:rPr lang="en-CA" sz="2500" dirty="0" smtClean="0"/>
              <a:t>Initialization</a:t>
            </a:r>
          </a:p>
          <a:p>
            <a:pPr lvl="1"/>
            <a:r>
              <a:rPr lang="en-CA" sz="2500" dirty="0" smtClean="0"/>
              <a:t>Bypassing</a:t>
            </a:r>
          </a:p>
          <a:p>
            <a:pPr lvl="1"/>
            <a:r>
              <a:rPr lang="en-CA" sz="2500" dirty="0" smtClean="0"/>
              <a:t>Available as open source</a:t>
            </a:r>
            <a:endParaRPr lang="en-CA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19/20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5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Directions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Applications</a:t>
            </a:r>
          </a:p>
          <a:p>
            <a:pPr lvl="1"/>
            <a:r>
              <a:rPr lang="en-CA" sz="2400" dirty="0"/>
              <a:t>Parallel computation</a:t>
            </a:r>
          </a:p>
          <a:p>
            <a:pPr lvl="1"/>
            <a:r>
              <a:rPr lang="en-CA" sz="2400" dirty="0" smtClean="0"/>
              <a:t>HLS – storage binding</a:t>
            </a:r>
            <a:endParaRPr lang="en-CA" sz="2400" dirty="0"/>
          </a:p>
          <a:p>
            <a:r>
              <a:rPr lang="en-CA" sz="3200" dirty="0"/>
              <a:t>Optimization of switched ports port assignment</a:t>
            </a:r>
          </a:p>
          <a:p>
            <a:pPr lvl="1"/>
            <a:r>
              <a:rPr lang="en-CA" sz="2400" dirty="0"/>
              <a:t>Extraction of mutually-exclusive functions from HDL</a:t>
            </a:r>
          </a:p>
          <a:p>
            <a:r>
              <a:rPr lang="en-CA" sz="3200" dirty="0"/>
              <a:t>Statistical approach</a:t>
            </a:r>
          </a:p>
          <a:p>
            <a:pPr lvl="1"/>
            <a:r>
              <a:rPr lang="en-CA" sz="2400" dirty="0"/>
              <a:t>Ports which are mutually-exclusive in most cases can use a switched port</a:t>
            </a:r>
          </a:p>
          <a:p>
            <a:pPr lvl="1"/>
            <a:r>
              <a:rPr lang="en-CA" sz="2400" dirty="0"/>
              <a:t>Access conflicts will be </a:t>
            </a:r>
            <a:r>
              <a:rPr lang="en-CA" sz="2400" dirty="0" smtClean="0"/>
              <a:t>rare</a:t>
            </a:r>
            <a:endParaRPr lang="en-CA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20/20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89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8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Live-Value Table (LVT)</a:t>
            </a:r>
            <a:endParaRPr lang="en-CA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29720" y="1833113"/>
            <a:ext cx="8229600" cy="11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600" dirty="0" smtClean="0"/>
              <a:t>Multi-read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en-CA" sz="3600" dirty="0" smtClean="0"/>
              <a:t>Replication</a:t>
            </a:r>
            <a:endParaRPr lang="en-CA" sz="3600" dirty="0"/>
          </a:p>
        </p:txBody>
      </p:sp>
      <p:sp>
        <p:nvSpPr>
          <p:cNvPr id="44" name="Trapezoid 43"/>
          <p:cNvSpPr/>
          <p:nvPr/>
        </p:nvSpPr>
        <p:spPr>
          <a:xfrm rot="5400000">
            <a:off x="7147727" y="4056849"/>
            <a:ext cx="757556" cy="32403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5" name="Rectangle 44"/>
          <p:cNvSpPr/>
          <p:nvPr/>
        </p:nvSpPr>
        <p:spPr>
          <a:xfrm>
            <a:off x="4768407" y="3991470"/>
            <a:ext cx="1948007" cy="162136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200" dirty="0" smtClean="0"/>
              <a:t>LVT with</a:t>
            </a:r>
          </a:p>
          <a:p>
            <a:r>
              <a:rPr lang="en-CA" sz="1200" dirty="0" smtClean="0"/>
              <a:t>2 write and</a:t>
            </a:r>
          </a:p>
          <a:p>
            <a:r>
              <a:rPr lang="en-CA" sz="1200" dirty="0" smtClean="0"/>
              <a:t>1 read ports</a:t>
            </a:r>
            <a:endParaRPr lang="en-CA" sz="1200" dirty="0"/>
          </a:p>
        </p:txBody>
      </p:sp>
      <p:sp>
        <p:nvSpPr>
          <p:cNvPr id="46" name="Rectangle 45"/>
          <p:cNvSpPr/>
          <p:nvPr/>
        </p:nvSpPr>
        <p:spPr>
          <a:xfrm>
            <a:off x="5275997" y="3424182"/>
            <a:ext cx="1440160" cy="39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2-port RAM1</a:t>
            </a:r>
            <a:endParaRPr lang="en-CA" dirty="0"/>
          </a:p>
        </p:txBody>
      </p:sp>
      <p:sp>
        <p:nvSpPr>
          <p:cNvPr id="47" name="Rectangle 46"/>
          <p:cNvSpPr/>
          <p:nvPr/>
        </p:nvSpPr>
        <p:spPr>
          <a:xfrm>
            <a:off x="5273272" y="5796955"/>
            <a:ext cx="1440000" cy="39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2-port RAM2</a:t>
            </a:r>
            <a:endParaRPr lang="en-CA" dirty="0"/>
          </a:p>
        </p:txBody>
      </p:sp>
      <p:cxnSp>
        <p:nvCxnSpPr>
          <p:cNvPr id="48" name="Straight Arrow Connector 47"/>
          <p:cNvCxnSpPr>
            <a:stCxn id="52" idx="3"/>
            <a:endCxn id="47" idx="1"/>
          </p:cNvCxnSpPr>
          <p:nvPr/>
        </p:nvCxnSpPr>
        <p:spPr>
          <a:xfrm flipV="1">
            <a:off x="4777926" y="5994955"/>
            <a:ext cx="495346" cy="2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</p:cNvCxnSpPr>
          <p:nvPr/>
        </p:nvCxnSpPr>
        <p:spPr>
          <a:xfrm>
            <a:off x="7688523" y="4218867"/>
            <a:ext cx="3683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629589" y="4190452"/>
            <a:ext cx="3582387" cy="202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500" dirty="0" smtClean="0"/>
              <a:t>Multi-write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en-CA" sz="3500" dirty="0" smtClean="0"/>
              <a:t>LVT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59656" y="3440428"/>
            <a:ext cx="50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W0</a:t>
            </a:r>
            <a:endParaRPr lang="en-CA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4269175" y="5813245"/>
            <a:ext cx="50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W1</a:t>
            </a:r>
            <a:endParaRPr lang="en-CA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8056888" y="404138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</a:t>
            </a:r>
            <a:endParaRPr lang="en-CA" baseline="-25000" dirty="0"/>
          </a:p>
        </p:txBody>
      </p:sp>
      <p:cxnSp>
        <p:nvCxnSpPr>
          <p:cNvPr id="54" name="Elbow Connector 53"/>
          <p:cNvCxnSpPr>
            <a:stCxn id="66" idx="0"/>
            <a:endCxn id="44" idx="3"/>
          </p:cNvCxnSpPr>
          <p:nvPr/>
        </p:nvCxnSpPr>
        <p:spPr>
          <a:xfrm flipV="1">
            <a:off x="6602517" y="4557141"/>
            <a:ext cx="923988" cy="21848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18759" y="1825710"/>
            <a:ext cx="1440160" cy="458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2-port RAM1</a:t>
            </a:r>
            <a:endParaRPr lang="en-CA" dirty="0"/>
          </a:p>
        </p:txBody>
      </p:sp>
      <p:sp>
        <p:nvSpPr>
          <p:cNvPr id="56" name="Rectangle 55"/>
          <p:cNvSpPr/>
          <p:nvPr/>
        </p:nvSpPr>
        <p:spPr>
          <a:xfrm>
            <a:off x="4420091" y="2498606"/>
            <a:ext cx="1442885" cy="458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2-port RAM2</a:t>
            </a:r>
            <a:endParaRPr lang="en-CA" dirty="0"/>
          </a:p>
        </p:txBody>
      </p:sp>
      <p:cxnSp>
        <p:nvCxnSpPr>
          <p:cNvPr id="57" name="Straight Arrow Connector 56"/>
          <p:cNvCxnSpPr>
            <a:stCxn id="61" idx="3"/>
            <a:endCxn id="55" idx="1"/>
          </p:cNvCxnSpPr>
          <p:nvPr/>
        </p:nvCxnSpPr>
        <p:spPr>
          <a:xfrm>
            <a:off x="3578197" y="2055172"/>
            <a:ext cx="8405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5" idx="3"/>
          </p:cNvCxnSpPr>
          <p:nvPr/>
        </p:nvCxnSpPr>
        <p:spPr>
          <a:xfrm>
            <a:off x="5858919" y="2055172"/>
            <a:ext cx="9721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endCxn id="56" idx="1"/>
          </p:cNvCxnSpPr>
          <p:nvPr/>
        </p:nvCxnSpPr>
        <p:spPr>
          <a:xfrm rot="16200000" flipH="1">
            <a:off x="3893302" y="2201279"/>
            <a:ext cx="672896" cy="38068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3"/>
          </p:cNvCxnSpPr>
          <p:nvPr/>
        </p:nvCxnSpPr>
        <p:spPr>
          <a:xfrm flipV="1">
            <a:off x="5862976" y="2718725"/>
            <a:ext cx="977453" cy="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80868" y="1870506"/>
            <a:ext cx="39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</a:t>
            </a:r>
            <a:endParaRPr lang="en-CA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31224" y="1886957"/>
            <a:ext cx="50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R0</a:t>
            </a:r>
            <a:endParaRPr lang="en-CA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6840429" y="2565522"/>
            <a:ext cx="50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R1</a:t>
            </a:r>
            <a:endParaRPr lang="en-CA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7225167" y="1989792"/>
            <a:ext cx="1290184" cy="7960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Easy!</a:t>
            </a:r>
            <a:endParaRPr lang="en-CA" sz="2400" dirty="0"/>
          </a:p>
        </p:txBody>
      </p:sp>
      <p:sp>
        <p:nvSpPr>
          <p:cNvPr id="65" name="Oval 64"/>
          <p:cNvSpPr/>
          <p:nvPr/>
        </p:nvSpPr>
        <p:spPr>
          <a:xfrm>
            <a:off x="7225166" y="5397957"/>
            <a:ext cx="1290184" cy="7960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Hard!</a:t>
            </a:r>
            <a:endParaRPr lang="en-CA" dirty="0"/>
          </a:p>
        </p:txBody>
      </p:sp>
      <p:sp>
        <p:nvSpPr>
          <p:cNvPr id="66" name="Trapezoid 65"/>
          <p:cNvSpPr/>
          <p:nvPr/>
        </p:nvSpPr>
        <p:spPr>
          <a:xfrm rot="5400000">
            <a:off x="5855325" y="4613609"/>
            <a:ext cx="1170348" cy="32403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7" name="Elbow Connector 66"/>
          <p:cNvCxnSpPr>
            <a:stCxn id="46" idx="3"/>
          </p:cNvCxnSpPr>
          <p:nvPr/>
        </p:nvCxnSpPr>
        <p:spPr>
          <a:xfrm>
            <a:off x="6716157" y="3622182"/>
            <a:ext cx="648330" cy="40277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47" idx="3"/>
            <a:endCxn id="44" idx="2"/>
          </p:cNvCxnSpPr>
          <p:nvPr/>
        </p:nvCxnSpPr>
        <p:spPr>
          <a:xfrm flipV="1">
            <a:off x="6713272" y="4218867"/>
            <a:ext cx="651215" cy="177608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 flipH="1">
            <a:off x="5768002" y="4190453"/>
            <a:ext cx="288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70" name="Rectangle 69"/>
          <p:cNvSpPr/>
          <p:nvPr/>
        </p:nvSpPr>
        <p:spPr>
          <a:xfrm flipH="1">
            <a:off x="5768002" y="4474439"/>
            <a:ext cx="288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0</a:t>
            </a:r>
            <a:endParaRPr lang="en-CA" dirty="0"/>
          </a:p>
        </p:txBody>
      </p:sp>
      <p:sp>
        <p:nvSpPr>
          <p:cNvPr id="71" name="Rectangle 70"/>
          <p:cNvSpPr/>
          <p:nvPr/>
        </p:nvSpPr>
        <p:spPr>
          <a:xfrm flipH="1">
            <a:off x="5768002" y="4780635"/>
            <a:ext cx="288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72" name="Rectangle 71"/>
          <p:cNvSpPr/>
          <p:nvPr/>
        </p:nvSpPr>
        <p:spPr>
          <a:xfrm flipH="1">
            <a:off x="5768002" y="5072801"/>
            <a:ext cx="288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  <a:endParaRPr lang="en-CA" dirty="0"/>
          </a:p>
        </p:txBody>
      </p:sp>
      <p:cxnSp>
        <p:nvCxnSpPr>
          <p:cNvPr id="73" name="Straight Arrow Connector 72"/>
          <p:cNvCxnSpPr>
            <a:stCxn id="69" idx="1"/>
          </p:cNvCxnSpPr>
          <p:nvPr/>
        </p:nvCxnSpPr>
        <p:spPr>
          <a:xfrm flipV="1">
            <a:off x="6056002" y="4330087"/>
            <a:ext cx="222479" cy="4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0" idx="1"/>
          </p:cNvCxnSpPr>
          <p:nvPr/>
        </p:nvCxnSpPr>
        <p:spPr>
          <a:xfrm flipV="1">
            <a:off x="6056002" y="4612109"/>
            <a:ext cx="205300" cy="6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1" idx="1"/>
          </p:cNvCxnSpPr>
          <p:nvPr/>
        </p:nvCxnSpPr>
        <p:spPr>
          <a:xfrm>
            <a:off x="6056002" y="4924635"/>
            <a:ext cx="222479" cy="4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1"/>
          </p:cNvCxnSpPr>
          <p:nvPr/>
        </p:nvCxnSpPr>
        <p:spPr>
          <a:xfrm flipV="1">
            <a:off x="6056002" y="5212475"/>
            <a:ext cx="222479" cy="4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773853" y="3986503"/>
            <a:ext cx="7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Always writes 0’s</a:t>
            </a:r>
            <a:endParaRPr lang="en-CA" sz="10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4773790" y="5212475"/>
            <a:ext cx="77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Always writes 1’s</a:t>
            </a:r>
            <a:endParaRPr lang="en-CA" sz="1000" baseline="-25000" dirty="0"/>
          </a:p>
        </p:txBody>
      </p:sp>
      <p:cxnSp>
        <p:nvCxnSpPr>
          <p:cNvPr id="79" name="Straight Arrow Connector 78"/>
          <p:cNvCxnSpPr>
            <a:stCxn id="51" idx="3"/>
            <a:endCxn id="46" idx="1"/>
          </p:cNvCxnSpPr>
          <p:nvPr/>
        </p:nvCxnSpPr>
        <p:spPr>
          <a:xfrm flipV="1">
            <a:off x="4768407" y="3622182"/>
            <a:ext cx="507590" cy="2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040597" y="3625094"/>
            <a:ext cx="0" cy="366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040597" y="5598367"/>
            <a:ext cx="0" cy="399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3/20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8650" y="3190240"/>
            <a:ext cx="78867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Banks </a:t>
            </a:r>
            <a:r>
              <a:rPr lang="en-CA" dirty="0"/>
              <a:t>O</a:t>
            </a:r>
            <a:r>
              <a:rPr lang="en-CA" dirty="0" smtClean="0"/>
              <a:t>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78630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2800" spc="-100" dirty="0" smtClean="0"/>
              <a:t>LVT-based multi-ported RAM is composed of: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chemeClr val="bg1"/>
                </a:solidFill>
              </a:rPr>
              <a:t>LVT - tracks changes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chemeClr val="bg1"/>
                </a:solidFill>
              </a:rPr>
              <a:t>Data banks - stores data copies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>
                <a:solidFill>
                  <a:schemeClr val="bg1"/>
                </a:solidFill>
              </a:rPr>
              <a:t>Our previous work (I-LVT/ FPGA’14) optimizes LVT only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>
                <a:solidFill>
                  <a:schemeClr val="bg1"/>
                </a:solidFill>
              </a:rPr>
              <a:t>This work</a:t>
            </a:r>
          </a:p>
          <a:p>
            <a:pPr lvl="1">
              <a:lnSpc>
                <a:spcPct val="70000"/>
              </a:lnSpc>
            </a:pPr>
            <a:r>
              <a:rPr lang="en-CA" sz="2400" spc="-100" dirty="0">
                <a:solidFill>
                  <a:schemeClr val="bg1"/>
                </a:solidFill>
              </a:rPr>
              <a:t>O</a:t>
            </a:r>
            <a:r>
              <a:rPr lang="en-CA" sz="2400" spc="-100" dirty="0" smtClean="0">
                <a:solidFill>
                  <a:schemeClr val="bg1"/>
                </a:solidFill>
              </a:rPr>
              <a:t>ptimizes </a:t>
            </a:r>
            <a:r>
              <a:rPr lang="en-CA" sz="2400" spc="-100" dirty="0">
                <a:solidFill>
                  <a:schemeClr val="bg1"/>
                </a:solidFill>
              </a:rPr>
              <a:t>the data banks (not the </a:t>
            </a:r>
            <a:r>
              <a:rPr lang="en-CA" sz="2400" spc="-100" dirty="0" smtClean="0">
                <a:solidFill>
                  <a:schemeClr val="bg1"/>
                </a:solidFill>
              </a:rPr>
              <a:t>LVT!)</a:t>
            </a:r>
          </a:p>
          <a:p>
            <a:pPr lvl="1">
              <a:lnSpc>
                <a:spcPct val="70000"/>
              </a:lnSpc>
            </a:pPr>
            <a:r>
              <a:rPr lang="en-CA" sz="2400" spc="-100" dirty="0" smtClean="0">
                <a:solidFill>
                  <a:schemeClr val="bg1"/>
                </a:solidFill>
              </a:rPr>
              <a:t>The </a:t>
            </a:r>
            <a:r>
              <a:rPr lang="en-CA" sz="2400" spc="-100" dirty="0">
                <a:solidFill>
                  <a:schemeClr val="bg1"/>
                </a:solidFill>
              </a:rPr>
              <a:t>first technique that requires a CAD tool</a:t>
            </a:r>
            <a:endParaRPr lang="en-CA" sz="2400" spc="-100" dirty="0" smtClean="0">
              <a:solidFill>
                <a:schemeClr val="bg1"/>
              </a:solidFill>
            </a:endParaRPr>
          </a:p>
          <a:p>
            <a:pPr lvl="1">
              <a:lnSpc>
                <a:spcPct val="70000"/>
              </a:lnSpc>
            </a:pPr>
            <a:endParaRPr lang="en-CA" sz="2400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4/20</a:t>
            </a:r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43097"/>
              </p:ext>
            </p:extLst>
          </p:nvPr>
        </p:nvGraphicFramePr>
        <p:xfrm>
          <a:off x="4826000" y="1690689"/>
          <a:ext cx="3901952" cy="365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Visio" r:id="rId3" imgW="1600200" imgH="1466760" progId="Visio.Drawing.15">
                  <p:embed/>
                </p:oleObj>
              </mc:Choice>
              <mc:Fallback>
                <p:oleObj name="Visio" r:id="rId3" imgW="1600200" imgH="14667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0" y="1690689"/>
                        <a:ext cx="3901952" cy="365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Banks </a:t>
            </a:r>
            <a:r>
              <a:rPr lang="en-CA" dirty="0"/>
              <a:t>O</a:t>
            </a:r>
            <a:r>
              <a:rPr lang="en-CA" dirty="0" smtClean="0"/>
              <a:t>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78630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2800" spc="-100" dirty="0" smtClean="0"/>
              <a:t>LVT-based multi-ported RAM is composed of: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70C0"/>
                </a:solidFill>
              </a:rPr>
              <a:t>LVT - tracks changes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chemeClr val="bg1"/>
                </a:solidFill>
              </a:rPr>
              <a:t>Data banks - stores data copies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>
                <a:solidFill>
                  <a:schemeClr val="bg1"/>
                </a:solidFill>
              </a:rPr>
              <a:t>Our previous work (I-LVT/ FPGA’14) optimizes LVT only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>
                <a:solidFill>
                  <a:schemeClr val="bg1"/>
                </a:solidFill>
              </a:rPr>
              <a:t>This work</a:t>
            </a:r>
          </a:p>
          <a:p>
            <a:pPr lvl="1">
              <a:lnSpc>
                <a:spcPct val="70000"/>
              </a:lnSpc>
            </a:pPr>
            <a:r>
              <a:rPr lang="en-CA" sz="2400" spc="-100" dirty="0">
                <a:solidFill>
                  <a:schemeClr val="bg1"/>
                </a:solidFill>
              </a:rPr>
              <a:t>O</a:t>
            </a:r>
            <a:r>
              <a:rPr lang="en-CA" sz="2400" spc="-100" dirty="0" smtClean="0">
                <a:solidFill>
                  <a:schemeClr val="bg1"/>
                </a:solidFill>
              </a:rPr>
              <a:t>ptimizes </a:t>
            </a:r>
            <a:r>
              <a:rPr lang="en-CA" sz="2400" spc="-100" dirty="0">
                <a:solidFill>
                  <a:schemeClr val="bg1"/>
                </a:solidFill>
              </a:rPr>
              <a:t>the data banks (not the </a:t>
            </a:r>
            <a:r>
              <a:rPr lang="en-CA" sz="2400" spc="-100" dirty="0" smtClean="0">
                <a:solidFill>
                  <a:schemeClr val="bg1"/>
                </a:solidFill>
              </a:rPr>
              <a:t>LVT!)</a:t>
            </a:r>
          </a:p>
          <a:p>
            <a:pPr lvl="1">
              <a:lnSpc>
                <a:spcPct val="70000"/>
              </a:lnSpc>
            </a:pPr>
            <a:r>
              <a:rPr lang="en-CA" sz="2400" spc="-100" dirty="0" smtClean="0">
                <a:solidFill>
                  <a:schemeClr val="bg1"/>
                </a:solidFill>
              </a:rPr>
              <a:t>The </a:t>
            </a:r>
            <a:r>
              <a:rPr lang="en-CA" sz="2400" spc="-100" dirty="0">
                <a:solidFill>
                  <a:schemeClr val="bg1"/>
                </a:solidFill>
              </a:rPr>
              <a:t>first technique that requires a CAD tool</a:t>
            </a:r>
            <a:endParaRPr lang="en-CA" sz="2400" spc="-100" dirty="0" smtClean="0">
              <a:solidFill>
                <a:schemeClr val="bg1"/>
              </a:solidFill>
            </a:endParaRPr>
          </a:p>
          <a:p>
            <a:pPr lvl="1">
              <a:lnSpc>
                <a:spcPct val="70000"/>
              </a:lnSpc>
            </a:pPr>
            <a:endParaRPr lang="en-CA" sz="2400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4/20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31845"/>
              </p:ext>
            </p:extLst>
          </p:nvPr>
        </p:nvGraphicFramePr>
        <p:xfrm>
          <a:off x="4826000" y="1690689"/>
          <a:ext cx="3901952" cy="365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Visio" r:id="rId3" imgW="1600200" imgH="1466760" progId="Visio.Drawing.15">
                  <p:embed/>
                </p:oleObj>
              </mc:Choice>
              <mc:Fallback>
                <p:oleObj name="Visio" r:id="rId3" imgW="1600200" imgH="14667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0" y="1690689"/>
                        <a:ext cx="3901952" cy="365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3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Banks </a:t>
            </a:r>
            <a:r>
              <a:rPr lang="en-CA" dirty="0"/>
              <a:t>O</a:t>
            </a:r>
            <a:r>
              <a:rPr lang="en-CA" dirty="0" smtClean="0"/>
              <a:t>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78630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2800" spc="-100" dirty="0" smtClean="0"/>
              <a:t>LVT-based multi-ported RAM is composed of: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70C0"/>
                </a:solidFill>
              </a:rPr>
              <a:t>LVT - tracks changes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B050"/>
                </a:solidFill>
              </a:rPr>
              <a:t>Data banks - store data copies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>
                <a:solidFill>
                  <a:schemeClr val="bg1"/>
                </a:solidFill>
              </a:rPr>
              <a:t>Our previous work (I-LVT/ FPGA’14) optimizes LVT only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>
                <a:solidFill>
                  <a:schemeClr val="bg1"/>
                </a:solidFill>
              </a:rPr>
              <a:t>This work</a:t>
            </a:r>
          </a:p>
          <a:p>
            <a:pPr lvl="1">
              <a:lnSpc>
                <a:spcPct val="70000"/>
              </a:lnSpc>
            </a:pPr>
            <a:r>
              <a:rPr lang="en-CA" sz="2400" spc="-100" dirty="0">
                <a:solidFill>
                  <a:schemeClr val="bg1"/>
                </a:solidFill>
              </a:rPr>
              <a:t>O</a:t>
            </a:r>
            <a:r>
              <a:rPr lang="en-CA" sz="2400" spc="-100" dirty="0" smtClean="0">
                <a:solidFill>
                  <a:schemeClr val="bg1"/>
                </a:solidFill>
              </a:rPr>
              <a:t>ptimizes </a:t>
            </a:r>
            <a:r>
              <a:rPr lang="en-CA" sz="2400" spc="-100" dirty="0">
                <a:solidFill>
                  <a:schemeClr val="bg1"/>
                </a:solidFill>
              </a:rPr>
              <a:t>the data banks (not the </a:t>
            </a:r>
            <a:r>
              <a:rPr lang="en-CA" sz="2400" spc="-100" dirty="0" smtClean="0">
                <a:solidFill>
                  <a:schemeClr val="bg1"/>
                </a:solidFill>
              </a:rPr>
              <a:t>LVT!)</a:t>
            </a:r>
          </a:p>
          <a:p>
            <a:pPr lvl="1">
              <a:lnSpc>
                <a:spcPct val="70000"/>
              </a:lnSpc>
            </a:pPr>
            <a:r>
              <a:rPr lang="en-CA" sz="2400" spc="-100" dirty="0" smtClean="0">
                <a:solidFill>
                  <a:schemeClr val="bg1"/>
                </a:solidFill>
              </a:rPr>
              <a:t>The </a:t>
            </a:r>
            <a:r>
              <a:rPr lang="en-CA" sz="2400" spc="-100" dirty="0">
                <a:solidFill>
                  <a:schemeClr val="bg1"/>
                </a:solidFill>
              </a:rPr>
              <a:t>first technique that requires a CAD tool</a:t>
            </a:r>
            <a:endParaRPr lang="en-CA" sz="2400" spc="-100" dirty="0" smtClean="0">
              <a:solidFill>
                <a:schemeClr val="bg1"/>
              </a:solidFill>
            </a:endParaRPr>
          </a:p>
          <a:p>
            <a:pPr lvl="1">
              <a:lnSpc>
                <a:spcPct val="70000"/>
              </a:lnSpc>
            </a:pPr>
            <a:endParaRPr lang="en-CA" sz="2400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4/20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28632"/>
              </p:ext>
            </p:extLst>
          </p:nvPr>
        </p:nvGraphicFramePr>
        <p:xfrm>
          <a:off x="4826000" y="1690689"/>
          <a:ext cx="3901952" cy="365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Visio" r:id="rId3" imgW="1600200" imgH="1466760" progId="Visio.Drawing.15">
                  <p:embed/>
                </p:oleObj>
              </mc:Choice>
              <mc:Fallback>
                <p:oleObj name="Visio" r:id="rId3" imgW="1600200" imgH="14667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0" y="1690689"/>
                        <a:ext cx="3901952" cy="365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0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Banks </a:t>
            </a:r>
            <a:r>
              <a:rPr lang="en-CA" dirty="0"/>
              <a:t>O</a:t>
            </a:r>
            <a:r>
              <a:rPr lang="en-CA" dirty="0" smtClean="0"/>
              <a:t>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78630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2800" spc="-100" dirty="0" smtClean="0"/>
              <a:t>LVT-based multi-ported RAM is composed of: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70C0"/>
                </a:solidFill>
              </a:rPr>
              <a:t>LVT - tracks changes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B050"/>
                </a:solidFill>
              </a:rPr>
              <a:t>Data banks - store data copies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/>
              <a:t>Our previous work (I-LVT/ FPGA’14) optimizes LVT only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>
                <a:solidFill>
                  <a:schemeClr val="bg1"/>
                </a:solidFill>
              </a:rPr>
              <a:t>This work</a:t>
            </a:r>
          </a:p>
          <a:p>
            <a:pPr lvl="1">
              <a:lnSpc>
                <a:spcPct val="70000"/>
              </a:lnSpc>
            </a:pPr>
            <a:r>
              <a:rPr lang="en-CA" sz="2400" spc="-100" dirty="0">
                <a:solidFill>
                  <a:schemeClr val="bg1"/>
                </a:solidFill>
              </a:rPr>
              <a:t>O</a:t>
            </a:r>
            <a:r>
              <a:rPr lang="en-CA" sz="2400" spc="-100" dirty="0" smtClean="0">
                <a:solidFill>
                  <a:schemeClr val="bg1"/>
                </a:solidFill>
              </a:rPr>
              <a:t>ptimizes </a:t>
            </a:r>
            <a:r>
              <a:rPr lang="en-CA" sz="2400" spc="-100" dirty="0">
                <a:solidFill>
                  <a:schemeClr val="bg1"/>
                </a:solidFill>
              </a:rPr>
              <a:t>the data banks (not the </a:t>
            </a:r>
            <a:r>
              <a:rPr lang="en-CA" sz="2400" spc="-100" dirty="0" smtClean="0">
                <a:solidFill>
                  <a:schemeClr val="bg1"/>
                </a:solidFill>
              </a:rPr>
              <a:t>LVT!)</a:t>
            </a:r>
          </a:p>
          <a:p>
            <a:pPr lvl="1">
              <a:lnSpc>
                <a:spcPct val="70000"/>
              </a:lnSpc>
            </a:pPr>
            <a:r>
              <a:rPr lang="en-CA" sz="2400" spc="-100" dirty="0" smtClean="0">
                <a:solidFill>
                  <a:schemeClr val="bg1"/>
                </a:solidFill>
              </a:rPr>
              <a:t>The </a:t>
            </a:r>
            <a:r>
              <a:rPr lang="en-CA" sz="2400" spc="-100" dirty="0">
                <a:solidFill>
                  <a:schemeClr val="bg1"/>
                </a:solidFill>
              </a:rPr>
              <a:t>first technique that requires a CAD tool</a:t>
            </a:r>
            <a:endParaRPr lang="en-CA" sz="2400" spc="-100" dirty="0" smtClean="0">
              <a:solidFill>
                <a:schemeClr val="bg1"/>
              </a:solidFill>
            </a:endParaRPr>
          </a:p>
          <a:p>
            <a:pPr lvl="1">
              <a:lnSpc>
                <a:spcPct val="70000"/>
              </a:lnSpc>
            </a:pPr>
            <a:endParaRPr lang="en-CA" sz="2400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4/20</a:t>
            </a:r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26000" y="1690689"/>
          <a:ext cx="3901952" cy="365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Visio" r:id="rId3" imgW="1600200" imgH="1466760" progId="Visio.Drawing.15">
                  <p:embed/>
                </p:oleObj>
              </mc:Choice>
              <mc:Fallback>
                <p:oleObj name="Visio" r:id="rId3" imgW="1600200" imgH="14667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0" y="1690689"/>
                        <a:ext cx="3901952" cy="365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0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Banks </a:t>
            </a:r>
            <a:r>
              <a:rPr lang="en-CA" dirty="0"/>
              <a:t>O</a:t>
            </a:r>
            <a:r>
              <a:rPr lang="en-CA" dirty="0" smtClean="0"/>
              <a:t>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78630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2800" spc="-100" dirty="0" smtClean="0"/>
              <a:t>LVT-based multi-ported RAM is composed of: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70C0"/>
                </a:solidFill>
              </a:rPr>
              <a:t>LVT - tracks changes</a:t>
            </a:r>
          </a:p>
          <a:p>
            <a:pPr marL="630238" lvl="1" indent="-287338">
              <a:lnSpc>
                <a:spcPct val="70000"/>
              </a:lnSpc>
              <a:buFont typeface="+mj-lt"/>
              <a:buAutoNum type="arabicParenR"/>
            </a:pPr>
            <a:r>
              <a:rPr lang="en-CA" sz="2400" spc="-100" dirty="0" smtClean="0">
                <a:solidFill>
                  <a:srgbClr val="00B050"/>
                </a:solidFill>
              </a:rPr>
              <a:t>Data banks - store data copies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/>
              <a:t>Our previous work (I-LVT/ FPGA’14) optimizes LVT only</a:t>
            </a:r>
          </a:p>
          <a:p>
            <a:pPr>
              <a:lnSpc>
                <a:spcPct val="70000"/>
              </a:lnSpc>
            </a:pPr>
            <a:r>
              <a:rPr lang="en-CA" sz="2800" spc="-100" dirty="0" smtClean="0"/>
              <a:t>This work</a:t>
            </a:r>
          </a:p>
          <a:p>
            <a:pPr lvl="1">
              <a:lnSpc>
                <a:spcPct val="70000"/>
              </a:lnSpc>
            </a:pPr>
            <a:r>
              <a:rPr lang="en-CA" sz="2400" spc="-100" dirty="0"/>
              <a:t>O</a:t>
            </a:r>
            <a:r>
              <a:rPr lang="en-CA" sz="2400" spc="-100" dirty="0" smtClean="0"/>
              <a:t>ptimizes </a:t>
            </a:r>
            <a:r>
              <a:rPr lang="en-CA" sz="2400" spc="-100" dirty="0"/>
              <a:t>the data banks (not the </a:t>
            </a:r>
            <a:r>
              <a:rPr lang="en-CA" sz="2400" spc="-100" dirty="0" smtClean="0"/>
              <a:t>LVT!)</a:t>
            </a:r>
          </a:p>
          <a:p>
            <a:pPr lvl="1">
              <a:lnSpc>
                <a:spcPct val="70000"/>
              </a:lnSpc>
            </a:pPr>
            <a:r>
              <a:rPr lang="en-CA" sz="2400" spc="-100" dirty="0" smtClean="0">
                <a:solidFill>
                  <a:schemeClr val="bg1"/>
                </a:solidFill>
              </a:rPr>
              <a:t>The </a:t>
            </a:r>
            <a:r>
              <a:rPr lang="en-CA" sz="2400" spc="-100" dirty="0">
                <a:solidFill>
                  <a:schemeClr val="bg1"/>
                </a:solidFill>
              </a:rPr>
              <a:t>first technique that requires a CAD tool</a:t>
            </a:r>
            <a:endParaRPr lang="en-CA" sz="2400" spc="-100" dirty="0" smtClean="0">
              <a:solidFill>
                <a:schemeClr val="bg1"/>
              </a:solidFill>
            </a:endParaRPr>
          </a:p>
          <a:p>
            <a:pPr lvl="1">
              <a:lnSpc>
                <a:spcPct val="70000"/>
              </a:lnSpc>
            </a:pPr>
            <a:endParaRPr lang="en-CA" sz="2400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4/20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26000" y="1690689"/>
          <a:ext cx="3901952" cy="365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Visio" r:id="rId3" imgW="1600200" imgH="1466760" progId="Visio.Drawing.15">
                  <p:embed/>
                </p:oleObj>
              </mc:Choice>
              <mc:Fallback>
                <p:oleObj name="Visio" r:id="rId3" imgW="1600200" imgH="14667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0" y="1690689"/>
                        <a:ext cx="3901952" cy="365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6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5840</TotalTime>
  <Words>968</Words>
  <Application>Microsoft Office PowerPoint</Application>
  <PresentationFormat>On-screen Show (4:3)</PresentationFormat>
  <Paragraphs>232</Paragraphs>
  <Slides>38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Visio</vt:lpstr>
      <vt:lpstr>A Multi-Ported Memory Compiler Utilizing True Dual-port BRAMs</vt:lpstr>
      <vt:lpstr>Motivation (1): FPGAs as parallel accelerators</vt:lpstr>
      <vt:lpstr>Motivation (2) Mixed port requirements</vt:lpstr>
      <vt:lpstr>Live-Value Table (LVT)</vt:lpstr>
      <vt:lpstr>Data Banks Optimization</vt:lpstr>
      <vt:lpstr>Data Banks Optimization</vt:lpstr>
      <vt:lpstr>Data Banks Optimization</vt:lpstr>
      <vt:lpstr>Data Banks Optimization</vt:lpstr>
      <vt:lpstr>Data Banks Optimization</vt:lpstr>
      <vt:lpstr>Data Banks Optimization</vt:lpstr>
      <vt:lpstr>Data Banks Optimization</vt:lpstr>
      <vt:lpstr>Mixed Port Requirements (1): Fixed ports</vt:lpstr>
      <vt:lpstr>Mixed Port Requirements (2): True ports</vt:lpstr>
      <vt:lpstr>Mixed Port Requirements (3): Switched ports</vt:lpstr>
      <vt:lpstr>Switched Ports (1) Example</vt:lpstr>
      <vt:lpstr>Switched Ports (2) Fixed ports abstraction</vt:lpstr>
      <vt:lpstr>Switched Ports (3) Fixed data banks</vt:lpstr>
      <vt:lpstr>Switched Ports (4) DFG modeling</vt:lpstr>
      <vt:lpstr>Switched Ports (5) Switched DFG</vt:lpstr>
      <vt:lpstr>Switched Ports (6) DFG Covering</vt:lpstr>
      <vt:lpstr>Switched Ports (6) DFG Covering</vt:lpstr>
      <vt:lpstr>Switched Ports (6) DFG Covering</vt:lpstr>
      <vt:lpstr>Switched Ports (6) DFG Covering</vt:lpstr>
      <vt:lpstr>Switched Ports (6) DFG Covering</vt:lpstr>
      <vt:lpstr>Switched Ports (6) DFG Covering</vt:lpstr>
      <vt:lpstr>Switched Ports (6) DFG Covering</vt:lpstr>
      <vt:lpstr>Switched Ports (6) DFG Covering</vt:lpstr>
      <vt:lpstr>Switched Ports (7) Switched data banks</vt:lpstr>
      <vt:lpstr>Switched Ports (7) Switched data banks</vt:lpstr>
      <vt:lpstr>Switched Ports (7) Switched data banks</vt:lpstr>
      <vt:lpstr>PowerPoint Presentation</vt:lpstr>
      <vt:lpstr>Multi-switched-ports Compiler</vt:lpstr>
      <vt:lpstr>Graphical User Interface (GUI)</vt:lpstr>
      <vt:lpstr>Source of inspiration: Multi-True-Ports by Choi et al. / UofT</vt:lpstr>
      <vt:lpstr>Experimental Results</vt:lpstr>
      <vt:lpstr>Conclusions</vt:lpstr>
      <vt:lpstr>Future Directions</vt:lpstr>
      <vt:lpstr>Thank You!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Ameer Abdelhadi</dc:creator>
  <cp:lastModifiedBy>Ameer Abdelhadi</cp:lastModifiedBy>
  <cp:revision>167</cp:revision>
  <dcterms:created xsi:type="dcterms:W3CDTF">2016-04-23T18:32:23Z</dcterms:created>
  <dcterms:modified xsi:type="dcterms:W3CDTF">2016-05-03T05:20:34Z</dcterms:modified>
</cp:coreProperties>
</file>