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2" r:id="rId4"/>
    <p:sldId id="263" r:id="rId5"/>
    <p:sldId id="258" r:id="rId6"/>
    <p:sldId id="265" r:id="rId7"/>
    <p:sldId id="266" r:id="rId8"/>
    <p:sldId id="267" r:id="rId9"/>
    <p:sldId id="259" r:id="rId10"/>
    <p:sldId id="260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00" r:id="rId34"/>
    <p:sldId id="301" r:id="rId35"/>
    <p:sldId id="302" r:id="rId36"/>
    <p:sldId id="303" r:id="rId37"/>
    <p:sldId id="305" r:id="rId38"/>
    <p:sldId id="299" r:id="rId39"/>
    <p:sldId id="304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125" d="100"/>
          <a:sy n="125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1E868-27D6-42B3-8B12-80E21381313B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1C3B81E-3619-474B-B440-6F2A6EEDAF19}">
      <dgm:prSet phldrT="[Text]" custT="1"/>
      <dgm:spPr/>
      <dgm:t>
        <a:bodyPr lIns="72000" rIns="72000"/>
        <a:lstStyle/>
        <a:p>
          <a:r>
            <a:rPr lang="en-CA" sz="2800" dirty="0" smtClean="0"/>
            <a:t>Single match only</a:t>
          </a:r>
          <a:endParaRPr lang="en-CA" sz="2800" dirty="0"/>
        </a:p>
      </dgm:t>
    </dgm:pt>
    <dgm:pt modelId="{6755962B-6C04-4FE1-8588-D83D3713E93B}" type="parTrans" cxnId="{3B1DA46B-B71F-421A-BE09-15D554A00B2A}">
      <dgm:prSet/>
      <dgm:spPr/>
      <dgm:t>
        <a:bodyPr/>
        <a:lstStyle/>
        <a:p>
          <a:endParaRPr lang="en-CA"/>
        </a:p>
      </dgm:t>
    </dgm:pt>
    <dgm:pt modelId="{7BE5FA75-D37D-456F-87FF-5E56A4C9B6EB}" type="sibTrans" cxnId="{3B1DA46B-B71F-421A-BE09-15D554A00B2A}">
      <dgm:prSet/>
      <dgm:spPr/>
      <dgm:t>
        <a:bodyPr/>
        <a:lstStyle/>
        <a:p>
          <a:endParaRPr lang="en-CA"/>
        </a:p>
      </dgm:t>
    </dgm:pt>
    <dgm:pt modelId="{7E1748F2-AE89-4CE2-BDB9-070228C14F44}">
      <dgm:prSet phldrT="[Text]" custT="1"/>
      <dgm:spPr/>
      <dgm:t>
        <a:bodyPr lIns="72000" rIns="72000"/>
        <a:lstStyle/>
        <a:p>
          <a:r>
            <a:rPr lang="en-CA" sz="2800" dirty="0" smtClean="0"/>
            <a:t>Cannot be cascaded</a:t>
          </a:r>
          <a:endParaRPr lang="en-CA" sz="2800" dirty="0"/>
        </a:p>
      </dgm:t>
    </dgm:pt>
    <dgm:pt modelId="{6F21D304-9AB7-4978-9502-479083CA660C}" type="parTrans" cxnId="{77AEB0C0-E1B1-454D-8D29-0945ECE14D76}">
      <dgm:prSet/>
      <dgm:spPr/>
      <dgm:t>
        <a:bodyPr/>
        <a:lstStyle/>
        <a:p>
          <a:endParaRPr lang="en-CA"/>
        </a:p>
      </dgm:t>
    </dgm:pt>
    <dgm:pt modelId="{2B571519-5365-4853-8EA3-9F043CBF7751}" type="sibTrans" cxnId="{77AEB0C0-E1B1-454D-8D29-0945ECE14D76}">
      <dgm:prSet/>
      <dgm:spPr/>
      <dgm:t>
        <a:bodyPr/>
        <a:lstStyle/>
        <a:p>
          <a:endParaRPr lang="en-CA"/>
        </a:p>
      </dgm:t>
    </dgm:pt>
    <dgm:pt modelId="{0652FE5F-30E6-434C-8617-F70F404EB6BB}">
      <dgm:prSet phldrT="[Text]" custT="1"/>
      <dgm:spPr/>
      <dgm:t>
        <a:bodyPr lIns="72000" rIns="72000"/>
        <a:lstStyle/>
        <a:p>
          <a:r>
            <a:rPr lang="en-CA" sz="2800" dirty="0" smtClean="0"/>
            <a:t>RAM depth is exponential to pattern width</a:t>
          </a:r>
          <a:endParaRPr lang="en-CA" sz="2800" dirty="0"/>
        </a:p>
      </dgm:t>
    </dgm:pt>
    <dgm:pt modelId="{C4C0718A-8E81-447A-B4D8-9B5C3B28AFE9}" type="parTrans" cxnId="{9412E719-ED6D-4441-89EF-12121897DC68}">
      <dgm:prSet/>
      <dgm:spPr/>
      <dgm:t>
        <a:bodyPr/>
        <a:lstStyle/>
        <a:p>
          <a:endParaRPr lang="en-CA"/>
        </a:p>
      </dgm:t>
    </dgm:pt>
    <dgm:pt modelId="{46DA5D60-5D5F-4C1E-B56B-A87D7765645F}" type="sibTrans" cxnId="{9412E719-ED6D-4441-89EF-12121897DC68}">
      <dgm:prSet/>
      <dgm:spPr/>
      <dgm:t>
        <a:bodyPr/>
        <a:lstStyle/>
        <a:p>
          <a:endParaRPr lang="en-CA"/>
        </a:p>
      </dgm:t>
    </dgm:pt>
    <dgm:pt modelId="{F58C03DD-FCCD-45A7-B0CB-BCD191DD0304}">
      <dgm:prSet phldrT="[Text]" custT="1"/>
      <dgm:spPr/>
      <dgm:t>
        <a:bodyPr lIns="72000" rIns="72000"/>
        <a:lstStyle/>
        <a:p>
          <a:r>
            <a:rPr lang="en-CA" sz="2800" dirty="0" smtClean="0"/>
            <a:t>Inefficient for wide patterns</a:t>
          </a:r>
          <a:endParaRPr lang="en-CA" sz="2800" dirty="0"/>
        </a:p>
      </dgm:t>
    </dgm:pt>
    <dgm:pt modelId="{B9B13D02-FDEF-4AB4-821C-4C1A005BA604}" type="parTrans" cxnId="{BB0C8D19-E77A-49BA-8469-40D1343212A2}">
      <dgm:prSet/>
      <dgm:spPr/>
      <dgm:t>
        <a:bodyPr/>
        <a:lstStyle/>
        <a:p>
          <a:endParaRPr lang="en-CA"/>
        </a:p>
      </dgm:t>
    </dgm:pt>
    <dgm:pt modelId="{AED09BB7-5F40-4C08-9C58-C8BDF3C3B3DB}" type="sibTrans" cxnId="{BB0C8D19-E77A-49BA-8469-40D1343212A2}">
      <dgm:prSet/>
      <dgm:spPr/>
      <dgm:t>
        <a:bodyPr/>
        <a:lstStyle/>
        <a:p>
          <a:endParaRPr lang="en-CA"/>
        </a:p>
      </dgm:t>
    </dgm:pt>
    <dgm:pt modelId="{B03F6613-476D-46D7-84B9-D1A42D02B6D7}" type="pres">
      <dgm:prSet presAssocID="{5471E868-27D6-42B3-8B12-80E21381313B}" presName="Name0" presStyleCnt="0">
        <dgm:presLayoutVars>
          <dgm:dir/>
          <dgm:resizeHandles val="exact"/>
        </dgm:presLayoutVars>
      </dgm:prSet>
      <dgm:spPr/>
    </dgm:pt>
    <dgm:pt modelId="{DD81BE67-C7B9-45B7-A88D-2FBFF1D68109}" type="pres">
      <dgm:prSet presAssocID="{E1C3B81E-3619-474B-B440-6F2A6EEDAF19}" presName="node" presStyleLbl="node1" presStyleIdx="0" presStyleCnt="4" custScaleX="1276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E9C32D-2C21-4F2D-AC91-3A60A5608A60}" type="pres">
      <dgm:prSet presAssocID="{7BE5FA75-D37D-456F-87FF-5E56A4C9B6EB}" presName="sibTrans" presStyleLbl="sibTrans2D1" presStyleIdx="0" presStyleCnt="3"/>
      <dgm:spPr/>
      <dgm:t>
        <a:bodyPr/>
        <a:lstStyle/>
        <a:p>
          <a:endParaRPr lang="en-CA"/>
        </a:p>
      </dgm:t>
    </dgm:pt>
    <dgm:pt modelId="{8C723BF1-AFAF-44EF-8129-CA2928B78093}" type="pres">
      <dgm:prSet presAssocID="{7BE5FA75-D37D-456F-87FF-5E56A4C9B6EB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8AF20D21-8022-47CE-B14A-1407D8542BC1}" type="pres">
      <dgm:prSet presAssocID="{7E1748F2-AE89-4CE2-BDB9-070228C14F44}" presName="node" presStyleLbl="node1" presStyleIdx="1" presStyleCnt="4" custScaleX="1786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AC9C02-5AC0-4579-A4B6-AC05F232109C}" type="pres">
      <dgm:prSet presAssocID="{2B571519-5365-4853-8EA3-9F043CBF7751}" presName="sibTrans" presStyleLbl="sibTrans2D1" presStyleIdx="1" presStyleCnt="3"/>
      <dgm:spPr/>
      <dgm:t>
        <a:bodyPr/>
        <a:lstStyle/>
        <a:p>
          <a:endParaRPr lang="en-CA"/>
        </a:p>
      </dgm:t>
    </dgm:pt>
    <dgm:pt modelId="{C91D393C-5999-489D-A4E1-58D2C362F39B}" type="pres">
      <dgm:prSet presAssocID="{2B571519-5365-4853-8EA3-9F043CBF7751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3E436A86-9F32-406B-BFC9-406B1545676B}" type="pres">
      <dgm:prSet presAssocID="{0652FE5F-30E6-434C-8617-F70F404EB6BB}" presName="node" presStyleLbl="node1" presStyleIdx="2" presStyleCnt="4" custScaleX="24601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781E6A-9E92-407D-BB10-1829647620B7}" type="pres">
      <dgm:prSet presAssocID="{46DA5D60-5D5F-4C1E-B56B-A87D7765645F}" presName="sibTrans" presStyleLbl="sibTrans2D1" presStyleIdx="2" presStyleCnt="3"/>
      <dgm:spPr/>
      <dgm:t>
        <a:bodyPr/>
        <a:lstStyle/>
        <a:p>
          <a:endParaRPr lang="en-CA"/>
        </a:p>
      </dgm:t>
    </dgm:pt>
    <dgm:pt modelId="{9CDE07B6-E2FE-41E0-9367-B283F2891D9E}" type="pres">
      <dgm:prSet presAssocID="{46DA5D60-5D5F-4C1E-B56B-A87D7765645F}" presName="connectorText" presStyleLbl="sibTrans2D1" presStyleIdx="2" presStyleCnt="3"/>
      <dgm:spPr/>
      <dgm:t>
        <a:bodyPr/>
        <a:lstStyle/>
        <a:p>
          <a:endParaRPr lang="en-CA"/>
        </a:p>
      </dgm:t>
    </dgm:pt>
    <dgm:pt modelId="{DE75A19B-F7E4-43ED-953F-67BD7235B06F}" type="pres">
      <dgm:prSet presAssocID="{F58C03DD-FCCD-45A7-B0CB-BCD191DD0304}" presName="node" presStyleLbl="node1" presStyleIdx="3" presStyleCnt="4" custScaleX="20154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736A8D5-BED5-43B3-B66C-73E86C57BD79}" type="presOf" srcId="{5471E868-27D6-42B3-8B12-80E21381313B}" destId="{B03F6613-476D-46D7-84B9-D1A42D02B6D7}" srcOrd="0" destOrd="0" presId="urn:microsoft.com/office/officeart/2005/8/layout/process1"/>
    <dgm:cxn modelId="{CEBEE666-F7A0-4E04-AF5B-1EACAF3610E4}" type="presOf" srcId="{46DA5D60-5D5F-4C1E-B56B-A87D7765645F}" destId="{B0781E6A-9E92-407D-BB10-1829647620B7}" srcOrd="0" destOrd="0" presId="urn:microsoft.com/office/officeart/2005/8/layout/process1"/>
    <dgm:cxn modelId="{5BEBB748-A2A0-4054-8298-8FBE272024E1}" type="presOf" srcId="{E1C3B81E-3619-474B-B440-6F2A6EEDAF19}" destId="{DD81BE67-C7B9-45B7-A88D-2FBFF1D68109}" srcOrd="0" destOrd="0" presId="urn:microsoft.com/office/officeart/2005/8/layout/process1"/>
    <dgm:cxn modelId="{269A0151-3BC7-4A69-AF3F-3547B1642DD0}" type="presOf" srcId="{7E1748F2-AE89-4CE2-BDB9-070228C14F44}" destId="{8AF20D21-8022-47CE-B14A-1407D8542BC1}" srcOrd="0" destOrd="0" presId="urn:microsoft.com/office/officeart/2005/8/layout/process1"/>
    <dgm:cxn modelId="{300FF85D-1973-426A-B8D4-D2FB647EFC3E}" type="presOf" srcId="{2B571519-5365-4853-8EA3-9F043CBF7751}" destId="{C91D393C-5999-489D-A4E1-58D2C362F39B}" srcOrd="1" destOrd="0" presId="urn:microsoft.com/office/officeart/2005/8/layout/process1"/>
    <dgm:cxn modelId="{1BCA32CF-C81A-48E4-957A-4E0435105F5F}" type="presOf" srcId="{7BE5FA75-D37D-456F-87FF-5E56A4C9B6EB}" destId="{8C723BF1-AFAF-44EF-8129-CA2928B78093}" srcOrd="1" destOrd="0" presId="urn:microsoft.com/office/officeart/2005/8/layout/process1"/>
    <dgm:cxn modelId="{77AEB0C0-E1B1-454D-8D29-0945ECE14D76}" srcId="{5471E868-27D6-42B3-8B12-80E21381313B}" destId="{7E1748F2-AE89-4CE2-BDB9-070228C14F44}" srcOrd="1" destOrd="0" parTransId="{6F21D304-9AB7-4978-9502-479083CA660C}" sibTransId="{2B571519-5365-4853-8EA3-9F043CBF7751}"/>
    <dgm:cxn modelId="{BB0C8D19-E77A-49BA-8469-40D1343212A2}" srcId="{5471E868-27D6-42B3-8B12-80E21381313B}" destId="{F58C03DD-FCCD-45A7-B0CB-BCD191DD0304}" srcOrd="3" destOrd="0" parTransId="{B9B13D02-FDEF-4AB4-821C-4C1A005BA604}" sibTransId="{AED09BB7-5F40-4C08-9C58-C8BDF3C3B3DB}"/>
    <dgm:cxn modelId="{AD5F9140-DBE2-481F-B1CC-B4FACDEC4863}" type="presOf" srcId="{7BE5FA75-D37D-456F-87FF-5E56A4C9B6EB}" destId="{F4E9C32D-2C21-4F2D-AC91-3A60A5608A60}" srcOrd="0" destOrd="0" presId="urn:microsoft.com/office/officeart/2005/8/layout/process1"/>
    <dgm:cxn modelId="{21B467F3-A506-4F48-8CA7-0DA300116C44}" type="presOf" srcId="{46DA5D60-5D5F-4C1E-B56B-A87D7765645F}" destId="{9CDE07B6-E2FE-41E0-9367-B283F2891D9E}" srcOrd="1" destOrd="0" presId="urn:microsoft.com/office/officeart/2005/8/layout/process1"/>
    <dgm:cxn modelId="{3B1DA46B-B71F-421A-BE09-15D554A00B2A}" srcId="{5471E868-27D6-42B3-8B12-80E21381313B}" destId="{E1C3B81E-3619-474B-B440-6F2A6EEDAF19}" srcOrd="0" destOrd="0" parTransId="{6755962B-6C04-4FE1-8588-D83D3713E93B}" sibTransId="{7BE5FA75-D37D-456F-87FF-5E56A4C9B6EB}"/>
    <dgm:cxn modelId="{3CC6D2DB-AF20-4FB5-BD0B-BC4349221EB1}" type="presOf" srcId="{0652FE5F-30E6-434C-8617-F70F404EB6BB}" destId="{3E436A86-9F32-406B-BFC9-406B1545676B}" srcOrd="0" destOrd="0" presId="urn:microsoft.com/office/officeart/2005/8/layout/process1"/>
    <dgm:cxn modelId="{F135E744-221A-45B5-BC84-6A236AC3810E}" type="presOf" srcId="{F58C03DD-FCCD-45A7-B0CB-BCD191DD0304}" destId="{DE75A19B-F7E4-43ED-953F-67BD7235B06F}" srcOrd="0" destOrd="0" presId="urn:microsoft.com/office/officeart/2005/8/layout/process1"/>
    <dgm:cxn modelId="{6CC40C66-EF35-4311-B649-2E8137314215}" type="presOf" srcId="{2B571519-5365-4853-8EA3-9F043CBF7751}" destId="{4DAC9C02-5AC0-4579-A4B6-AC05F232109C}" srcOrd="0" destOrd="0" presId="urn:microsoft.com/office/officeart/2005/8/layout/process1"/>
    <dgm:cxn modelId="{9412E719-ED6D-4441-89EF-12121897DC68}" srcId="{5471E868-27D6-42B3-8B12-80E21381313B}" destId="{0652FE5F-30E6-434C-8617-F70F404EB6BB}" srcOrd="2" destOrd="0" parTransId="{C4C0718A-8E81-447A-B4D8-9B5C3B28AFE9}" sibTransId="{46DA5D60-5D5F-4C1E-B56B-A87D7765645F}"/>
    <dgm:cxn modelId="{5AC121DE-D429-4C52-839F-76576CACDAD7}" type="presParOf" srcId="{B03F6613-476D-46D7-84B9-D1A42D02B6D7}" destId="{DD81BE67-C7B9-45B7-A88D-2FBFF1D68109}" srcOrd="0" destOrd="0" presId="urn:microsoft.com/office/officeart/2005/8/layout/process1"/>
    <dgm:cxn modelId="{D0FA7918-99C5-4BEF-AB58-3E94BFF41CFA}" type="presParOf" srcId="{B03F6613-476D-46D7-84B9-D1A42D02B6D7}" destId="{F4E9C32D-2C21-4F2D-AC91-3A60A5608A60}" srcOrd="1" destOrd="0" presId="urn:microsoft.com/office/officeart/2005/8/layout/process1"/>
    <dgm:cxn modelId="{5F76D19C-8D83-4D33-A2E2-0FBC3A1AA5A6}" type="presParOf" srcId="{F4E9C32D-2C21-4F2D-AC91-3A60A5608A60}" destId="{8C723BF1-AFAF-44EF-8129-CA2928B78093}" srcOrd="0" destOrd="0" presId="urn:microsoft.com/office/officeart/2005/8/layout/process1"/>
    <dgm:cxn modelId="{02CFC406-D961-4AE3-96C7-7C616F77B5F0}" type="presParOf" srcId="{B03F6613-476D-46D7-84B9-D1A42D02B6D7}" destId="{8AF20D21-8022-47CE-B14A-1407D8542BC1}" srcOrd="2" destOrd="0" presId="urn:microsoft.com/office/officeart/2005/8/layout/process1"/>
    <dgm:cxn modelId="{FCD46E8D-3502-4B6D-BFD8-3DAB321144DB}" type="presParOf" srcId="{B03F6613-476D-46D7-84B9-D1A42D02B6D7}" destId="{4DAC9C02-5AC0-4579-A4B6-AC05F232109C}" srcOrd="3" destOrd="0" presId="urn:microsoft.com/office/officeart/2005/8/layout/process1"/>
    <dgm:cxn modelId="{12BCAD9D-D110-4C51-AA55-E96F70922B08}" type="presParOf" srcId="{4DAC9C02-5AC0-4579-A4B6-AC05F232109C}" destId="{C91D393C-5999-489D-A4E1-58D2C362F39B}" srcOrd="0" destOrd="0" presId="urn:microsoft.com/office/officeart/2005/8/layout/process1"/>
    <dgm:cxn modelId="{3C34E249-6DAD-49FC-92F8-8E16C7437EB2}" type="presParOf" srcId="{B03F6613-476D-46D7-84B9-D1A42D02B6D7}" destId="{3E436A86-9F32-406B-BFC9-406B1545676B}" srcOrd="4" destOrd="0" presId="urn:microsoft.com/office/officeart/2005/8/layout/process1"/>
    <dgm:cxn modelId="{6B701435-2863-486D-8FCC-6C117CE256FA}" type="presParOf" srcId="{B03F6613-476D-46D7-84B9-D1A42D02B6D7}" destId="{B0781E6A-9E92-407D-BB10-1829647620B7}" srcOrd="5" destOrd="0" presId="urn:microsoft.com/office/officeart/2005/8/layout/process1"/>
    <dgm:cxn modelId="{1B5E20CE-6D04-4EDC-AD95-B7BA26B1EF20}" type="presParOf" srcId="{B0781E6A-9E92-407D-BB10-1829647620B7}" destId="{9CDE07B6-E2FE-41E0-9367-B283F2891D9E}" srcOrd="0" destOrd="0" presId="urn:microsoft.com/office/officeart/2005/8/layout/process1"/>
    <dgm:cxn modelId="{45D99295-321E-4FB8-9318-5CF5BB1684DA}" type="presParOf" srcId="{B03F6613-476D-46D7-84B9-D1A42D02B6D7}" destId="{DE75A19B-F7E4-43ED-953F-67BD7235B0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69044-1C68-400D-9813-02A056841953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336D82F6-B1D6-4B06-983C-604B75A6B401}">
      <dgm:prSet phldrT="[Text]" custT="1"/>
      <dgm:spPr/>
      <dgm:t>
        <a:bodyPr/>
        <a:lstStyle/>
        <a:p>
          <a:r>
            <a:rPr lang="en-CA" sz="2800" dirty="0" smtClean="0"/>
            <a:t>BRAM-Based</a:t>
          </a:r>
          <a:endParaRPr lang="en-CA" sz="2800" dirty="0"/>
        </a:p>
      </dgm:t>
    </dgm:pt>
    <dgm:pt modelId="{9E3A7491-BDE4-4DCE-A12E-D0F11A6F83C8}" type="parTrans" cxnId="{8EC5B587-A91B-489D-A3CF-C80AA986A34C}">
      <dgm:prSet/>
      <dgm:spPr/>
      <dgm:t>
        <a:bodyPr/>
        <a:lstStyle/>
        <a:p>
          <a:endParaRPr lang="en-CA"/>
        </a:p>
      </dgm:t>
    </dgm:pt>
    <dgm:pt modelId="{192E3DD1-4ED8-4BD6-BFDE-E122C9D228D0}" type="sibTrans" cxnId="{8EC5B587-A91B-489D-A3CF-C80AA986A34C}">
      <dgm:prSet/>
      <dgm:spPr/>
      <dgm:t>
        <a:bodyPr/>
        <a:lstStyle/>
        <a:p>
          <a:endParaRPr lang="en-CA"/>
        </a:p>
      </dgm:t>
    </dgm:pt>
    <dgm:pt modelId="{2BB787DC-A53F-46EE-9128-0919C789BC40}">
      <dgm:prSet phldrT="[Text]" custT="1"/>
      <dgm:spPr/>
      <dgm:t>
        <a:bodyPr/>
        <a:lstStyle/>
        <a:p>
          <a:r>
            <a:rPr lang="en-CA" sz="2800" dirty="0" smtClean="0"/>
            <a:t>Single-cycle</a:t>
          </a:r>
          <a:endParaRPr lang="en-CA" sz="3600" dirty="0"/>
        </a:p>
      </dgm:t>
    </dgm:pt>
    <dgm:pt modelId="{2609E701-7BCF-49D9-ACC4-E4B7F0C719FC}" type="parTrans" cxnId="{C6D179D1-A484-4ECD-B9CC-88D85844D718}">
      <dgm:prSet/>
      <dgm:spPr/>
      <dgm:t>
        <a:bodyPr/>
        <a:lstStyle/>
        <a:p>
          <a:endParaRPr lang="en-CA"/>
        </a:p>
      </dgm:t>
    </dgm:pt>
    <dgm:pt modelId="{F44268DD-2EEF-413F-8AE4-866F956F79E2}" type="sibTrans" cxnId="{C6D179D1-A484-4ECD-B9CC-88D85844D718}">
      <dgm:prSet/>
      <dgm:spPr/>
      <dgm:t>
        <a:bodyPr/>
        <a:lstStyle/>
        <a:p>
          <a:endParaRPr lang="en-CA"/>
        </a:p>
      </dgm:t>
    </dgm:pt>
    <dgm:pt modelId="{5FB32D8F-DD60-4A24-AE92-AD1C595DB2E4}">
      <dgm:prSet phldrT="[Text]" custT="1"/>
      <dgm:spPr/>
      <dgm:t>
        <a:bodyPr/>
        <a:lstStyle/>
        <a:p>
          <a:r>
            <a:rPr lang="en-CA" sz="2800" dirty="0" smtClean="0"/>
            <a:t>Efficient for deep CAMs</a:t>
          </a:r>
          <a:endParaRPr lang="en-CA" sz="2800" dirty="0"/>
        </a:p>
      </dgm:t>
    </dgm:pt>
    <dgm:pt modelId="{0EFF1535-C719-4367-8DD8-9CA0BD280CD7}" type="parTrans" cxnId="{A70D827B-D4CC-44A7-9B49-5354C46A632B}">
      <dgm:prSet/>
      <dgm:spPr/>
      <dgm:t>
        <a:bodyPr/>
        <a:lstStyle/>
        <a:p>
          <a:endParaRPr lang="en-CA"/>
        </a:p>
      </dgm:t>
    </dgm:pt>
    <dgm:pt modelId="{80C39398-D101-40CF-A02B-8AE7F9E91B0F}" type="sibTrans" cxnId="{A70D827B-D4CC-44A7-9B49-5354C46A632B}">
      <dgm:prSet/>
      <dgm:spPr/>
      <dgm:t>
        <a:bodyPr/>
        <a:lstStyle/>
        <a:p>
          <a:endParaRPr lang="en-CA"/>
        </a:p>
      </dgm:t>
    </dgm:pt>
    <dgm:pt modelId="{3FF17C17-99A5-4BD0-8A9F-6F7A9A800554}" type="pres">
      <dgm:prSet presAssocID="{8E069044-1C68-400D-9813-02A0568419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96C542E9-A6F5-446B-8200-F5590DDC0F32}" type="pres">
      <dgm:prSet presAssocID="{336D82F6-B1D6-4B06-983C-604B75A6B401}" presName="vertOne" presStyleCnt="0"/>
      <dgm:spPr/>
    </dgm:pt>
    <dgm:pt modelId="{D7EB2E0D-63A0-44DB-AD59-C2AE31E68939}" type="pres">
      <dgm:prSet presAssocID="{336D82F6-B1D6-4B06-983C-604B75A6B401}" presName="txOne" presStyleLbl="node0" presStyleIdx="0" presStyleCnt="3" custLinFactNeighborX="-247" custLinFactNeighborY="-341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1844A0B-CBB4-4239-AFC1-0BE68B72C747}" type="pres">
      <dgm:prSet presAssocID="{336D82F6-B1D6-4B06-983C-604B75A6B401}" presName="horzOne" presStyleCnt="0"/>
      <dgm:spPr/>
    </dgm:pt>
    <dgm:pt modelId="{BF3FB16F-594F-4408-B391-A992AA69ECD7}" type="pres">
      <dgm:prSet presAssocID="{192E3DD1-4ED8-4BD6-BFDE-E122C9D228D0}" presName="sibSpaceOne" presStyleCnt="0"/>
      <dgm:spPr/>
    </dgm:pt>
    <dgm:pt modelId="{D6E1EDA7-68BB-4D4B-94C7-A2010D141383}" type="pres">
      <dgm:prSet presAssocID="{2BB787DC-A53F-46EE-9128-0919C789BC40}" presName="vertOne" presStyleCnt="0"/>
      <dgm:spPr/>
    </dgm:pt>
    <dgm:pt modelId="{6214FFBC-C9FC-464B-B5FF-AADD5031B17A}" type="pres">
      <dgm:prSet presAssocID="{2BB787DC-A53F-46EE-9128-0919C789BC40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63C771C-D702-4B34-B557-25D7C714C56B}" type="pres">
      <dgm:prSet presAssocID="{2BB787DC-A53F-46EE-9128-0919C789BC40}" presName="horzOne" presStyleCnt="0"/>
      <dgm:spPr/>
    </dgm:pt>
    <dgm:pt modelId="{45E4B7E6-038F-49E7-8A2F-342F637F0317}" type="pres">
      <dgm:prSet presAssocID="{F44268DD-2EEF-413F-8AE4-866F956F79E2}" presName="sibSpaceOne" presStyleCnt="0"/>
      <dgm:spPr/>
    </dgm:pt>
    <dgm:pt modelId="{7694C6AA-31CD-4E37-955E-8E2C2C46FC39}" type="pres">
      <dgm:prSet presAssocID="{5FB32D8F-DD60-4A24-AE92-AD1C595DB2E4}" presName="vertOne" presStyleCnt="0"/>
      <dgm:spPr/>
    </dgm:pt>
    <dgm:pt modelId="{365F6042-78B4-46B5-B91D-C80F10E6E525}" type="pres">
      <dgm:prSet presAssocID="{5FB32D8F-DD60-4A24-AE92-AD1C595DB2E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EC538A8-94C0-4E78-A10B-47F029C876BB}" type="pres">
      <dgm:prSet presAssocID="{5FB32D8F-DD60-4A24-AE92-AD1C595DB2E4}" presName="horzOne" presStyleCnt="0"/>
      <dgm:spPr/>
    </dgm:pt>
  </dgm:ptLst>
  <dgm:cxnLst>
    <dgm:cxn modelId="{C6D179D1-A484-4ECD-B9CC-88D85844D718}" srcId="{8E069044-1C68-400D-9813-02A056841953}" destId="{2BB787DC-A53F-46EE-9128-0919C789BC40}" srcOrd="1" destOrd="0" parTransId="{2609E701-7BCF-49D9-ACC4-E4B7F0C719FC}" sibTransId="{F44268DD-2EEF-413F-8AE4-866F956F79E2}"/>
    <dgm:cxn modelId="{DE6D9D96-B010-4B94-849B-85373D749717}" type="presOf" srcId="{5FB32D8F-DD60-4A24-AE92-AD1C595DB2E4}" destId="{365F6042-78B4-46B5-B91D-C80F10E6E525}" srcOrd="0" destOrd="0" presId="urn:microsoft.com/office/officeart/2005/8/layout/hierarchy4"/>
    <dgm:cxn modelId="{8EC5B587-A91B-489D-A3CF-C80AA986A34C}" srcId="{8E069044-1C68-400D-9813-02A056841953}" destId="{336D82F6-B1D6-4B06-983C-604B75A6B401}" srcOrd="0" destOrd="0" parTransId="{9E3A7491-BDE4-4DCE-A12E-D0F11A6F83C8}" sibTransId="{192E3DD1-4ED8-4BD6-BFDE-E122C9D228D0}"/>
    <dgm:cxn modelId="{A70D827B-D4CC-44A7-9B49-5354C46A632B}" srcId="{8E069044-1C68-400D-9813-02A056841953}" destId="{5FB32D8F-DD60-4A24-AE92-AD1C595DB2E4}" srcOrd="2" destOrd="0" parTransId="{0EFF1535-C719-4367-8DD8-9CA0BD280CD7}" sibTransId="{80C39398-D101-40CF-A02B-8AE7F9E91B0F}"/>
    <dgm:cxn modelId="{CFAFAC4E-E7B3-4377-A0A9-1213FA6052E9}" type="presOf" srcId="{2BB787DC-A53F-46EE-9128-0919C789BC40}" destId="{6214FFBC-C9FC-464B-B5FF-AADD5031B17A}" srcOrd="0" destOrd="0" presId="urn:microsoft.com/office/officeart/2005/8/layout/hierarchy4"/>
    <dgm:cxn modelId="{C8288976-7700-4C8C-A3D3-4CA9DA24375B}" type="presOf" srcId="{336D82F6-B1D6-4B06-983C-604B75A6B401}" destId="{D7EB2E0D-63A0-44DB-AD59-C2AE31E68939}" srcOrd="0" destOrd="0" presId="urn:microsoft.com/office/officeart/2005/8/layout/hierarchy4"/>
    <dgm:cxn modelId="{163E96B1-81A7-4C7C-A674-A15CB2C4D699}" type="presOf" srcId="{8E069044-1C68-400D-9813-02A056841953}" destId="{3FF17C17-99A5-4BD0-8A9F-6F7A9A800554}" srcOrd="0" destOrd="0" presId="urn:microsoft.com/office/officeart/2005/8/layout/hierarchy4"/>
    <dgm:cxn modelId="{5562EE4A-EECD-4FD0-9885-5E051CE5AFAC}" type="presParOf" srcId="{3FF17C17-99A5-4BD0-8A9F-6F7A9A800554}" destId="{96C542E9-A6F5-446B-8200-F5590DDC0F32}" srcOrd="0" destOrd="0" presId="urn:microsoft.com/office/officeart/2005/8/layout/hierarchy4"/>
    <dgm:cxn modelId="{12C48E68-FF63-4239-8469-C5C08A6CD0D9}" type="presParOf" srcId="{96C542E9-A6F5-446B-8200-F5590DDC0F32}" destId="{D7EB2E0D-63A0-44DB-AD59-C2AE31E68939}" srcOrd="0" destOrd="0" presId="urn:microsoft.com/office/officeart/2005/8/layout/hierarchy4"/>
    <dgm:cxn modelId="{4970A0E7-C1A5-4DD5-8ED9-C6C57DB750AC}" type="presParOf" srcId="{96C542E9-A6F5-446B-8200-F5590DDC0F32}" destId="{41844A0B-CBB4-4239-AFC1-0BE68B72C747}" srcOrd="1" destOrd="0" presId="urn:microsoft.com/office/officeart/2005/8/layout/hierarchy4"/>
    <dgm:cxn modelId="{B6D91856-D219-4CB7-BD8A-028595A3DFC1}" type="presParOf" srcId="{3FF17C17-99A5-4BD0-8A9F-6F7A9A800554}" destId="{BF3FB16F-594F-4408-B391-A992AA69ECD7}" srcOrd="1" destOrd="0" presId="urn:microsoft.com/office/officeart/2005/8/layout/hierarchy4"/>
    <dgm:cxn modelId="{876A009B-9801-48A0-ADF5-28B6364291F2}" type="presParOf" srcId="{3FF17C17-99A5-4BD0-8A9F-6F7A9A800554}" destId="{D6E1EDA7-68BB-4D4B-94C7-A2010D141383}" srcOrd="2" destOrd="0" presId="urn:microsoft.com/office/officeart/2005/8/layout/hierarchy4"/>
    <dgm:cxn modelId="{50EB84CF-F8BA-444A-B9BB-5C44952A4350}" type="presParOf" srcId="{D6E1EDA7-68BB-4D4B-94C7-A2010D141383}" destId="{6214FFBC-C9FC-464B-B5FF-AADD5031B17A}" srcOrd="0" destOrd="0" presId="urn:microsoft.com/office/officeart/2005/8/layout/hierarchy4"/>
    <dgm:cxn modelId="{0962B485-CCF4-4DA0-AADE-AA9A92343137}" type="presParOf" srcId="{D6E1EDA7-68BB-4D4B-94C7-A2010D141383}" destId="{163C771C-D702-4B34-B557-25D7C714C56B}" srcOrd="1" destOrd="0" presId="urn:microsoft.com/office/officeart/2005/8/layout/hierarchy4"/>
    <dgm:cxn modelId="{9764D2E7-7D98-4279-94F6-8DA86F4A3B2F}" type="presParOf" srcId="{3FF17C17-99A5-4BD0-8A9F-6F7A9A800554}" destId="{45E4B7E6-038F-49E7-8A2F-342F637F0317}" srcOrd="3" destOrd="0" presId="urn:microsoft.com/office/officeart/2005/8/layout/hierarchy4"/>
    <dgm:cxn modelId="{38AF3F34-D334-4ABA-B881-7ADA5607DC92}" type="presParOf" srcId="{3FF17C17-99A5-4BD0-8A9F-6F7A9A800554}" destId="{7694C6AA-31CD-4E37-955E-8E2C2C46FC39}" srcOrd="4" destOrd="0" presId="urn:microsoft.com/office/officeart/2005/8/layout/hierarchy4"/>
    <dgm:cxn modelId="{6CFA100D-3FDA-4BCF-96CE-82C8A1462C75}" type="presParOf" srcId="{7694C6AA-31CD-4E37-955E-8E2C2C46FC39}" destId="{365F6042-78B4-46B5-B91D-C80F10E6E525}" srcOrd="0" destOrd="0" presId="urn:microsoft.com/office/officeart/2005/8/layout/hierarchy4"/>
    <dgm:cxn modelId="{CF5FA9E9-C01B-4CB2-A81F-610E58516684}" type="presParOf" srcId="{7694C6AA-31CD-4E37-955E-8E2C2C46FC39}" destId="{1EC538A8-94C0-4E78-A10B-47F029C876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D4F3E-A56F-4904-B3D2-2F50111B30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BE0563A-CF69-40F3-9B3E-B635D9AC263D}">
      <dgm:prSet phldrT="[Text]"/>
      <dgm:spPr/>
      <dgm:t>
        <a:bodyPr lIns="0" tIns="0" rIns="0" bIns="36000"/>
        <a:lstStyle/>
        <a:p>
          <a:r>
            <a:rPr lang="en-CA" dirty="0" smtClean="0"/>
            <a:t>Key observation</a:t>
          </a:r>
          <a:endParaRPr lang="en-CA" dirty="0"/>
        </a:p>
      </dgm:t>
    </dgm:pt>
    <dgm:pt modelId="{91B79924-27BA-474D-BC2D-C51F49A040E4}" type="parTrans" cxnId="{E9378BD5-9BBD-49EC-878C-86310C491F78}">
      <dgm:prSet/>
      <dgm:spPr/>
      <dgm:t>
        <a:bodyPr/>
        <a:lstStyle/>
        <a:p>
          <a:endParaRPr lang="en-CA"/>
        </a:p>
      </dgm:t>
    </dgm:pt>
    <dgm:pt modelId="{491310EA-ED38-4EAA-A133-E60766A377D6}" type="sibTrans" cxnId="{E9378BD5-9BBD-49EC-878C-86310C491F78}">
      <dgm:prSet/>
      <dgm:spPr/>
      <dgm:t>
        <a:bodyPr/>
        <a:lstStyle/>
        <a:p>
          <a:endParaRPr lang="en-CA"/>
        </a:p>
      </dgm:t>
    </dgm:pt>
    <dgm:pt modelId="{55EBB834-AEBA-45E2-9A19-E023DF4606BB}">
      <dgm:prSet phldrT="[Text]" custT="1"/>
      <dgm:spPr/>
      <dgm:t>
        <a:bodyPr lIns="0" tIns="0" rIns="0" bIns="0"/>
        <a:lstStyle/>
        <a:p>
          <a:r>
            <a:rPr lang="en-CA" sz="2000" spc="-150" dirty="0" smtClean="0"/>
            <a:t>Transposed RAM</a:t>
          </a:r>
          <a:br>
            <a:rPr lang="en-CA" sz="2000" spc="-150" dirty="0" smtClean="0"/>
          </a:br>
          <a:r>
            <a:rPr lang="en-CA" sz="2000" spc="-150" dirty="0" smtClean="0"/>
            <a:t>is a sparse matrix</a:t>
          </a:r>
          <a:endParaRPr lang="en-CA" sz="2000" spc="-150" dirty="0"/>
        </a:p>
      </dgm:t>
    </dgm:pt>
    <dgm:pt modelId="{EBC49F26-2337-4C2F-912B-A9739C946FCB}" type="parTrans" cxnId="{4FFC0680-F76C-43F3-97EA-CB894C52E9D3}">
      <dgm:prSet/>
      <dgm:spPr/>
      <dgm:t>
        <a:bodyPr/>
        <a:lstStyle/>
        <a:p>
          <a:endParaRPr lang="en-CA"/>
        </a:p>
      </dgm:t>
    </dgm:pt>
    <dgm:pt modelId="{4EC970B4-7DBE-41E7-9E76-9A3826EBA312}" type="sibTrans" cxnId="{4FFC0680-F76C-43F3-97EA-CB894C52E9D3}">
      <dgm:prSet/>
      <dgm:spPr/>
      <dgm:t>
        <a:bodyPr/>
        <a:lstStyle/>
        <a:p>
          <a:endParaRPr lang="en-CA"/>
        </a:p>
      </dgm:t>
    </dgm:pt>
    <dgm:pt modelId="{3C1B2DA2-4E15-4F9D-9A8B-558C6551BFEF}">
      <dgm:prSet custT="1"/>
      <dgm:spPr/>
      <dgm:t>
        <a:bodyPr lIns="0" tIns="0" rIns="0" bIns="0"/>
        <a:lstStyle/>
        <a:p>
          <a:r>
            <a:rPr lang="en-CA" sz="2000" i="1" spc="-150" dirty="0" smtClean="0"/>
            <a:t>n</a:t>
          </a:r>
          <a:r>
            <a:rPr lang="en-CA" sz="2000" spc="-150" dirty="0" smtClean="0"/>
            <a:t> columns (set of addresses)</a:t>
          </a:r>
          <a:br>
            <a:rPr lang="en-CA" sz="2000" spc="-150" dirty="0" smtClean="0"/>
          </a:br>
          <a:r>
            <a:rPr lang="en-CA" sz="2000" spc="-150" dirty="0" smtClean="0"/>
            <a:t>accommodates </a:t>
          </a:r>
          <a:r>
            <a:rPr lang="en-CA" sz="2000" i="1" spc="-150" dirty="0" smtClean="0"/>
            <a:t>n</a:t>
          </a:r>
          <a:r>
            <a:rPr lang="en-CA" sz="2000" spc="-150" dirty="0" smtClean="0"/>
            <a:t> matches (1’s) at most!</a:t>
          </a:r>
          <a:endParaRPr lang="en-CA" sz="2000" spc="-150" dirty="0"/>
        </a:p>
      </dgm:t>
    </dgm:pt>
    <dgm:pt modelId="{10E33038-CBFF-4F94-A999-20F4A07B08DE}" type="parTrans" cxnId="{2CDE3E4D-90F0-4BD4-AD41-AE235D6EA636}">
      <dgm:prSet/>
      <dgm:spPr/>
      <dgm:t>
        <a:bodyPr/>
        <a:lstStyle/>
        <a:p>
          <a:endParaRPr lang="en-CA"/>
        </a:p>
      </dgm:t>
    </dgm:pt>
    <dgm:pt modelId="{3BBC024B-31E1-4FF0-AAF2-7CD1748F6177}" type="sibTrans" cxnId="{2CDE3E4D-90F0-4BD4-AD41-AE235D6EA636}">
      <dgm:prSet/>
      <dgm:spPr/>
      <dgm:t>
        <a:bodyPr/>
        <a:lstStyle/>
        <a:p>
          <a:endParaRPr lang="en-CA"/>
        </a:p>
      </dgm:t>
    </dgm:pt>
    <dgm:pt modelId="{86F38B6C-AD36-4E4E-8EFE-DF8365D28FB4}" type="pres">
      <dgm:prSet presAssocID="{D6AD4F3E-A56F-4904-B3D2-2F50111B30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652683B-6018-4EAE-AF22-B86AA24DF775}" type="pres">
      <dgm:prSet presAssocID="{FBE0563A-CF69-40F3-9B3E-B635D9AC263D}" presName="roof" presStyleLbl="dkBgShp" presStyleIdx="0" presStyleCnt="2"/>
      <dgm:spPr/>
      <dgm:t>
        <a:bodyPr/>
        <a:lstStyle/>
        <a:p>
          <a:endParaRPr lang="en-CA"/>
        </a:p>
      </dgm:t>
    </dgm:pt>
    <dgm:pt modelId="{74447957-665B-402C-AB71-86CF98DE440D}" type="pres">
      <dgm:prSet presAssocID="{FBE0563A-CF69-40F3-9B3E-B635D9AC263D}" presName="pillars" presStyleCnt="0"/>
      <dgm:spPr/>
    </dgm:pt>
    <dgm:pt modelId="{D7FFBB9F-4CE8-4557-8F30-240BC2302ADE}" type="pres">
      <dgm:prSet presAssocID="{FBE0563A-CF69-40F3-9B3E-B635D9AC263D}" presName="pillar1" presStyleLbl="node1" presStyleIdx="0" presStyleCnt="2" custScaleX="1526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27F992-F2A4-43D9-A7ED-93800822E005}" type="pres">
      <dgm:prSet presAssocID="{3C1B2DA2-4E15-4F9D-9A8B-558C6551BFEF}" presName="pillarX" presStyleLbl="node1" presStyleIdx="1" presStyleCnt="2" custScaleX="34123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1BA2ED-1528-4AEF-B395-CFFAF0D7F6AF}" type="pres">
      <dgm:prSet presAssocID="{FBE0563A-CF69-40F3-9B3E-B635D9AC263D}" presName="base" presStyleLbl="dkBgShp" presStyleIdx="1" presStyleCnt="2"/>
      <dgm:spPr/>
    </dgm:pt>
  </dgm:ptLst>
  <dgm:cxnLst>
    <dgm:cxn modelId="{4FFC0680-F76C-43F3-97EA-CB894C52E9D3}" srcId="{FBE0563A-CF69-40F3-9B3E-B635D9AC263D}" destId="{55EBB834-AEBA-45E2-9A19-E023DF4606BB}" srcOrd="0" destOrd="0" parTransId="{EBC49F26-2337-4C2F-912B-A9739C946FCB}" sibTransId="{4EC970B4-7DBE-41E7-9E76-9A3826EBA312}"/>
    <dgm:cxn modelId="{33E5DBB6-C7F2-4719-8DDA-D7B47E18D7BB}" type="presOf" srcId="{FBE0563A-CF69-40F3-9B3E-B635D9AC263D}" destId="{7652683B-6018-4EAE-AF22-B86AA24DF775}" srcOrd="0" destOrd="0" presId="urn:microsoft.com/office/officeart/2005/8/layout/hList3"/>
    <dgm:cxn modelId="{720C7AB8-C315-454D-83CC-95AF5B1CA4E6}" type="presOf" srcId="{55EBB834-AEBA-45E2-9A19-E023DF4606BB}" destId="{D7FFBB9F-4CE8-4557-8F30-240BC2302ADE}" srcOrd="0" destOrd="0" presId="urn:microsoft.com/office/officeart/2005/8/layout/hList3"/>
    <dgm:cxn modelId="{E20311C7-17BB-4496-88BE-E73D0FCFB1F9}" type="presOf" srcId="{D6AD4F3E-A56F-4904-B3D2-2F50111B300F}" destId="{86F38B6C-AD36-4E4E-8EFE-DF8365D28FB4}" srcOrd="0" destOrd="0" presId="urn:microsoft.com/office/officeart/2005/8/layout/hList3"/>
    <dgm:cxn modelId="{E9378BD5-9BBD-49EC-878C-86310C491F78}" srcId="{D6AD4F3E-A56F-4904-B3D2-2F50111B300F}" destId="{FBE0563A-CF69-40F3-9B3E-B635D9AC263D}" srcOrd="0" destOrd="0" parTransId="{91B79924-27BA-474D-BC2D-C51F49A040E4}" sibTransId="{491310EA-ED38-4EAA-A133-E60766A377D6}"/>
    <dgm:cxn modelId="{2CDE3E4D-90F0-4BD4-AD41-AE235D6EA636}" srcId="{FBE0563A-CF69-40F3-9B3E-B635D9AC263D}" destId="{3C1B2DA2-4E15-4F9D-9A8B-558C6551BFEF}" srcOrd="1" destOrd="0" parTransId="{10E33038-CBFF-4F94-A999-20F4A07B08DE}" sibTransId="{3BBC024B-31E1-4FF0-AAF2-7CD1748F6177}"/>
    <dgm:cxn modelId="{F74C27A9-7E3D-44FD-A5B4-0D31BF1629C5}" type="presOf" srcId="{3C1B2DA2-4E15-4F9D-9A8B-558C6551BFEF}" destId="{2127F992-F2A4-43D9-A7ED-93800822E005}" srcOrd="0" destOrd="0" presId="urn:microsoft.com/office/officeart/2005/8/layout/hList3"/>
    <dgm:cxn modelId="{A3F7C8AC-9688-4948-946E-D3120E1AF0BA}" type="presParOf" srcId="{86F38B6C-AD36-4E4E-8EFE-DF8365D28FB4}" destId="{7652683B-6018-4EAE-AF22-B86AA24DF775}" srcOrd="0" destOrd="0" presId="urn:microsoft.com/office/officeart/2005/8/layout/hList3"/>
    <dgm:cxn modelId="{6508EF70-717E-457F-A145-2A9C987BB278}" type="presParOf" srcId="{86F38B6C-AD36-4E4E-8EFE-DF8365D28FB4}" destId="{74447957-665B-402C-AB71-86CF98DE440D}" srcOrd="1" destOrd="0" presId="urn:microsoft.com/office/officeart/2005/8/layout/hList3"/>
    <dgm:cxn modelId="{B09E738C-0393-4CB3-AD9B-CA49EF81284D}" type="presParOf" srcId="{74447957-665B-402C-AB71-86CF98DE440D}" destId="{D7FFBB9F-4CE8-4557-8F30-240BC2302ADE}" srcOrd="0" destOrd="0" presId="urn:microsoft.com/office/officeart/2005/8/layout/hList3"/>
    <dgm:cxn modelId="{4F24507E-7754-4757-80F4-BAB7294CD728}" type="presParOf" srcId="{74447957-665B-402C-AB71-86CF98DE440D}" destId="{2127F992-F2A4-43D9-A7ED-93800822E005}" srcOrd="1" destOrd="0" presId="urn:microsoft.com/office/officeart/2005/8/layout/hList3"/>
    <dgm:cxn modelId="{C6899B29-ED53-4EDA-A7E1-0E606064B6E0}" type="presParOf" srcId="{86F38B6C-AD36-4E4E-8EFE-DF8365D28FB4}" destId="{001BA2ED-1528-4AEF-B395-CFFAF0D7F6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40E6A3-9B59-4BC1-8438-914E7E81B19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157D3F1-4A74-4991-9DAA-65E301F237D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CA" sz="2000" u="sng" spc="-160" baseline="0" dirty="0" smtClean="0">
              <a:solidFill>
                <a:schemeClr val="tx1"/>
              </a:solidFill>
            </a:rPr>
            <a:t>Key idea: </a:t>
          </a:r>
          <a:r>
            <a:rPr lang="en-CA" sz="2000" spc="-160" baseline="0" dirty="0" smtClean="0">
              <a:solidFill>
                <a:schemeClr val="tx1"/>
              </a:solidFill>
            </a:rPr>
            <a:t>use indirect indices to point to intra-set matches</a:t>
          </a:r>
          <a:endParaRPr lang="en-CA" sz="2000" spc="-160" baseline="0" dirty="0">
            <a:solidFill>
              <a:schemeClr val="tx1"/>
            </a:solidFill>
          </a:endParaRPr>
        </a:p>
      </dgm:t>
    </dgm:pt>
    <dgm:pt modelId="{E4C75AB2-11EE-4E87-8BB3-333D8B2A9B55}" type="parTrans" cxnId="{D3822EE1-7B2B-4B98-8DF2-2E987F2817B5}">
      <dgm:prSet/>
      <dgm:spPr/>
      <dgm:t>
        <a:bodyPr/>
        <a:lstStyle/>
        <a:p>
          <a:endParaRPr lang="en-CA" sz="2000"/>
        </a:p>
      </dgm:t>
    </dgm:pt>
    <dgm:pt modelId="{940F5CE0-F3D8-4065-A39D-02115A56BCBB}" type="sibTrans" cxnId="{D3822EE1-7B2B-4B98-8DF2-2E987F2817B5}">
      <dgm:prSet custT="1"/>
      <dgm:spPr/>
      <dgm:t>
        <a:bodyPr/>
        <a:lstStyle/>
        <a:p>
          <a:endParaRPr lang="en-CA" sz="2000" dirty="0"/>
        </a:p>
      </dgm:t>
    </dgm:pt>
    <dgm:pt modelId="{2F768A76-D5E1-4BCF-AB4B-A89B0A5FDE7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lIns="0" tIns="0" rIns="0" bIns="0"/>
        <a:lstStyle/>
        <a:p>
          <a:r>
            <a:rPr lang="en-CA" sz="2000" dirty="0" smtClean="0"/>
            <a:t>Cascadable</a:t>
          </a:r>
          <a:endParaRPr lang="en-CA" sz="2000" dirty="0"/>
        </a:p>
      </dgm:t>
    </dgm:pt>
    <dgm:pt modelId="{97A9AEAB-332F-4C94-85C9-FBCAEFDF30F1}" type="parTrans" cxnId="{DB83CD06-80A1-4EFE-AA68-7081D95A4B92}">
      <dgm:prSet/>
      <dgm:spPr/>
      <dgm:t>
        <a:bodyPr/>
        <a:lstStyle/>
        <a:p>
          <a:endParaRPr lang="en-CA" sz="2000"/>
        </a:p>
      </dgm:t>
    </dgm:pt>
    <dgm:pt modelId="{54351F6D-2973-4442-B89F-32C7265CA14D}" type="sibTrans" cxnId="{DB83CD06-80A1-4EFE-AA68-7081D95A4B92}">
      <dgm:prSet custT="1"/>
      <dgm:spPr/>
      <dgm:t>
        <a:bodyPr/>
        <a:lstStyle/>
        <a:p>
          <a:endParaRPr lang="en-CA" sz="2000" dirty="0"/>
        </a:p>
      </dgm:t>
    </dgm:pt>
    <dgm:pt modelId="{F4F32477-3ABC-4F9F-97F1-8006D705FDD0}">
      <dgm:prSet phldrT="[Text]" custT="1"/>
      <dgm:spPr>
        <a:solidFill>
          <a:schemeClr val="accent6"/>
        </a:solidFill>
      </dgm:spPr>
      <dgm:t>
        <a:bodyPr lIns="0" tIns="0" rIns="0" bIns="0"/>
        <a:lstStyle/>
        <a:p>
          <a:r>
            <a:rPr lang="en-CA" sz="2000" dirty="0" smtClean="0"/>
            <a:t>Scalable (linear growth)</a:t>
          </a:r>
          <a:endParaRPr lang="en-CA" sz="2000" dirty="0"/>
        </a:p>
      </dgm:t>
    </dgm:pt>
    <dgm:pt modelId="{A3873694-05AB-4A07-891B-0C43D0DEAFBE}" type="parTrans" cxnId="{10A6DB91-D4B3-4374-95F8-B19EF5E5E8D6}">
      <dgm:prSet/>
      <dgm:spPr/>
      <dgm:t>
        <a:bodyPr/>
        <a:lstStyle/>
        <a:p>
          <a:endParaRPr lang="en-CA" sz="2000"/>
        </a:p>
      </dgm:t>
    </dgm:pt>
    <dgm:pt modelId="{B2B7F253-DC15-48A1-A9A1-90F345D9128A}" type="sibTrans" cxnId="{10A6DB91-D4B3-4374-95F8-B19EF5E5E8D6}">
      <dgm:prSet custT="1"/>
      <dgm:spPr/>
      <dgm:t>
        <a:bodyPr/>
        <a:lstStyle/>
        <a:p>
          <a:endParaRPr lang="en-CA" sz="2000" dirty="0"/>
        </a:p>
      </dgm:t>
    </dgm:pt>
    <dgm:pt modelId="{77BDDC2B-F3F7-4D12-B37F-A54CDA696098}">
      <dgm:prSet phldrT="[Text]" custT="1"/>
      <dgm:spPr>
        <a:solidFill>
          <a:schemeClr val="accent6">
            <a:lumMod val="75000"/>
          </a:schemeClr>
        </a:solidFill>
      </dgm:spPr>
      <dgm:t>
        <a:bodyPr lIns="0" tIns="0" rIns="0" bIns="0"/>
        <a:lstStyle/>
        <a:p>
          <a:r>
            <a:rPr lang="en-CA" sz="2000" dirty="0" smtClean="0"/>
            <a:t>Supports wider patterns </a:t>
          </a:r>
          <a:endParaRPr lang="en-CA" sz="2000" dirty="0"/>
        </a:p>
      </dgm:t>
    </dgm:pt>
    <dgm:pt modelId="{546D1FFC-7DA9-40D1-9B05-792F6BC87B6A}" type="parTrans" cxnId="{3BF3ED29-E58C-4E53-95F4-E3FD016AC976}">
      <dgm:prSet/>
      <dgm:spPr/>
      <dgm:t>
        <a:bodyPr/>
        <a:lstStyle/>
        <a:p>
          <a:endParaRPr lang="en-CA" sz="2000"/>
        </a:p>
      </dgm:t>
    </dgm:pt>
    <dgm:pt modelId="{760C848A-B804-4819-8327-0A258E046B8D}" type="sibTrans" cxnId="{3BF3ED29-E58C-4E53-95F4-E3FD016AC976}">
      <dgm:prSet/>
      <dgm:spPr/>
      <dgm:t>
        <a:bodyPr/>
        <a:lstStyle/>
        <a:p>
          <a:endParaRPr lang="en-CA" sz="2000"/>
        </a:p>
      </dgm:t>
    </dgm:pt>
    <dgm:pt modelId="{A0AB73A9-88D4-4618-BB0E-7735C6F7D79A}" type="pres">
      <dgm:prSet presAssocID="{EB40E6A3-9B59-4BC1-8438-914E7E81B19C}" presName="linearFlow" presStyleCnt="0">
        <dgm:presLayoutVars>
          <dgm:resizeHandles val="exact"/>
        </dgm:presLayoutVars>
      </dgm:prSet>
      <dgm:spPr/>
    </dgm:pt>
    <dgm:pt modelId="{7359905F-D6EC-4403-8FFA-B6ECCE017438}" type="pres">
      <dgm:prSet presAssocID="{5157D3F1-4A74-4991-9DAA-65E301F237DD}" presName="node" presStyleLbl="node1" presStyleIdx="0" presStyleCnt="4" custScaleX="662786" custScaleY="110434" custLinFactNeighborY="-82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B1155B-FC3C-4FF2-9C2D-9AD2882415C0}" type="pres">
      <dgm:prSet presAssocID="{940F5CE0-F3D8-4065-A39D-02115A56BCBB}" presName="sibTrans" presStyleLbl="sibTrans2D1" presStyleIdx="0" presStyleCnt="3"/>
      <dgm:spPr/>
      <dgm:t>
        <a:bodyPr/>
        <a:lstStyle/>
        <a:p>
          <a:endParaRPr lang="en-CA"/>
        </a:p>
      </dgm:t>
    </dgm:pt>
    <dgm:pt modelId="{B835919B-8F08-4278-8CD9-08B3574965F1}" type="pres">
      <dgm:prSet presAssocID="{940F5CE0-F3D8-4065-A39D-02115A56BCBB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ACDC5EB8-DA94-4EF0-B7E4-8DA7BCF87B36}" type="pres">
      <dgm:prSet presAssocID="{2F768A76-D5E1-4BCF-AB4B-A89B0A5FDE7F}" presName="node" presStyleLbl="node1" presStyleIdx="1" presStyleCnt="4" custScaleX="662786" custScaleY="1087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0C2F9D-F6E2-4F3A-BAE6-CEB9FE05FDB5}" type="pres">
      <dgm:prSet presAssocID="{54351F6D-2973-4442-B89F-32C7265CA14D}" presName="sibTrans" presStyleLbl="sibTrans2D1" presStyleIdx="1" presStyleCnt="3"/>
      <dgm:spPr/>
      <dgm:t>
        <a:bodyPr/>
        <a:lstStyle/>
        <a:p>
          <a:endParaRPr lang="en-CA"/>
        </a:p>
      </dgm:t>
    </dgm:pt>
    <dgm:pt modelId="{5F9DC357-CB35-405D-9C16-2AED0A2E64B0}" type="pres">
      <dgm:prSet presAssocID="{54351F6D-2973-4442-B89F-32C7265CA14D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611E2CA9-8B3F-4F7A-BBC1-3B56E7135420}" type="pres">
      <dgm:prSet presAssocID="{F4F32477-3ABC-4F9F-97F1-8006D705FDD0}" presName="node" presStyleLbl="node1" presStyleIdx="2" presStyleCnt="4" custScaleX="662786" custScaleY="10767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97741A-5112-4526-BDE2-2E4E9F97EBFE}" type="pres">
      <dgm:prSet presAssocID="{B2B7F253-DC15-48A1-A9A1-90F345D9128A}" presName="sibTrans" presStyleLbl="sibTrans2D1" presStyleIdx="2" presStyleCnt="3"/>
      <dgm:spPr/>
      <dgm:t>
        <a:bodyPr/>
        <a:lstStyle/>
        <a:p>
          <a:endParaRPr lang="en-CA"/>
        </a:p>
      </dgm:t>
    </dgm:pt>
    <dgm:pt modelId="{6A43E159-0CDC-4401-B424-0BF6894B413B}" type="pres">
      <dgm:prSet presAssocID="{B2B7F253-DC15-48A1-A9A1-90F345D9128A}" presName="connectorText" presStyleLbl="sibTrans2D1" presStyleIdx="2" presStyleCnt="3"/>
      <dgm:spPr/>
      <dgm:t>
        <a:bodyPr/>
        <a:lstStyle/>
        <a:p>
          <a:endParaRPr lang="en-CA"/>
        </a:p>
      </dgm:t>
    </dgm:pt>
    <dgm:pt modelId="{6A28D7F0-C90C-4420-ABEB-A87F2C1B75BE}" type="pres">
      <dgm:prSet presAssocID="{77BDDC2B-F3F7-4D12-B37F-A54CDA696098}" presName="node" presStyleLbl="node1" presStyleIdx="3" presStyleCnt="4" custScaleX="662786" custScaleY="10722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B4D6C9D-8083-49A4-90E3-DC83597F931D}" type="presOf" srcId="{EB40E6A3-9B59-4BC1-8438-914E7E81B19C}" destId="{A0AB73A9-88D4-4618-BB0E-7735C6F7D79A}" srcOrd="0" destOrd="0" presId="urn:microsoft.com/office/officeart/2005/8/layout/process2"/>
    <dgm:cxn modelId="{DB83CD06-80A1-4EFE-AA68-7081D95A4B92}" srcId="{EB40E6A3-9B59-4BC1-8438-914E7E81B19C}" destId="{2F768A76-D5E1-4BCF-AB4B-A89B0A5FDE7F}" srcOrd="1" destOrd="0" parTransId="{97A9AEAB-332F-4C94-85C9-FBCAEFDF30F1}" sibTransId="{54351F6D-2973-4442-B89F-32C7265CA14D}"/>
    <dgm:cxn modelId="{63B09DBD-094F-46C5-93CB-9FC6B2F22375}" type="presOf" srcId="{B2B7F253-DC15-48A1-A9A1-90F345D9128A}" destId="{6A43E159-0CDC-4401-B424-0BF6894B413B}" srcOrd="1" destOrd="0" presId="urn:microsoft.com/office/officeart/2005/8/layout/process2"/>
    <dgm:cxn modelId="{FBC6B757-7524-4C61-9312-3D29E44975C3}" type="presOf" srcId="{B2B7F253-DC15-48A1-A9A1-90F345D9128A}" destId="{9E97741A-5112-4526-BDE2-2E4E9F97EBFE}" srcOrd="0" destOrd="0" presId="urn:microsoft.com/office/officeart/2005/8/layout/process2"/>
    <dgm:cxn modelId="{7233BB94-634E-4158-AB97-4F8617F7CCB4}" type="presOf" srcId="{940F5CE0-F3D8-4065-A39D-02115A56BCBB}" destId="{B835919B-8F08-4278-8CD9-08B3574965F1}" srcOrd="1" destOrd="0" presId="urn:microsoft.com/office/officeart/2005/8/layout/process2"/>
    <dgm:cxn modelId="{9A1DB64B-B7C1-47C7-A383-E94F52A70630}" type="presOf" srcId="{2F768A76-D5E1-4BCF-AB4B-A89B0A5FDE7F}" destId="{ACDC5EB8-DA94-4EF0-B7E4-8DA7BCF87B36}" srcOrd="0" destOrd="0" presId="urn:microsoft.com/office/officeart/2005/8/layout/process2"/>
    <dgm:cxn modelId="{640616BF-AD19-4F01-985E-DC424BF47D3A}" type="presOf" srcId="{940F5CE0-F3D8-4065-A39D-02115A56BCBB}" destId="{33B1155B-FC3C-4FF2-9C2D-9AD2882415C0}" srcOrd="0" destOrd="0" presId="urn:microsoft.com/office/officeart/2005/8/layout/process2"/>
    <dgm:cxn modelId="{E0C456D1-76A9-40E2-A0DB-7F1FB2F02435}" type="presOf" srcId="{54351F6D-2973-4442-B89F-32C7265CA14D}" destId="{5F9DC357-CB35-405D-9C16-2AED0A2E64B0}" srcOrd="1" destOrd="0" presId="urn:microsoft.com/office/officeart/2005/8/layout/process2"/>
    <dgm:cxn modelId="{3BF3ED29-E58C-4E53-95F4-E3FD016AC976}" srcId="{EB40E6A3-9B59-4BC1-8438-914E7E81B19C}" destId="{77BDDC2B-F3F7-4D12-B37F-A54CDA696098}" srcOrd="3" destOrd="0" parTransId="{546D1FFC-7DA9-40D1-9B05-792F6BC87B6A}" sibTransId="{760C848A-B804-4819-8327-0A258E046B8D}"/>
    <dgm:cxn modelId="{10A6DB91-D4B3-4374-95F8-B19EF5E5E8D6}" srcId="{EB40E6A3-9B59-4BC1-8438-914E7E81B19C}" destId="{F4F32477-3ABC-4F9F-97F1-8006D705FDD0}" srcOrd="2" destOrd="0" parTransId="{A3873694-05AB-4A07-891B-0C43D0DEAFBE}" sibTransId="{B2B7F253-DC15-48A1-A9A1-90F345D9128A}"/>
    <dgm:cxn modelId="{5E10E439-DA2B-4479-9AE6-3335EBE3A961}" type="presOf" srcId="{F4F32477-3ABC-4F9F-97F1-8006D705FDD0}" destId="{611E2CA9-8B3F-4F7A-BBC1-3B56E7135420}" srcOrd="0" destOrd="0" presId="urn:microsoft.com/office/officeart/2005/8/layout/process2"/>
    <dgm:cxn modelId="{534E05B4-5090-4B78-B32A-73E6A8BCDD44}" type="presOf" srcId="{77BDDC2B-F3F7-4D12-B37F-A54CDA696098}" destId="{6A28D7F0-C90C-4420-ABEB-A87F2C1B75BE}" srcOrd="0" destOrd="0" presId="urn:microsoft.com/office/officeart/2005/8/layout/process2"/>
    <dgm:cxn modelId="{D3822EE1-7B2B-4B98-8DF2-2E987F2817B5}" srcId="{EB40E6A3-9B59-4BC1-8438-914E7E81B19C}" destId="{5157D3F1-4A74-4991-9DAA-65E301F237DD}" srcOrd="0" destOrd="0" parTransId="{E4C75AB2-11EE-4E87-8BB3-333D8B2A9B55}" sibTransId="{940F5CE0-F3D8-4065-A39D-02115A56BCBB}"/>
    <dgm:cxn modelId="{2EDC4FA0-36B1-4A24-860C-B22B290C8F89}" type="presOf" srcId="{54351F6D-2973-4442-B89F-32C7265CA14D}" destId="{B00C2F9D-F6E2-4F3A-BAE6-CEB9FE05FDB5}" srcOrd="0" destOrd="0" presId="urn:microsoft.com/office/officeart/2005/8/layout/process2"/>
    <dgm:cxn modelId="{2CA5F45C-E848-4DEE-B6B4-7A969B79328A}" type="presOf" srcId="{5157D3F1-4A74-4991-9DAA-65E301F237DD}" destId="{7359905F-D6EC-4403-8FFA-B6ECCE017438}" srcOrd="0" destOrd="0" presId="urn:microsoft.com/office/officeart/2005/8/layout/process2"/>
    <dgm:cxn modelId="{A208BAFB-2C47-4CD1-8671-9FD2E01EE879}" type="presParOf" srcId="{A0AB73A9-88D4-4618-BB0E-7735C6F7D79A}" destId="{7359905F-D6EC-4403-8FFA-B6ECCE017438}" srcOrd="0" destOrd="0" presId="urn:microsoft.com/office/officeart/2005/8/layout/process2"/>
    <dgm:cxn modelId="{A4A341CD-EED3-4D77-AA9F-BD56806B95FE}" type="presParOf" srcId="{A0AB73A9-88D4-4618-BB0E-7735C6F7D79A}" destId="{33B1155B-FC3C-4FF2-9C2D-9AD2882415C0}" srcOrd="1" destOrd="0" presId="urn:microsoft.com/office/officeart/2005/8/layout/process2"/>
    <dgm:cxn modelId="{FA54E2E5-6957-4576-AA6C-26F966B399A0}" type="presParOf" srcId="{33B1155B-FC3C-4FF2-9C2D-9AD2882415C0}" destId="{B835919B-8F08-4278-8CD9-08B3574965F1}" srcOrd="0" destOrd="0" presId="urn:microsoft.com/office/officeart/2005/8/layout/process2"/>
    <dgm:cxn modelId="{07C8BC59-C07D-43E3-A115-EC1C3B13C591}" type="presParOf" srcId="{A0AB73A9-88D4-4618-BB0E-7735C6F7D79A}" destId="{ACDC5EB8-DA94-4EF0-B7E4-8DA7BCF87B36}" srcOrd="2" destOrd="0" presId="urn:microsoft.com/office/officeart/2005/8/layout/process2"/>
    <dgm:cxn modelId="{6E57EF51-7E78-4B43-A82A-B93A37C97E18}" type="presParOf" srcId="{A0AB73A9-88D4-4618-BB0E-7735C6F7D79A}" destId="{B00C2F9D-F6E2-4F3A-BAE6-CEB9FE05FDB5}" srcOrd="3" destOrd="0" presId="urn:microsoft.com/office/officeart/2005/8/layout/process2"/>
    <dgm:cxn modelId="{E996FF66-34DE-4587-A621-33CEAD9164F5}" type="presParOf" srcId="{B00C2F9D-F6E2-4F3A-BAE6-CEB9FE05FDB5}" destId="{5F9DC357-CB35-405D-9C16-2AED0A2E64B0}" srcOrd="0" destOrd="0" presId="urn:microsoft.com/office/officeart/2005/8/layout/process2"/>
    <dgm:cxn modelId="{11017A22-49FC-4598-B8D5-1593841BBB36}" type="presParOf" srcId="{A0AB73A9-88D4-4618-BB0E-7735C6F7D79A}" destId="{611E2CA9-8B3F-4F7A-BBC1-3B56E7135420}" srcOrd="4" destOrd="0" presId="urn:microsoft.com/office/officeart/2005/8/layout/process2"/>
    <dgm:cxn modelId="{D2FFDC1E-6C25-4053-8D2F-8BF8EAC7D78E}" type="presParOf" srcId="{A0AB73A9-88D4-4618-BB0E-7735C6F7D79A}" destId="{9E97741A-5112-4526-BDE2-2E4E9F97EBFE}" srcOrd="5" destOrd="0" presId="urn:microsoft.com/office/officeart/2005/8/layout/process2"/>
    <dgm:cxn modelId="{89EE48A2-C2C2-4FF0-B51C-BC2429587F19}" type="presParOf" srcId="{9E97741A-5112-4526-BDE2-2E4E9F97EBFE}" destId="{6A43E159-0CDC-4401-B424-0BF6894B413B}" srcOrd="0" destOrd="0" presId="urn:microsoft.com/office/officeart/2005/8/layout/process2"/>
    <dgm:cxn modelId="{A5CAD7E9-6CF8-4545-82E8-36E8B7269AB7}" type="presParOf" srcId="{A0AB73A9-88D4-4618-BB0E-7735C6F7D79A}" destId="{6A28D7F0-C90C-4420-ABEB-A87F2C1B75B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AD4F3E-A56F-4904-B3D2-2F50111B30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BE0563A-CF69-40F3-9B3E-B635D9AC263D}">
      <dgm:prSet phldrT="[Text]"/>
      <dgm:spPr/>
      <dgm:t>
        <a:bodyPr lIns="0" tIns="0" rIns="0" bIns="36000"/>
        <a:lstStyle/>
        <a:p>
          <a:r>
            <a:rPr lang="en-CA" dirty="0" smtClean="0"/>
            <a:t>Key observation</a:t>
          </a:r>
          <a:endParaRPr lang="en-CA" dirty="0"/>
        </a:p>
      </dgm:t>
    </dgm:pt>
    <dgm:pt modelId="{91B79924-27BA-474D-BC2D-C51F49A040E4}" type="parTrans" cxnId="{E9378BD5-9BBD-49EC-878C-86310C491F78}">
      <dgm:prSet/>
      <dgm:spPr/>
      <dgm:t>
        <a:bodyPr/>
        <a:lstStyle/>
        <a:p>
          <a:endParaRPr lang="en-CA"/>
        </a:p>
      </dgm:t>
    </dgm:pt>
    <dgm:pt modelId="{491310EA-ED38-4EAA-A133-E60766A377D6}" type="sibTrans" cxnId="{E9378BD5-9BBD-49EC-878C-86310C491F78}">
      <dgm:prSet/>
      <dgm:spPr/>
      <dgm:t>
        <a:bodyPr/>
        <a:lstStyle/>
        <a:p>
          <a:endParaRPr lang="en-CA"/>
        </a:p>
      </dgm:t>
    </dgm:pt>
    <dgm:pt modelId="{55EBB834-AEBA-45E2-9A19-E023DF4606BB}">
      <dgm:prSet phldrT="[Text]" custT="1"/>
      <dgm:spPr/>
      <dgm:t>
        <a:bodyPr lIns="0" tIns="0" rIns="0" bIns="0"/>
        <a:lstStyle/>
        <a:p>
          <a:r>
            <a:rPr lang="en-CA" sz="2000" spc="-150" dirty="0" smtClean="0"/>
            <a:t>Transposed RAM</a:t>
          </a:r>
          <a:br>
            <a:rPr lang="en-CA" sz="2000" spc="-150" dirty="0" smtClean="0"/>
          </a:br>
          <a:r>
            <a:rPr lang="en-CA" sz="2000" spc="-150" dirty="0" smtClean="0"/>
            <a:t>is a sparse matrix</a:t>
          </a:r>
          <a:endParaRPr lang="en-CA" sz="2000" spc="-150" dirty="0"/>
        </a:p>
      </dgm:t>
    </dgm:pt>
    <dgm:pt modelId="{EBC49F26-2337-4C2F-912B-A9739C946FCB}" type="parTrans" cxnId="{4FFC0680-F76C-43F3-97EA-CB894C52E9D3}">
      <dgm:prSet/>
      <dgm:spPr/>
      <dgm:t>
        <a:bodyPr/>
        <a:lstStyle/>
        <a:p>
          <a:endParaRPr lang="en-CA"/>
        </a:p>
      </dgm:t>
    </dgm:pt>
    <dgm:pt modelId="{4EC970B4-7DBE-41E7-9E76-9A3826EBA312}" type="sibTrans" cxnId="{4FFC0680-F76C-43F3-97EA-CB894C52E9D3}">
      <dgm:prSet/>
      <dgm:spPr/>
      <dgm:t>
        <a:bodyPr/>
        <a:lstStyle/>
        <a:p>
          <a:endParaRPr lang="en-CA"/>
        </a:p>
      </dgm:t>
    </dgm:pt>
    <dgm:pt modelId="{3C1B2DA2-4E15-4F9D-9A8B-558C6551BFEF}">
      <dgm:prSet custT="1"/>
      <dgm:spPr/>
      <dgm:t>
        <a:bodyPr lIns="0" tIns="0" rIns="0" bIns="0"/>
        <a:lstStyle/>
        <a:p>
          <a:r>
            <a:rPr lang="en-CA" sz="2000" i="1" spc="-150" dirty="0" smtClean="0"/>
            <a:t>n</a:t>
          </a:r>
          <a:r>
            <a:rPr lang="en-CA" sz="2000" spc="-150" dirty="0" smtClean="0"/>
            <a:t> columns (set of addresses)</a:t>
          </a:r>
          <a:br>
            <a:rPr lang="en-CA" sz="2000" spc="-150" dirty="0" smtClean="0"/>
          </a:br>
          <a:r>
            <a:rPr lang="en-CA" sz="2000" spc="-150" dirty="0" smtClean="0"/>
            <a:t>accommodates </a:t>
          </a:r>
          <a:r>
            <a:rPr lang="en-CA" sz="2000" i="1" spc="-150" dirty="0" smtClean="0"/>
            <a:t>n</a:t>
          </a:r>
          <a:r>
            <a:rPr lang="en-CA" sz="2000" spc="-150" dirty="0" smtClean="0"/>
            <a:t> matches (1’s) at most!</a:t>
          </a:r>
          <a:endParaRPr lang="en-CA" sz="2000" spc="-150" dirty="0"/>
        </a:p>
      </dgm:t>
    </dgm:pt>
    <dgm:pt modelId="{10E33038-CBFF-4F94-A999-20F4A07B08DE}" type="parTrans" cxnId="{2CDE3E4D-90F0-4BD4-AD41-AE235D6EA636}">
      <dgm:prSet/>
      <dgm:spPr/>
      <dgm:t>
        <a:bodyPr/>
        <a:lstStyle/>
        <a:p>
          <a:endParaRPr lang="en-CA"/>
        </a:p>
      </dgm:t>
    </dgm:pt>
    <dgm:pt modelId="{3BBC024B-31E1-4FF0-AAF2-7CD1748F6177}" type="sibTrans" cxnId="{2CDE3E4D-90F0-4BD4-AD41-AE235D6EA636}">
      <dgm:prSet/>
      <dgm:spPr/>
      <dgm:t>
        <a:bodyPr/>
        <a:lstStyle/>
        <a:p>
          <a:endParaRPr lang="en-CA"/>
        </a:p>
      </dgm:t>
    </dgm:pt>
    <dgm:pt modelId="{86F38B6C-AD36-4E4E-8EFE-DF8365D28FB4}" type="pres">
      <dgm:prSet presAssocID="{D6AD4F3E-A56F-4904-B3D2-2F50111B30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652683B-6018-4EAE-AF22-B86AA24DF775}" type="pres">
      <dgm:prSet presAssocID="{FBE0563A-CF69-40F3-9B3E-B635D9AC263D}" presName="roof" presStyleLbl="dkBgShp" presStyleIdx="0" presStyleCnt="2"/>
      <dgm:spPr/>
      <dgm:t>
        <a:bodyPr/>
        <a:lstStyle/>
        <a:p>
          <a:endParaRPr lang="en-CA"/>
        </a:p>
      </dgm:t>
    </dgm:pt>
    <dgm:pt modelId="{74447957-665B-402C-AB71-86CF98DE440D}" type="pres">
      <dgm:prSet presAssocID="{FBE0563A-CF69-40F3-9B3E-B635D9AC263D}" presName="pillars" presStyleCnt="0"/>
      <dgm:spPr/>
    </dgm:pt>
    <dgm:pt modelId="{D7FFBB9F-4CE8-4557-8F30-240BC2302ADE}" type="pres">
      <dgm:prSet presAssocID="{FBE0563A-CF69-40F3-9B3E-B635D9AC263D}" presName="pillar1" presStyleLbl="node1" presStyleIdx="0" presStyleCnt="2" custScaleX="1526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27F992-F2A4-43D9-A7ED-93800822E005}" type="pres">
      <dgm:prSet presAssocID="{3C1B2DA2-4E15-4F9D-9A8B-558C6551BFEF}" presName="pillarX" presStyleLbl="node1" presStyleIdx="1" presStyleCnt="2" custScaleX="34123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1BA2ED-1528-4AEF-B395-CFFAF0D7F6AF}" type="pres">
      <dgm:prSet presAssocID="{FBE0563A-CF69-40F3-9B3E-B635D9AC263D}" presName="base" presStyleLbl="dkBgShp" presStyleIdx="1" presStyleCnt="2"/>
      <dgm:spPr/>
    </dgm:pt>
  </dgm:ptLst>
  <dgm:cxnLst>
    <dgm:cxn modelId="{1CA41E2D-0A67-4A27-BAE6-2FCA1624EFC2}" type="presOf" srcId="{FBE0563A-CF69-40F3-9B3E-B635D9AC263D}" destId="{7652683B-6018-4EAE-AF22-B86AA24DF775}" srcOrd="0" destOrd="0" presId="urn:microsoft.com/office/officeart/2005/8/layout/hList3"/>
    <dgm:cxn modelId="{4FFC0680-F76C-43F3-97EA-CB894C52E9D3}" srcId="{FBE0563A-CF69-40F3-9B3E-B635D9AC263D}" destId="{55EBB834-AEBA-45E2-9A19-E023DF4606BB}" srcOrd="0" destOrd="0" parTransId="{EBC49F26-2337-4C2F-912B-A9739C946FCB}" sibTransId="{4EC970B4-7DBE-41E7-9E76-9A3826EBA312}"/>
    <dgm:cxn modelId="{92B6D6D8-6439-401A-9236-CD18DB986EB2}" type="presOf" srcId="{3C1B2DA2-4E15-4F9D-9A8B-558C6551BFEF}" destId="{2127F992-F2A4-43D9-A7ED-93800822E005}" srcOrd="0" destOrd="0" presId="urn:microsoft.com/office/officeart/2005/8/layout/hList3"/>
    <dgm:cxn modelId="{B9F2ABD9-0899-4069-8B32-BA9614697AAB}" type="presOf" srcId="{D6AD4F3E-A56F-4904-B3D2-2F50111B300F}" destId="{86F38B6C-AD36-4E4E-8EFE-DF8365D28FB4}" srcOrd="0" destOrd="0" presId="urn:microsoft.com/office/officeart/2005/8/layout/hList3"/>
    <dgm:cxn modelId="{E9378BD5-9BBD-49EC-878C-86310C491F78}" srcId="{D6AD4F3E-A56F-4904-B3D2-2F50111B300F}" destId="{FBE0563A-CF69-40F3-9B3E-B635D9AC263D}" srcOrd="0" destOrd="0" parTransId="{91B79924-27BA-474D-BC2D-C51F49A040E4}" sibTransId="{491310EA-ED38-4EAA-A133-E60766A377D6}"/>
    <dgm:cxn modelId="{2CDE3E4D-90F0-4BD4-AD41-AE235D6EA636}" srcId="{FBE0563A-CF69-40F3-9B3E-B635D9AC263D}" destId="{3C1B2DA2-4E15-4F9D-9A8B-558C6551BFEF}" srcOrd="1" destOrd="0" parTransId="{10E33038-CBFF-4F94-A999-20F4A07B08DE}" sibTransId="{3BBC024B-31E1-4FF0-AAF2-7CD1748F6177}"/>
    <dgm:cxn modelId="{46192E92-F938-4C1A-A605-7035F30F47C0}" type="presOf" srcId="{55EBB834-AEBA-45E2-9A19-E023DF4606BB}" destId="{D7FFBB9F-4CE8-4557-8F30-240BC2302ADE}" srcOrd="0" destOrd="0" presId="urn:microsoft.com/office/officeart/2005/8/layout/hList3"/>
    <dgm:cxn modelId="{6B219F59-706B-42BD-90EA-E4492FA75604}" type="presParOf" srcId="{86F38B6C-AD36-4E4E-8EFE-DF8365D28FB4}" destId="{7652683B-6018-4EAE-AF22-B86AA24DF775}" srcOrd="0" destOrd="0" presId="urn:microsoft.com/office/officeart/2005/8/layout/hList3"/>
    <dgm:cxn modelId="{E98240F1-CAD1-479F-BEF3-8647F74E4517}" type="presParOf" srcId="{86F38B6C-AD36-4E4E-8EFE-DF8365D28FB4}" destId="{74447957-665B-402C-AB71-86CF98DE440D}" srcOrd="1" destOrd="0" presId="urn:microsoft.com/office/officeart/2005/8/layout/hList3"/>
    <dgm:cxn modelId="{63F6C659-BBFF-4012-9C87-5FA94230DC66}" type="presParOf" srcId="{74447957-665B-402C-AB71-86CF98DE440D}" destId="{D7FFBB9F-4CE8-4557-8F30-240BC2302ADE}" srcOrd="0" destOrd="0" presId="urn:microsoft.com/office/officeart/2005/8/layout/hList3"/>
    <dgm:cxn modelId="{A8E5A1FA-555A-433B-9795-AE361940AD50}" type="presParOf" srcId="{74447957-665B-402C-AB71-86CF98DE440D}" destId="{2127F992-F2A4-43D9-A7ED-93800822E005}" srcOrd="1" destOrd="0" presId="urn:microsoft.com/office/officeart/2005/8/layout/hList3"/>
    <dgm:cxn modelId="{84CF7458-840F-4068-BE53-1DB810B4CF0D}" type="presParOf" srcId="{86F38B6C-AD36-4E4E-8EFE-DF8365D28FB4}" destId="{001BA2ED-1528-4AEF-B395-CFFAF0D7F6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40E6A3-9B59-4BC1-8438-914E7E81B19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157D3F1-4A74-4991-9DAA-65E301F237D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CA" sz="2000" u="sng" spc="-160" baseline="0" dirty="0" smtClean="0">
              <a:solidFill>
                <a:schemeClr val="tx1"/>
              </a:solidFill>
            </a:rPr>
            <a:t>Key idea: </a:t>
          </a:r>
          <a:r>
            <a:rPr lang="en-CA" sz="2000" spc="-160" baseline="0" dirty="0" smtClean="0">
              <a:solidFill>
                <a:schemeClr val="tx1"/>
              </a:solidFill>
            </a:rPr>
            <a:t>use indirect indices to point to intra-set matches</a:t>
          </a:r>
          <a:endParaRPr lang="en-CA" sz="2000" spc="-160" baseline="0" dirty="0">
            <a:solidFill>
              <a:schemeClr val="tx1"/>
            </a:solidFill>
          </a:endParaRPr>
        </a:p>
      </dgm:t>
    </dgm:pt>
    <dgm:pt modelId="{E4C75AB2-11EE-4E87-8BB3-333D8B2A9B55}" type="parTrans" cxnId="{D3822EE1-7B2B-4B98-8DF2-2E987F2817B5}">
      <dgm:prSet/>
      <dgm:spPr/>
      <dgm:t>
        <a:bodyPr/>
        <a:lstStyle/>
        <a:p>
          <a:endParaRPr lang="en-CA" sz="2000"/>
        </a:p>
      </dgm:t>
    </dgm:pt>
    <dgm:pt modelId="{940F5CE0-F3D8-4065-A39D-02115A56BCBB}" type="sibTrans" cxnId="{D3822EE1-7B2B-4B98-8DF2-2E987F2817B5}">
      <dgm:prSet custT="1"/>
      <dgm:spPr/>
      <dgm:t>
        <a:bodyPr/>
        <a:lstStyle/>
        <a:p>
          <a:endParaRPr lang="en-CA" sz="2000" dirty="0"/>
        </a:p>
      </dgm:t>
    </dgm:pt>
    <dgm:pt modelId="{2F768A76-D5E1-4BCF-AB4B-A89B0A5FDE7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lIns="0" tIns="0" rIns="0" bIns="0"/>
        <a:lstStyle/>
        <a:p>
          <a:r>
            <a:rPr lang="en-CA" sz="2000" dirty="0" smtClean="0"/>
            <a:t>Cascadable</a:t>
          </a:r>
          <a:endParaRPr lang="en-CA" sz="2000" dirty="0"/>
        </a:p>
      </dgm:t>
    </dgm:pt>
    <dgm:pt modelId="{97A9AEAB-332F-4C94-85C9-FBCAEFDF30F1}" type="parTrans" cxnId="{DB83CD06-80A1-4EFE-AA68-7081D95A4B92}">
      <dgm:prSet/>
      <dgm:spPr/>
      <dgm:t>
        <a:bodyPr/>
        <a:lstStyle/>
        <a:p>
          <a:endParaRPr lang="en-CA" sz="2000"/>
        </a:p>
      </dgm:t>
    </dgm:pt>
    <dgm:pt modelId="{54351F6D-2973-4442-B89F-32C7265CA14D}" type="sibTrans" cxnId="{DB83CD06-80A1-4EFE-AA68-7081D95A4B92}">
      <dgm:prSet custT="1"/>
      <dgm:spPr/>
      <dgm:t>
        <a:bodyPr/>
        <a:lstStyle/>
        <a:p>
          <a:endParaRPr lang="en-CA" sz="2000" dirty="0"/>
        </a:p>
      </dgm:t>
    </dgm:pt>
    <dgm:pt modelId="{F4F32477-3ABC-4F9F-97F1-8006D705FDD0}">
      <dgm:prSet phldrT="[Text]" custT="1"/>
      <dgm:spPr>
        <a:solidFill>
          <a:schemeClr val="accent6"/>
        </a:solidFill>
      </dgm:spPr>
      <dgm:t>
        <a:bodyPr lIns="0" tIns="0" rIns="0" bIns="0"/>
        <a:lstStyle/>
        <a:p>
          <a:r>
            <a:rPr lang="en-CA" sz="2000" dirty="0" smtClean="0"/>
            <a:t>Scalable (linear growth)</a:t>
          </a:r>
          <a:endParaRPr lang="en-CA" sz="2000" dirty="0"/>
        </a:p>
      </dgm:t>
    </dgm:pt>
    <dgm:pt modelId="{A3873694-05AB-4A07-891B-0C43D0DEAFBE}" type="parTrans" cxnId="{10A6DB91-D4B3-4374-95F8-B19EF5E5E8D6}">
      <dgm:prSet/>
      <dgm:spPr/>
      <dgm:t>
        <a:bodyPr/>
        <a:lstStyle/>
        <a:p>
          <a:endParaRPr lang="en-CA" sz="2000"/>
        </a:p>
      </dgm:t>
    </dgm:pt>
    <dgm:pt modelId="{B2B7F253-DC15-48A1-A9A1-90F345D9128A}" type="sibTrans" cxnId="{10A6DB91-D4B3-4374-95F8-B19EF5E5E8D6}">
      <dgm:prSet custT="1"/>
      <dgm:spPr/>
      <dgm:t>
        <a:bodyPr/>
        <a:lstStyle/>
        <a:p>
          <a:endParaRPr lang="en-CA" sz="2000" dirty="0"/>
        </a:p>
      </dgm:t>
    </dgm:pt>
    <dgm:pt modelId="{77BDDC2B-F3F7-4D12-B37F-A54CDA696098}">
      <dgm:prSet phldrT="[Text]" custT="1"/>
      <dgm:spPr>
        <a:solidFill>
          <a:schemeClr val="accent6">
            <a:lumMod val="75000"/>
          </a:schemeClr>
        </a:solidFill>
      </dgm:spPr>
      <dgm:t>
        <a:bodyPr lIns="0" tIns="0" rIns="0" bIns="0"/>
        <a:lstStyle/>
        <a:p>
          <a:r>
            <a:rPr lang="en-CA" sz="2000" dirty="0" smtClean="0"/>
            <a:t>Supports wider patterns </a:t>
          </a:r>
          <a:endParaRPr lang="en-CA" sz="2000" dirty="0"/>
        </a:p>
      </dgm:t>
    </dgm:pt>
    <dgm:pt modelId="{546D1FFC-7DA9-40D1-9B05-792F6BC87B6A}" type="parTrans" cxnId="{3BF3ED29-E58C-4E53-95F4-E3FD016AC976}">
      <dgm:prSet/>
      <dgm:spPr/>
      <dgm:t>
        <a:bodyPr/>
        <a:lstStyle/>
        <a:p>
          <a:endParaRPr lang="en-CA" sz="2000"/>
        </a:p>
      </dgm:t>
    </dgm:pt>
    <dgm:pt modelId="{760C848A-B804-4819-8327-0A258E046B8D}" type="sibTrans" cxnId="{3BF3ED29-E58C-4E53-95F4-E3FD016AC976}">
      <dgm:prSet/>
      <dgm:spPr/>
      <dgm:t>
        <a:bodyPr/>
        <a:lstStyle/>
        <a:p>
          <a:endParaRPr lang="en-CA" sz="2000"/>
        </a:p>
      </dgm:t>
    </dgm:pt>
    <dgm:pt modelId="{A0AB73A9-88D4-4618-BB0E-7735C6F7D79A}" type="pres">
      <dgm:prSet presAssocID="{EB40E6A3-9B59-4BC1-8438-914E7E81B19C}" presName="linearFlow" presStyleCnt="0">
        <dgm:presLayoutVars>
          <dgm:resizeHandles val="exact"/>
        </dgm:presLayoutVars>
      </dgm:prSet>
      <dgm:spPr/>
    </dgm:pt>
    <dgm:pt modelId="{7359905F-D6EC-4403-8FFA-B6ECCE017438}" type="pres">
      <dgm:prSet presAssocID="{5157D3F1-4A74-4991-9DAA-65E301F237DD}" presName="node" presStyleLbl="node1" presStyleIdx="0" presStyleCnt="4" custScaleX="662786" custScaleY="110434" custLinFactNeighborY="-82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B1155B-FC3C-4FF2-9C2D-9AD2882415C0}" type="pres">
      <dgm:prSet presAssocID="{940F5CE0-F3D8-4065-A39D-02115A56BCBB}" presName="sibTrans" presStyleLbl="sibTrans2D1" presStyleIdx="0" presStyleCnt="3"/>
      <dgm:spPr/>
      <dgm:t>
        <a:bodyPr/>
        <a:lstStyle/>
        <a:p>
          <a:endParaRPr lang="en-CA"/>
        </a:p>
      </dgm:t>
    </dgm:pt>
    <dgm:pt modelId="{B835919B-8F08-4278-8CD9-08B3574965F1}" type="pres">
      <dgm:prSet presAssocID="{940F5CE0-F3D8-4065-A39D-02115A56BCBB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ACDC5EB8-DA94-4EF0-B7E4-8DA7BCF87B36}" type="pres">
      <dgm:prSet presAssocID="{2F768A76-D5E1-4BCF-AB4B-A89B0A5FDE7F}" presName="node" presStyleLbl="node1" presStyleIdx="1" presStyleCnt="4" custScaleX="662786" custScaleY="10872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0C2F9D-F6E2-4F3A-BAE6-CEB9FE05FDB5}" type="pres">
      <dgm:prSet presAssocID="{54351F6D-2973-4442-B89F-32C7265CA14D}" presName="sibTrans" presStyleLbl="sibTrans2D1" presStyleIdx="1" presStyleCnt="3"/>
      <dgm:spPr/>
      <dgm:t>
        <a:bodyPr/>
        <a:lstStyle/>
        <a:p>
          <a:endParaRPr lang="en-CA"/>
        </a:p>
      </dgm:t>
    </dgm:pt>
    <dgm:pt modelId="{5F9DC357-CB35-405D-9C16-2AED0A2E64B0}" type="pres">
      <dgm:prSet presAssocID="{54351F6D-2973-4442-B89F-32C7265CA14D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611E2CA9-8B3F-4F7A-BBC1-3B56E7135420}" type="pres">
      <dgm:prSet presAssocID="{F4F32477-3ABC-4F9F-97F1-8006D705FDD0}" presName="node" presStyleLbl="node1" presStyleIdx="2" presStyleCnt="4" custScaleX="662786" custScaleY="10767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97741A-5112-4526-BDE2-2E4E9F97EBFE}" type="pres">
      <dgm:prSet presAssocID="{B2B7F253-DC15-48A1-A9A1-90F345D9128A}" presName="sibTrans" presStyleLbl="sibTrans2D1" presStyleIdx="2" presStyleCnt="3"/>
      <dgm:spPr/>
      <dgm:t>
        <a:bodyPr/>
        <a:lstStyle/>
        <a:p>
          <a:endParaRPr lang="en-CA"/>
        </a:p>
      </dgm:t>
    </dgm:pt>
    <dgm:pt modelId="{6A43E159-0CDC-4401-B424-0BF6894B413B}" type="pres">
      <dgm:prSet presAssocID="{B2B7F253-DC15-48A1-A9A1-90F345D9128A}" presName="connectorText" presStyleLbl="sibTrans2D1" presStyleIdx="2" presStyleCnt="3"/>
      <dgm:spPr/>
      <dgm:t>
        <a:bodyPr/>
        <a:lstStyle/>
        <a:p>
          <a:endParaRPr lang="en-CA"/>
        </a:p>
      </dgm:t>
    </dgm:pt>
    <dgm:pt modelId="{6A28D7F0-C90C-4420-ABEB-A87F2C1B75BE}" type="pres">
      <dgm:prSet presAssocID="{77BDDC2B-F3F7-4D12-B37F-A54CDA696098}" presName="node" presStyleLbl="node1" presStyleIdx="3" presStyleCnt="4" custScaleX="662786" custScaleY="10722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1F611FA-4220-4BAD-8AED-A52036007A08}" type="presOf" srcId="{B2B7F253-DC15-48A1-A9A1-90F345D9128A}" destId="{6A43E159-0CDC-4401-B424-0BF6894B413B}" srcOrd="1" destOrd="0" presId="urn:microsoft.com/office/officeart/2005/8/layout/process2"/>
    <dgm:cxn modelId="{E484A856-5F39-407B-B017-BCEF0BA19FC0}" type="presOf" srcId="{940F5CE0-F3D8-4065-A39D-02115A56BCBB}" destId="{B835919B-8F08-4278-8CD9-08B3574965F1}" srcOrd="1" destOrd="0" presId="urn:microsoft.com/office/officeart/2005/8/layout/process2"/>
    <dgm:cxn modelId="{DB83CD06-80A1-4EFE-AA68-7081D95A4B92}" srcId="{EB40E6A3-9B59-4BC1-8438-914E7E81B19C}" destId="{2F768A76-D5E1-4BCF-AB4B-A89B0A5FDE7F}" srcOrd="1" destOrd="0" parTransId="{97A9AEAB-332F-4C94-85C9-FBCAEFDF30F1}" sibTransId="{54351F6D-2973-4442-B89F-32C7265CA14D}"/>
    <dgm:cxn modelId="{724F3946-6152-4D4F-A6CB-FF6D286C17A2}" type="presOf" srcId="{EB40E6A3-9B59-4BC1-8438-914E7E81B19C}" destId="{A0AB73A9-88D4-4618-BB0E-7735C6F7D79A}" srcOrd="0" destOrd="0" presId="urn:microsoft.com/office/officeart/2005/8/layout/process2"/>
    <dgm:cxn modelId="{CCC1E19B-7E70-46E2-AC86-4788635B0957}" type="presOf" srcId="{54351F6D-2973-4442-B89F-32C7265CA14D}" destId="{5F9DC357-CB35-405D-9C16-2AED0A2E64B0}" srcOrd="1" destOrd="0" presId="urn:microsoft.com/office/officeart/2005/8/layout/process2"/>
    <dgm:cxn modelId="{0DFA550D-BD3E-402E-81C9-2643D1520389}" type="presOf" srcId="{54351F6D-2973-4442-B89F-32C7265CA14D}" destId="{B00C2F9D-F6E2-4F3A-BAE6-CEB9FE05FDB5}" srcOrd="0" destOrd="0" presId="urn:microsoft.com/office/officeart/2005/8/layout/process2"/>
    <dgm:cxn modelId="{E7BE1D59-C1A1-4C9C-9B47-AA22E21D72FE}" type="presOf" srcId="{940F5CE0-F3D8-4065-A39D-02115A56BCBB}" destId="{33B1155B-FC3C-4FF2-9C2D-9AD2882415C0}" srcOrd="0" destOrd="0" presId="urn:microsoft.com/office/officeart/2005/8/layout/process2"/>
    <dgm:cxn modelId="{D208D2EF-610D-4CC2-8411-63760247C62E}" type="presOf" srcId="{77BDDC2B-F3F7-4D12-B37F-A54CDA696098}" destId="{6A28D7F0-C90C-4420-ABEB-A87F2C1B75BE}" srcOrd="0" destOrd="0" presId="urn:microsoft.com/office/officeart/2005/8/layout/process2"/>
    <dgm:cxn modelId="{58F4B8CB-7812-4A48-8DB4-01817C6C00D4}" type="presOf" srcId="{B2B7F253-DC15-48A1-A9A1-90F345D9128A}" destId="{9E97741A-5112-4526-BDE2-2E4E9F97EBFE}" srcOrd="0" destOrd="0" presId="urn:microsoft.com/office/officeart/2005/8/layout/process2"/>
    <dgm:cxn modelId="{3BF3ED29-E58C-4E53-95F4-E3FD016AC976}" srcId="{EB40E6A3-9B59-4BC1-8438-914E7E81B19C}" destId="{77BDDC2B-F3F7-4D12-B37F-A54CDA696098}" srcOrd="3" destOrd="0" parTransId="{546D1FFC-7DA9-40D1-9B05-792F6BC87B6A}" sibTransId="{760C848A-B804-4819-8327-0A258E046B8D}"/>
    <dgm:cxn modelId="{10A6DB91-D4B3-4374-95F8-B19EF5E5E8D6}" srcId="{EB40E6A3-9B59-4BC1-8438-914E7E81B19C}" destId="{F4F32477-3ABC-4F9F-97F1-8006D705FDD0}" srcOrd="2" destOrd="0" parTransId="{A3873694-05AB-4A07-891B-0C43D0DEAFBE}" sibTransId="{B2B7F253-DC15-48A1-A9A1-90F345D9128A}"/>
    <dgm:cxn modelId="{2ACFFB82-C91F-453A-8215-60763B79F0C7}" type="presOf" srcId="{F4F32477-3ABC-4F9F-97F1-8006D705FDD0}" destId="{611E2CA9-8B3F-4F7A-BBC1-3B56E7135420}" srcOrd="0" destOrd="0" presId="urn:microsoft.com/office/officeart/2005/8/layout/process2"/>
    <dgm:cxn modelId="{650A1143-9CEA-4FB1-A9ED-46E8E687B697}" type="presOf" srcId="{5157D3F1-4A74-4991-9DAA-65E301F237DD}" destId="{7359905F-D6EC-4403-8FFA-B6ECCE017438}" srcOrd="0" destOrd="0" presId="urn:microsoft.com/office/officeart/2005/8/layout/process2"/>
    <dgm:cxn modelId="{4D8C7069-E042-4CA0-AFE2-7BADF3871DD4}" type="presOf" srcId="{2F768A76-D5E1-4BCF-AB4B-A89B0A5FDE7F}" destId="{ACDC5EB8-DA94-4EF0-B7E4-8DA7BCF87B36}" srcOrd="0" destOrd="0" presId="urn:microsoft.com/office/officeart/2005/8/layout/process2"/>
    <dgm:cxn modelId="{D3822EE1-7B2B-4B98-8DF2-2E987F2817B5}" srcId="{EB40E6A3-9B59-4BC1-8438-914E7E81B19C}" destId="{5157D3F1-4A74-4991-9DAA-65E301F237DD}" srcOrd="0" destOrd="0" parTransId="{E4C75AB2-11EE-4E87-8BB3-333D8B2A9B55}" sibTransId="{940F5CE0-F3D8-4065-A39D-02115A56BCBB}"/>
    <dgm:cxn modelId="{C5D63D55-FD1F-40A5-BE6E-1669547F95A2}" type="presParOf" srcId="{A0AB73A9-88D4-4618-BB0E-7735C6F7D79A}" destId="{7359905F-D6EC-4403-8FFA-B6ECCE017438}" srcOrd="0" destOrd="0" presId="urn:microsoft.com/office/officeart/2005/8/layout/process2"/>
    <dgm:cxn modelId="{63BA0B47-85CC-404D-9F1E-899620483693}" type="presParOf" srcId="{A0AB73A9-88D4-4618-BB0E-7735C6F7D79A}" destId="{33B1155B-FC3C-4FF2-9C2D-9AD2882415C0}" srcOrd="1" destOrd="0" presId="urn:microsoft.com/office/officeart/2005/8/layout/process2"/>
    <dgm:cxn modelId="{49DF0A4F-7C58-4900-84A7-CF3F2681C1AB}" type="presParOf" srcId="{33B1155B-FC3C-4FF2-9C2D-9AD2882415C0}" destId="{B835919B-8F08-4278-8CD9-08B3574965F1}" srcOrd="0" destOrd="0" presId="urn:microsoft.com/office/officeart/2005/8/layout/process2"/>
    <dgm:cxn modelId="{D35776B6-3B77-41C8-B95B-4AD725BBCFE5}" type="presParOf" srcId="{A0AB73A9-88D4-4618-BB0E-7735C6F7D79A}" destId="{ACDC5EB8-DA94-4EF0-B7E4-8DA7BCF87B36}" srcOrd="2" destOrd="0" presId="urn:microsoft.com/office/officeart/2005/8/layout/process2"/>
    <dgm:cxn modelId="{F87678DC-ED91-4BA3-B48B-E95F1CA22D38}" type="presParOf" srcId="{A0AB73A9-88D4-4618-BB0E-7735C6F7D79A}" destId="{B00C2F9D-F6E2-4F3A-BAE6-CEB9FE05FDB5}" srcOrd="3" destOrd="0" presId="urn:microsoft.com/office/officeart/2005/8/layout/process2"/>
    <dgm:cxn modelId="{C19B7D5D-9FBF-4412-8894-6D8701E18174}" type="presParOf" srcId="{B00C2F9D-F6E2-4F3A-BAE6-CEB9FE05FDB5}" destId="{5F9DC357-CB35-405D-9C16-2AED0A2E64B0}" srcOrd="0" destOrd="0" presId="urn:microsoft.com/office/officeart/2005/8/layout/process2"/>
    <dgm:cxn modelId="{89AF174E-BF06-4E04-B915-9CDAC5C4026B}" type="presParOf" srcId="{A0AB73A9-88D4-4618-BB0E-7735C6F7D79A}" destId="{611E2CA9-8B3F-4F7A-BBC1-3B56E7135420}" srcOrd="4" destOrd="0" presId="urn:microsoft.com/office/officeart/2005/8/layout/process2"/>
    <dgm:cxn modelId="{CA4F9366-3E97-411F-BEBE-B827C6180F28}" type="presParOf" srcId="{A0AB73A9-88D4-4618-BB0E-7735C6F7D79A}" destId="{9E97741A-5112-4526-BDE2-2E4E9F97EBFE}" srcOrd="5" destOrd="0" presId="urn:microsoft.com/office/officeart/2005/8/layout/process2"/>
    <dgm:cxn modelId="{8E37AE1D-C593-4B25-A1E8-357386BBAC18}" type="presParOf" srcId="{9E97741A-5112-4526-BDE2-2E4E9F97EBFE}" destId="{6A43E159-0CDC-4401-B424-0BF6894B413B}" srcOrd="0" destOrd="0" presId="urn:microsoft.com/office/officeart/2005/8/layout/process2"/>
    <dgm:cxn modelId="{6E2F043B-E5A2-442C-A7FB-674FD0F9A7CA}" type="presParOf" srcId="{A0AB73A9-88D4-4618-BB0E-7735C6F7D79A}" destId="{6A28D7F0-C90C-4420-ABEB-A87F2C1B75B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AD4F3E-A56F-4904-B3D2-2F50111B30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BE0563A-CF69-40F3-9B3E-B635D9AC263D}">
      <dgm:prSet phldrT="[Text]"/>
      <dgm:spPr/>
      <dgm:t>
        <a:bodyPr lIns="0" tIns="0" rIns="0" bIns="36000"/>
        <a:lstStyle/>
        <a:p>
          <a:r>
            <a:rPr lang="en-CA" dirty="0" smtClean="0"/>
            <a:t>Key observation</a:t>
          </a:r>
          <a:endParaRPr lang="en-CA" dirty="0"/>
        </a:p>
      </dgm:t>
    </dgm:pt>
    <dgm:pt modelId="{91B79924-27BA-474D-BC2D-C51F49A040E4}" type="parTrans" cxnId="{E9378BD5-9BBD-49EC-878C-86310C491F78}">
      <dgm:prSet/>
      <dgm:spPr/>
      <dgm:t>
        <a:bodyPr/>
        <a:lstStyle/>
        <a:p>
          <a:endParaRPr lang="en-CA"/>
        </a:p>
      </dgm:t>
    </dgm:pt>
    <dgm:pt modelId="{491310EA-ED38-4EAA-A133-E60766A377D6}" type="sibTrans" cxnId="{E9378BD5-9BBD-49EC-878C-86310C491F78}">
      <dgm:prSet/>
      <dgm:spPr/>
      <dgm:t>
        <a:bodyPr/>
        <a:lstStyle/>
        <a:p>
          <a:endParaRPr lang="en-CA"/>
        </a:p>
      </dgm:t>
    </dgm:pt>
    <dgm:pt modelId="{55EBB834-AEBA-45E2-9A19-E023DF4606BB}">
      <dgm:prSet phldrT="[Text]" custT="1"/>
      <dgm:spPr/>
      <dgm:t>
        <a:bodyPr lIns="0" tIns="0" rIns="0" bIns="0"/>
        <a:lstStyle/>
        <a:p>
          <a:r>
            <a:rPr lang="en-CA" sz="2000" spc="-150" dirty="0" smtClean="0"/>
            <a:t>Transposed RAM</a:t>
          </a:r>
          <a:br>
            <a:rPr lang="en-CA" sz="2000" spc="-150" dirty="0" smtClean="0"/>
          </a:br>
          <a:r>
            <a:rPr lang="en-CA" sz="2000" spc="-150" dirty="0" smtClean="0"/>
            <a:t>is a sparse matrix</a:t>
          </a:r>
          <a:endParaRPr lang="en-CA" sz="2000" spc="-150" dirty="0"/>
        </a:p>
      </dgm:t>
    </dgm:pt>
    <dgm:pt modelId="{EBC49F26-2337-4C2F-912B-A9739C946FCB}" type="parTrans" cxnId="{4FFC0680-F76C-43F3-97EA-CB894C52E9D3}">
      <dgm:prSet/>
      <dgm:spPr/>
      <dgm:t>
        <a:bodyPr/>
        <a:lstStyle/>
        <a:p>
          <a:endParaRPr lang="en-CA"/>
        </a:p>
      </dgm:t>
    </dgm:pt>
    <dgm:pt modelId="{4EC970B4-7DBE-41E7-9E76-9A3826EBA312}" type="sibTrans" cxnId="{4FFC0680-F76C-43F3-97EA-CB894C52E9D3}">
      <dgm:prSet/>
      <dgm:spPr/>
      <dgm:t>
        <a:bodyPr/>
        <a:lstStyle/>
        <a:p>
          <a:endParaRPr lang="en-CA"/>
        </a:p>
      </dgm:t>
    </dgm:pt>
    <dgm:pt modelId="{3C1B2DA2-4E15-4F9D-9A8B-558C6551BFEF}">
      <dgm:prSet custT="1"/>
      <dgm:spPr/>
      <dgm:t>
        <a:bodyPr lIns="0" tIns="0" rIns="0" bIns="0"/>
        <a:lstStyle/>
        <a:p>
          <a:r>
            <a:rPr lang="en-CA" sz="2000" i="1" spc="-150" dirty="0" smtClean="0"/>
            <a:t>n</a:t>
          </a:r>
          <a:r>
            <a:rPr lang="en-CA" sz="2000" spc="-150" dirty="0" smtClean="0"/>
            <a:t> columns (set of addresses)</a:t>
          </a:r>
          <a:br>
            <a:rPr lang="en-CA" sz="2000" spc="-150" dirty="0" smtClean="0"/>
          </a:br>
          <a:r>
            <a:rPr lang="en-CA" sz="2000" spc="-150" dirty="0" smtClean="0"/>
            <a:t>accommodates </a:t>
          </a:r>
          <a:r>
            <a:rPr lang="en-CA" sz="2000" i="1" spc="-150" dirty="0" smtClean="0"/>
            <a:t>n</a:t>
          </a:r>
          <a:r>
            <a:rPr lang="en-CA" sz="2000" spc="-150" dirty="0" smtClean="0"/>
            <a:t> matches (1’s) at most!</a:t>
          </a:r>
          <a:endParaRPr lang="en-CA" sz="2000" spc="-150" dirty="0"/>
        </a:p>
      </dgm:t>
    </dgm:pt>
    <dgm:pt modelId="{10E33038-CBFF-4F94-A999-20F4A07B08DE}" type="parTrans" cxnId="{2CDE3E4D-90F0-4BD4-AD41-AE235D6EA636}">
      <dgm:prSet/>
      <dgm:spPr/>
      <dgm:t>
        <a:bodyPr/>
        <a:lstStyle/>
        <a:p>
          <a:endParaRPr lang="en-CA"/>
        </a:p>
      </dgm:t>
    </dgm:pt>
    <dgm:pt modelId="{3BBC024B-31E1-4FF0-AAF2-7CD1748F6177}" type="sibTrans" cxnId="{2CDE3E4D-90F0-4BD4-AD41-AE235D6EA636}">
      <dgm:prSet/>
      <dgm:spPr/>
      <dgm:t>
        <a:bodyPr/>
        <a:lstStyle/>
        <a:p>
          <a:endParaRPr lang="en-CA"/>
        </a:p>
      </dgm:t>
    </dgm:pt>
    <dgm:pt modelId="{86F38B6C-AD36-4E4E-8EFE-DF8365D28FB4}" type="pres">
      <dgm:prSet presAssocID="{D6AD4F3E-A56F-4904-B3D2-2F50111B30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652683B-6018-4EAE-AF22-B86AA24DF775}" type="pres">
      <dgm:prSet presAssocID="{FBE0563A-CF69-40F3-9B3E-B635D9AC263D}" presName="roof" presStyleLbl="dkBgShp" presStyleIdx="0" presStyleCnt="2"/>
      <dgm:spPr/>
      <dgm:t>
        <a:bodyPr/>
        <a:lstStyle/>
        <a:p>
          <a:endParaRPr lang="en-CA"/>
        </a:p>
      </dgm:t>
    </dgm:pt>
    <dgm:pt modelId="{74447957-665B-402C-AB71-86CF98DE440D}" type="pres">
      <dgm:prSet presAssocID="{FBE0563A-CF69-40F3-9B3E-B635D9AC263D}" presName="pillars" presStyleCnt="0"/>
      <dgm:spPr/>
    </dgm:pt>
    <dgm:pt modelId="{D7FFBB9F-4CE8-4557-8F30-240BC2302ADE}" type="pres">
      <dgm:prSet presAssocID="{FBE0563A-CF69-40F3-9B3E-B635D9AC263D}" presName="pillar1" presStyleLbl="node1" presStyleIdx="0" presStyleCnt="2" custScaleX="1526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27F992-F2A4-43D9-A7ED-93800822E005}" type="pres">
      <dgm:prSet presAssocID="{3C1B2DA2-4E15-4F9D-9A8B-558C6551BFEF}" presName="pillarX" presStyleLbl="node1" presStyleIdx="1" presStyleCnt="2" custScaleX="34123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1BA2ED-1528-4AEF-B395-CFFAF0D7F6AF}" type="pres">
      <dgm:prSet presAssocID="{FBE0563A-CF69-40F3-9B3E-B635D9AC263D}" presName="base" presStyleLbl="dkBgShp" presStyleIdx="1" presStyleCnt="2" custLinFactNeighborY="18598"/>
      <dgm:spPr/>
    </dgm:pt>
  </dgm:ptLst>
  <dgm:cxnLst>
    <dgm:cxn modelId="{4FFC0680-F76C-43F3-97EA-CB894C52E9D3}" srcId="{FBE0563A-CF69-40F3-9B3E-B635D9AC263D}" destId="{55EBB834-AEBA-45E2-9A19-E023DF4606BB}" srcOrd="0" destOrd="0" parTransId="{EBC49F26-2337-4C2F-912B-A9739C946FCB}" sibTransId="{4EC970B4-7DBE-41E7-9E76-9A3826EBA312}"/>
    <dgm:cxn modelId="{E9378BD5-9BBD-49EC-878C-86310C491F78}" srcId="{D6AD4F3E-A56F-4904-B3D2-2F50111B300F}" destId="{FBE0563A-CF69-40F3-9B3E-B635D9AC263D}" srcOrd="0" destOrd="0" parTransId="{91B79924-27BA-474D-BC2D-C51F49A040E4}" sibTransId="{491310EA-ED38-4EAA-A133-E60766A377D6}"/>
    <dgm:cxn modelId="{7D24D697-2CD6-48A9-8091-6C1548DA6EC0}" type="presOf" srcId="{55EBB834-AEBA-45E2-9A19-E023DF4606BB}" destId="{D7FFBB9F-4CE8-4557-8F30-240BC2302ADE}" srcOrd="0" destOrd="0" presId="urn:microsoft.com/office/officeart/2005/8/layout/hList3"/>
    <dgm:cxn modelId="{5E0E3A30-C136-41E4-89D6-317541E80A50}" type="presOf" srcId="{3C1B2DA2-4E15-4F9D-9A8B-558C6551BFEF}" destId="{2127F992-F2A4-43D9-A7ED-93800822E005}" srcOrd="0" destOrd="0" presId="urn:microsoft.com/office/officeart/2005/8/layout/hList3"/>
    <dgm:cxn modelId="{133521F6-B0BA-452D-86B0-A084560E129B}" type="presOf" srcId="{D6AD4F3E-A56F-4904-B3D2-2F50111B300F}" destId="{86F38B6C-AD36-4E4E-8EFE-DF8365D28FB4}" srcOrd="0" destOrd="0" presId="urn:microsoft.com/office/officeart/2005/8/layout/hList3"/>
    <dgm:cxn modelId="{2CDE3E4D-90F0-4BD4-AD41-AE235D6EA636}" srcId="{FBE0563A-CF69-40F3-9B3E-B635D9AC263D}" destId="{3C1B2DA2-4E15-4F9D-9A8B-558C6551BFEF}" srcOrd="1" destOrd="0" parTransId="{10E33038-CBFF-4F94-A999-20F4A07B08DE}" sibTransId="{3BBC024B-31E1-4FF0-AAF2-7CD1748F6177}"/>
    <dgm:cxn modelId="{88B5A3EC-4FE0-4A0A-8D00-F4C0901E1250}" type="presOf" srcId="{FBE0563A-CF69-40F3-9B3E-B635D9AC263D}" destId="{7652683B-6018-4EAE-AF22-B86AA24DF775}" srcOrd="0" destOrd="0" presId="urn:microsoft.com/office/officeart/2005/8/layout/hList3"/>
    <dgm:cxn modelId="{16EA1693-FF39-4156-95E2-F2E06DDB1DEB}" type="presParOf" srcId="{86F38B6C-AD36-4E4E-8EFE-DF8365D28FB4}" destId="{7652683B-6018-4EAE-AF22-B86AA24DF775}" srcOrd="0" destOrd="0" presId="urn:microsoft.com/office/officeart/2005/8/layout/hList3"/>
    <dgm:cxn modelId="{F6EADD09-5BE8-4D43-B3B4-6B956CB9B7C4}" type="presParOf" srcId="{86F38B6C-AD36-4E4E-8EFE-DF8365D28FB4}" destId="{74447957-665B-402C-AB71-86CF98DE440D}" srcOrd="1" destOrd="0" presId="urn:microsoft.com/office/officeart/2005/8/layout/hList3"/>
    <dgm:cxn modelId="{605E2A86-6D64-4B2D-A475-D613FDF8FF01}" type="presParOf" srcId="{74447957-665B-402C-AB71-86CF98DE440D}" destId="{D7FFBB9F-4CE8-4557-8F30-240BC2302ADE}" srcOrd="0" destOrd="0" presId="urn:microsoft.com/office/officeart/2005/8/layout/hList3"/>
    <dgm:cxn modelId="{500559A4-4015-4D4C-A5D6-FD7263BD00E5}" type="presParOf" srcId="{74447957-665B-402C-AB71-86CF98DE440D}" destId="{2127F992-F2A4-43D9-A7ED-93800822E005}" srcOrd="1" destOrd="0" presId="urn:microsoft.com/office/officeart/2005/8/layout/hList3"/>
    <dgm:cxn modelId="{1F7E4D00-51A2-4CBD-A6E3-55CC70827268}" type="presParOf" srcId="{86F38B6C-AD36-4E4E-8EFE-DF8365D28FB4}" destId="{001BA2ED-1528-4AEF-B395-CFFAF0D7F6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BE67-C7B9-45B7-A88D-2FBFF1D68109}">
      <dsp:nvSpPr>
        <dsp:cNvPr id="0" name=""/>
        <dsp:cNvSpPr/>
      </dsp:nvSpPr>
      <dsp:spPr>
        <a:xfrm>
          <a:off x="5879" y="302842"/>
          <a:ext cx="1149788" cy="19041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Single match only</a:t>
          </a:r>
          <a:endParaRPr lang="en-CA" sz="2800" kern="1200" dirty="0"/>
        </a:p>
      </dsp:txBody>
      <dsp:txXfrm>
        <a:off x="39555" y="336518"/>
        <a:ext cx="1082436" cy="1836801"/>
      </dsp:txXfrm>
    </dsp:sp>
    <dsp:sp modelId="{F4E9C32D-2C21-4F2D-AC91-3A60A5608A60}">
      <dsp:nvSpPr>
        <dsp:cNvPr id="0" name=""/>
        <dsp:cNvSpPr/>
      </dsp:nvSpPr>
      <dsp:spPr>
        <a:xfrm>
          <a:off x="1245751" y="1143213"/>
          <a:ext cx="190979" cy="223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>
        <a:off x="1245751" y="1187895"/>
        <a:ext cx="133685" cy="134046"/>
      </dsp:txXfrm>
    </dsp:sp>
    <dsp:sp modelId="{8AF20D21-8022-47CE-B14A-1407D8542BC1}">
      <dsp:nvSpPr>
        <dsp:cNvPr id="0" name=""/>
        <dsp:cNvSpPr/>
      </dsp:nvSpPr>
      <dsp:spPr>
        <a:xfrm>
          <a:off x="1516006" y="302842"/>
          <a:ext cx="1609220" cy="1904153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Cannot be cascaded</a:t>
          </a:r>
          <a:endParaRPr lang="en-CA" sz="2800" kern="1200" dirty="0"/>
        </a:p>
      </dsp:txBody>
      <dsp:txXfrm>
        <a:off x="1563138" y="349974"/>
        <a:ext cx="1514956" cy="1809889"/>
      </dsp:txXfrm>
    </dsp:sp>
    <dsp:sp modelId="{4DAC9C02-5AC0-4579-A4B6-AC05F232109C}">
      <dsp:nvSpPr>
        <dsp:cNvPr id="0" name=""/>
        <dsp:cNvSpPr/>
      </dsp:nvSpPr>
      <dsp:spPr>
        <a:xfrm>
          <a:off x="3215311" y="1143213"/>
          <a:ext cx="190979" cy="223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>
        <a:off x="3215311" y="1187895"/>
        <a:ext cx="133685" cy="134046"/>
      </dsp:txXfrm>
    </dsp:sp>
    <dsp:sp modelId="{3E436A86-9F32-406B-BFC9-406B1545676B}">
      <dsp:nvSpPr>
        <dsp:cNvPr id="0" name=""/>
        <dsp:cNvSpPr/>
      </dsp:nvSpPr>
      <dsp:spPr>
        <a:xfrm>
          <a:off x="3485565" y="302842"/>
          <a:ext cx="2216256" cy="1904153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RAM depth is exponential to pattern width</a:t>
          </a:r>
          <a:endParaRPr lang="en-CA" sz="2800" kern="1200" dirty="0"/>
        </a:p>
      </dsp:txBody>
      <dsp:txXfrm>
        <a:off x="3541336" y="358613"/>
        <a:ext cx="2104714" cy="1792611"/>
      </dsp:txXfrm>
    </dsp:sp>
    <dsp:sp modelId="{B0781E6A-9E92-407D-BB10-1829647620B7}">
      <dsp:nvSpPr>
        <dsp:cNvPr id="0" name=""/>
        <dsp:cNvSpPr/>
      </dsp:nvSpPr>
      <dsp:spPr>
        <a:xfrm>
          <a:off x="5791907" y="1143213"/>
          <a:ext cx="190979" cy="223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>
        <a:off x="5791907" y="1187895"/>
        <a:ext cx="133685" cy="134046"/>
      </dsp:txXfrm>
    </dsp:sp>
    <dsp:sp modelId="{DE75A19B-F7E4-43ED-953F-67BD7235B06F}">
      <dsp:nvSpPr>
        <dsp:cNvPr id="0" name=""/>
        <dsp:cNvSpPr/>
      </dsp:nvSpPr>
      <dsp:spPr>
        <a:xfrm>
          <a:off x="6062161" y="302842"/>
          <a:ext cx="1815586" cy="190415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Inefficient for wide patterns</a:t>
          </a:r>
          <a:endParaRPr lang="en-CA" sz="2800" kern="1200" dirty="0"/>
        </a:p>
      </dsp:txBody>
      <dsp:txXfrm>
        <a:off x="6115338" y="356019"/>
        <a:ext cx="1709232" cy="1797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B2E0D-63A0-44DB-AD59-C2AE31E68939}">
      <dsp:nvSpPr>
        <dsp:cNvPr id="0" name=""/>
        <dsp:cNvSpPr/>
      </dsp:nvSpPr>
      <dsp:spPr>
        <a:xfrm>
          <a:off x="7" y="0"/>
          <a:ext cx="2359698" cy="14398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BRAM-Based</a:t>
          </a:r>
          <a:endParaRPr lang="en-CA" sz="2800" kern="1200" dirty="0"/>
        </a:p>
      </dsp:txBody>
      <dsp:txXfrm>
        <a:off x="42179" y="42172"/>
        <a:ext cx="2275354" cy="1355518"/>
      </dsp:txXfrm>
    </dsp:sp>
    <dsp:sp modelId="{6214FFBC-C9FC-464B-B5FF-AADD5031B17A}">
      <dsp:nvSpPr>
        <dsp:cNvPr id="0" name=""/>
        <dsp:cNvSpPr/>
      </dsp:nvSpPr>
      <dsp:spPr>
        <a:xfrm>
          <a:off x="2761963" y="0"/>
          <a:ext cx="2359698" cy="14398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Single-cycle</a:t>
          </a:r>
          <a:endParaRPr lang="en-CA" sz="3600" kern="1200" dirty="0"/>
        </a:p>
      </dsp:txBody>
      <dsp:txXfrm>
        <a:off x="2804135" y="42172"/>
        <a:ext cx="2275354" cy="1355518"/>
      </dsp:txXfrm>
    </dsp:sp>
    <dsp:sp modelId="{365F6042-78B4-46B5-B91D-C80F10E6E525}">
      <dsp:nvSpPr>
        <dsp:cNvPr id="0" name=""/>
        <dsp:cNvSpPr/>
      </dsp:nvSpPr>
      <dsp:spPr>
        <a:xfrm>
          <a:off x="5518091" y="0"/>
          <a:ext cx="2359698" cy="14398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Efficient for deep CAMs</a:t>
          </a:r>
          <a:endParaRPr lang="en-CA" sz="2800" kern="1200" dirty="0"/>
        </a:p>
      </dsp:txBody>
      <dsp:txXfrm>
        <a:off x="5560263" y="42172"/>
        <a:ext cx="2275354" cy="1355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2683B-6018-4EAE-AF22-B86AA24DF775}">
      <dsp:nvSpPr>
        <dsp:cNvPr id="0" name=""/>
        <dsp:cNvSpPr/>
      </dsp:nvSpPr>
      <dsp:spPr>
        <a:xfrm>
          <a:off x="0" y="0"/>
          <a:ext cx="5670000" cy="3308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3600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Key observation</a:t>
          </a:r>
          <a:endParaRPr lang="en-CA" sz="2100" kern="1200" dirty="0"/>
        </a:p>
      </dsp:txBody>
      <dsp:txXfrm>
        <a:off x="0" y="0"/>
        <a:ext cx="5670000" cy="330863"/>
      </dsp:txXfrm>
    </dsp:sp>
    <dsp:sp modelId="{D7FFBB9F-4CE8-4557-8F30-240BC2302ADE}">
      <dsp:nvSpPr>
        <dsp:cNvPr id="0" name=""/>
        <dsp:cNvSpPr/>
      </dsp:nvSpPr>
      <dsp:spPr>
        <a:xfrm>
          <a:off x="1034" y="330863"/>
          <a:ext cx="1752000" cy="694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spc="-150" dirty="0" smtClean="0"/>
            <a:t>Transposed RAM</a:t>
          </a:r>
          <a:br>
            <a:rPr lang="en-CA" sz="2000" kern="1200" spc="-150" dirty="0" smtClean="0"/>
          </a:br>
          <a:r>
            <a:rPr lang="en-CA" sz="2000" kern="1200" spc="-150" dirty="0" smtClean="0"/>
            <a:t>is a sparse matrix</a:t>
          </a:r>
          <a:endParaRPr lang="en-CA" sz="2000" kern="1200" spc="-150" dirty="0"/>
        </a:p>
      </dsp:txBody>
      <dsp:txXfrm>
        <a:off x="1034" y="330863"/>
        <a:ext cx="1752000" cy="694813"/>
      </dsp:txXfrm>
    </dsp:sp>
    <dsp:sp modelId="{2127F992-F2A4-43D9-A7ED-93800822E005}">
      <dsp:nvSpPr>
        <dsp:cNvPr id="0" name=""/>
        <dsp:cNvSpPr/>
      </dsp:nvSpPr>
      <dsp:spPr>
        <a:xfrm>
          <a:off x="1753034" y="330863"/>
          <a:ext cx="3915930" cy="694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i="1" kern="1200" spc="-150" dirty="0" smtClean="0"/>
            <a:t>n</a:t>
          </a:r>
          <a:r>
            <a:rPr lang="en-CA" sz="2000" kern="1200" spc="-150" dirty="0" smtClean="0"/>
            <a:t> columns (set of addresses)</a:t>
          </a:r>
          <a:br>
            <a:rPr lang="en-CA" sz="2000" kern="1200" spc="-150" dirty="0" smtClean="0"/>
          </a:br>
          <a:r>
            <a:rPr lang="en-CA" sz="2000" kern="1200" spc="-150" dirty="0" smtClean="0"/>
            <a:t>accommodates </a:t>
          </a:r>
          <a:r>
            <a:rPr lang="en-CA" sz="2000" i="1" kern="1200" spc="-150" dirty="0" smtClean="0"/>
            <a:t>n</a:t>
          </a:r>
          <a:r>
            <a:rPr lang="en-CA" sz="2000" kern="1200" spc="-150" dirty="0" smtClean="0"/>
            <a:t> matches (1’s) at most!</a:t>
          </a:r>
          <a:endParaRPr lang="en-CA" sz="2000" kern="1200" spc="-150" dirty="0"/>
        </a:p>
      </dsp:txBody>
      <dsp:txXfrm>
        <a:off x="1753034" y="330863"/>
        <a:ext cx="3915930" cy="694813"/>
      </dsp:txXfrm>
    </dsp:sp>
    <dsp:sp modelId="{001BA2ED-1528-4AEF-B395-CFFAF0D7F6AF}">
      <dsp:nvSpPr>
        <dsp:cNvPr id="0" name=""/>
        <dsp:cNvSpPr/>
      </dsp:nvSpPr>
      <dsp:spPr>
        <a:xfrm>
          <a:off x="0" y="1025676"/>
          <a:ext cx="5670000" cy="772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9905F-D6EC-4403-8FFA-B6ECCE017438}">
      <dsp:nvSpPr>
        <dsp:cNvPr id="0" name=""/>
        <dsp:cNvSpPr/>
      </dsp:nvSpPr>
      <dsp:spPr>
        <a:xfrm>
          <a:off x="0" y="0"/>
          <a:ext cx="5670000" cy="2361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u="sng" kern="1200" spc="-160" baseline="0" dirty="0" smtClean="0">
              <a:solidFill>
                <a:schemeClr val="tx1"/>
              </a:solidFill>
            </a:rPr>
            <a:t>Key idea: </a:t>
          </a:r>
          <a:r>
            <a:rPr lang="en-CA" sz="2000" kern="1200" spc="-160" baseline="0" dirty="0" smtClean="0">
              <a:solidFill>
                <a:schemeClr val="tx1"/>
              </a:solidFill>
            </a:rPr>
            <a:t>use indirect indices to point to intra-set matches</a:t>
          </a:r>
          <a:endParaRPr lang="en-CA" sz="2000" kern="1200" spc="-160" baseline="0" dirty="0">
            <a:solidFill>
              <a:schemeClr val="tx1"/>
            </a:solidFill>
          </a:endParaRPr>
        </a:p>
      </dsp:txBody>
      <dsp:txXfrm>
        <a:off x="6918" y="6918"/>
        <a:ext cx="5656164" cy="222349"/>
      </dsp:txXfrm>
    </dsp:sp>
    <dsp:sp modelId="{33B1155B-FC3C-4FF2-9C2D-9AD2882415C0}">
      <dsp:nvSpPr>
        <dsp:cNvPr id="0" name=""/>
        <dsp:cNvSpPr/>
      </dsp:nvSpPr>
      <dsp:spPr>
        <a:xfrm rot="5400000">
          <a:off x="2794568" y="241973"/>
          <a:ext cx="80862" cy="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 dirty="0"/>
        </a:p>
      </dsp:txBody>
      <dsp:txXfrm rot="-5400000">
        <a:off x="2806127" y="249663"/>
        <a:ext cx="57745" cy="56603"/>
      </dsp:txXfrm>
    </dsp:sp>
    <dsp:sp modelId="{ACDC5EB8-DA94-4EF0-B7E4-8DA7BCF87B36}">
      <dsp:nvSpPr>
        <dsp:cNvPr id="0" name=""/>
        <dsp:cNvSpPr/>
      </dsp:nvSpPr>
      <dsp:spPr>
        <a:xfrm>
          <a:off x="0" y="344002"/>
          <a:ext cx="5670000" cy="23253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Cascadable</a:t>
          </a:r>
          <a:endParaRPr lang="en-CA" sz="2000" kern="1200" dirty="0"/>
        </a:p>
      </dsp:txBody>
      <dsp:txXfrm>
        <a:off x="6811" y="350813"/>
        <a:ext cx="5656378" cy="218914"/>
      </dsp:txXfrm>
    </dsp:sp>
    <dsp:sp modelId="{B00C2F9D-F6E2-4F3A-BAE6-CEB9FE05FDB5}">
      <dsp:nvSpPr>
        <dsp:cNvPr id="0" name=""/>
        <dsp:cNvSpPr/>
      </dsp:nvSpPr>
      <dsp:spPr>
        <a:xfrm rot="5400000">
          <a:off x="2794899" y="581886"/>
          <a:ext cx="80201" cy="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 dirty="0"/>
        </a:p>
      </dsp:txBody>
      <dsp:txXfrm rot="-5400000">
        <a:off x="2806127" y="589906"/>
        <a:ext cx="57745" cy="56141"/>
      </dsp:txXfrm>
    </dsp:sp>
    <dsp:sp modelId="{611E2CA9-8B3F-4F7A-BBC1-3B56E7135420}">
      <dsp:nvSpPr>
        <dsp:cNvPr id="0" name=""/>
        <dsp:cNvSpPr/>
      </dsp:nvSpPr>
      <dsp:spPr>
        <a:xfrm>
          <a:off x="0" y="683474"/>
          <a:ext cx="5670000" cy="23027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Scalable (linear growth)</a:t>
          </a:r>
          <a:endParaRPr lang="en-CA" sz="2000" kern="1200" dirty="0"/>
        </a:p>
      </dsp:txBody>
      <dsp:txXfrm>
        <a:off x="6744" y="690218"/>
        <a:ext cx="5656512" cy="216785"/>
      </dsp:txXfrm>
    </dsp:sp>
    <dsp:sp modelId="{9E97741A-5112-4526-BDE2-2E4E9F97EBFE}">
      <dsp:nvSpPr>
        <dsp:cNvPr id="0" name=""/>
        <dsp:cNvSpPr/>
      </dsp:nvSpPr>
      <dsp:spPr>
        <a:xfrm rot="5400000">
          <a:off x="2794899" y="919095"/>
          <a:ext cx="80201" cy="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 dirty="0"/>
        </a:p>
      </dsp:txBody>
      <dsp:txXfrm rot="-5400000">
        <a:off x="2806127" y="927115"/>
        <a:ext cx="57745" cy="56141"/>
      </dsp:txXfrm>
    </dsp:sp>
    <dsp:sp modelId="{6A28D7F0-C90C-4420-ABEB-A87F2C1B75BE}">
      <dsp:nvSpPr>
        <dsp:cNvPr id="0" name=""/>
        <dsp:cNvSpPr/>
      </dsp:nvSpPr>
      <dsp:spPr>
        <a:xfrm>
          <a:off x="0" y="1020683"/>
          <a:ext cx="5670000" cy="2293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Supports wider patterns </a:t>
          </a:r>
          <a:endParaRPr lang="en-CA" sz="2000" kern="1200" dirty="0"/>
        </a:p>
      </dsp:txBody>
      <dsp:txXfrm>
        <a:off x="6716" y="1027399"/>
        <a:ext cx="5656568" cy="215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2683B-6018-4EAE-AF22-B86AA24DF775}">
      <dsp:nvSpPr>
        <dsp:cNvPr id="0" name=""/>
        <dsp:cNvSpPr/>
      </dsp:nvSpPr>
      <dsp:spPr>
        <a:xfrm>
          <a:off x="0" y="0"/>
          <a:ext cx="5670000" cy="3308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3600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Key observation</a:t>
          </a:r>
          <a:endParaRPr lang="en-CA" sz="2100" kern="1200" dirty="0"/>
        </a:p>
      </dsp:txBody>
      <dsp:txXfrm>
        <a:off x="0" y="0"/>
        <a:ext cx="5670000" cy="330863"/>
      </dsp:txXfrm>
    </dsp:sp>
    <dsp:sp modelId="{D7FFBB9F-4CE8-4557-8F30-240BC2302ADE}">
      <dsp:nvSpPr>
        <dsp:cNvPr id="0" name=""/>
        <dsp:cNvSpPr/>
      </dsp:nvSpPr>
      <dsp:spPr>
        <a:xfrm>
          <a:off x="1034" y="330863"/>
          <a:ext cx="1752000" cy="694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spc="-150" dirty="0" smtClean="0"/>
            <a:t>Transposed RAM</a:t>
          </a:r>
          <a:br>
            <a:rPr lang="en-CA" sz="2000" kern="1200" spc="-150" dirty="0" smtClean="0"/>
          </a:br>
          <a:r>
            <a:rPr lang="en-CA" sz="2000" kern="1200" spc="-150" dirty="0" smtClean="0"/>
            <a:t>is a sparse matrix</a:t>
          </a:r>
          <a:endParaRPr lang="en-CA" sz="2000" kern="1200" spc="-150" dirty="0"/>
        </a:p>
      </dsp:txBody>
      <dsp:txXfrm>
        <a:off x="1034" y="330863"/>
        <a:ext cx="1752000" cy="694813"/>
      </dsp:txXfrm>
    </dsp:sp>
    <dsp:sp modelId="{2127F992-F2A4-43D9-A7ED-93800822E005}">
      <dsp:nvSpPr>
        <dsp:cNvPr id="0" name=""/>
        <dsp:cNvSpPr/>
      </dsp:nvSpPr>
      <dsp:spPr>
        <a:xfrm>
          <a:off x="1753034" y="330863"/>
          <a:ext cx="3915930" cy="694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i="1" kern="1200" spc="-150" dirty="0" smtClean="0"/>
            <a:t>n</a:t>
          </a:r>
          <a:r>
            <a:rPr lang="en-CA" sz="2000" kern="1200" spc="-150" dirty="0" smtClean="0"/>
            <a:t> columns (set of addresses)</a:t>
          </a:r>
          <a:br>
            <a:rPr lang="en-CA" sz="2000" kern="1200" spc="-150" dirty="0" smtClean="0"/>
          </a:br>
          <a:r>
            <a:rPr lang="en-CA" sz="2000" kern="1200" spc="-150" dirty="0" smtClean="0"/>
            <a:t>accommodates </a:t>
          </a:r>
          <a:r>
            <a:rPr lang="en-CA" sz="2000" i="1" kern="1200" spc="-150" dirty="0" smtClean="0"/>
            <a:t>n</a:t>
          </a:r>
          <a:r>
            <a:rPr lang="en-CA" sz="2000" kern="1200" spc="-150" dirty="0" smtClean="0"/>
            <a:t> matches (1’s) at most!</a:t>
          </a:r>
          <a:endParaRPr lang="en-CA" sz="2000" kern="1200" spc="-150" dirty="0"/>
        </a:p>
      </dsp:txBody>
      <dsp:txXfrm>
        <a:off x="1753034" y="330863"/>
        <a:ext cx="3915930" cy="694813"/>
      </dsp:txXfrm>
    </dsp:sp>
    <dsp:sp modelId="{001BA2ED-1528-4AEF-B395-CFFAF0D7F6AF}">
      <dsp:nvSpPr>
        <dsp:cNvPr id="0" name=""/>
        <dsp:cNvSpPr/>
      </dsp:nvSpPr>
      <dsp:spPr>
        <a:xfrm>
          <a:off x="0" y="1025676"/>
          <a:ext cx="5670000" cy="772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9905F-D6EC-4403-8FFA-B6ECCE017438}">
      <dsp:nvSpPr>
        <dsp:cNvPr id="0" name=""/>
        <dsp:cNvSpPr/>
      </dsp:nvSpPr>
      <dsp:spPr>
        <a:xfrm>
          <a:off x="0" y="0"/>
          <a:ext cx="5670000" cy="2361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u="sng" kern="1200" spc="-160" baseline="0" dirty="0" smtClean="0">
              <a:solidFill>
                <a:schemeClr val="tx1"/>
              </a:solidFill>
            </a:rPr>
            <a:t>Key idea: </a:t>
          </a:r>
          <a:r>
            <a:rPr lang="en-CA" sz="2000" kern="1200" spc="-160" baseline="0" dirty="0" smtClean="0">
              <a:solidFill>
                <a:schemeClr val="tx1"/>
              </a:solidFill>
            </a:rPr>
            <a:t>use indirect indices to point to intra-set matches</a:t>
          </a:r>
          <a:endParaRPr lang="en-CA" sz="2000" kern="1200" spc="-160" baseline="0" dirty="0">
            <a:solidFill>
              <a:schemeClr val="tx1"/>
            </a:solidFill>
          </a:endParaRPr>
        </a:p>
      </dsp:txBody>
      <dsp:txXfrm>
        <a:off x="6918" y="6918"/>
        <a:ext cx="5656164" cy="222349"/>
      </dsp:txXfrm>
    </dsp:sp>
    <dsp:sp modelId="{33B1155B-FC3C-4FF2-9C2D-9AD2882415C0}">
      <dsp:nvSpPr>
        <dsp:cNvPr id="0" name=""/>
        <dsp:cNvSpPr/>
      </dsp:nvSpPr>
      <dsp:spPr>
        <a:xfrm rot="5400000">
          <a:off x="2794568" y="241973"/>
          <a:ext cx="80862" cy="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 dirty="0"/>
        </a:p>
      </dsp:txBody>
      <dsp:txXfrm rot="-5400000">
        <a:off x="2806127" y="249663"/>
        <a:ext cx="57745" cy="56603"/>
      </dsp:txXfrm>
    </dsp:sp>
    <dsp:sp modelId="{ACDC5EB8-DA94-4EF0-B7E4-8DA7BCF87B36}">
      <dsp:nvSpPr>
        <dsp:cNvPr id="0" name=""/>
        <dsp:cNvSpPr/>
      </dsp:nvSpPr>
      <dsp:spPr>
        <a:xfrm>
          <a:off x="0" y="344002"/>
          <a:ext cx="5670000" cy="23253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Cascadable</a:t>
          </a:r>
          <a:endParaRPr lang="en-CA" sz="2000" kern="1200" dirty="0"/>
        </a:p>
      </dsp:txBody>
      <dsp:txXfrm>
        <a:off x="6811" y="350813"/>
        <a:ext cx="5656378" cy="218914"/>
      </dsp:txXfrm>
    </dsp:sp>
    <dsp:sp modelId="{B00C2F9D-F6E2-4F3A-BAE6-CEB9FE05FDB5}">
      <dsp:nvSpPr>
        <dsp:cNvPr id="0" name=""/>
        <dsp:cNvSpPr/>
      </dsp:nvSpPr>
      <dsp:spPr>
        <a:xfrm rot="5400000">
          <a:off x="2794899" y="581886"/>
          <a:ext cx="80201" cy="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 dirty="0"/>
        </a:p>
      </dsp:txBody>
      <dsp:txXfrm rot="-5400000">
        <a:off x="2806127" y="589906"/>
        <a:ext cx="57745" cy="56141"/>
      </dsp:txXfrm>
    </dsp:sp>
    <dsp:sp modelId="{611E2CA9-8B3F-4F7A-BBC1-3B56E7135420}">
      <dsp:nvSpPr>
        <dsp:cNvPr id="0" name=""/>
        <dsp:cNvSpPr/>
      </dsp:nvSpPr>
      <dsp:spPr>
        <a:xfrm>
          <a:off x="0" y="683474"/>
          <a:ext cx="5670000" cy="23027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Scalable (linear growth)</a:t>
          </a:r>
          <a:endParaRPr lang="en-CA" sz="2000" kern="1200" dirty="0"/>
        </a:p>
      </dsp:txBody>
      <dsp:txXfrm>
        <a:off x="6744" y="690218"/>
        <a:ext cx="5656512" cy="216785"/>
      </dsp:txXfrm>
    </dsp:sp>
    <dsp:sp modelId="{9E97741A-5112-4526-BDE2-2E4E9F97EBFE}">
      <dsp:nvSpPr>
        <dsp:cNvPr id="0" name=""/>
        <dsp:cNvSpPr/>
      </dsp:nvSpPr>
      <dsp:spPr>
        <a:xfrm rot="5400000">
          <a:off x="2794899" y="919095"/>
          <a:ext cx="80201" cy="96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000" kern="1200" dirty="0"/>
        </a:p>
      </dsp:txBody>
      <dsp:txXfrm rot="-5400000">
        <a:off x="2806127" y="927115"/>
        <a:ext cx="57745" cy="56141"/>
      </dsp:txXfrm>
    </dsp:sp>
    <dsp:sp modelId="{6A28D7F0-C90C-4420-ABEB-A87F2C1B75BE}">
      <dsp:nvSpPr>
        <dsp:cNvPr id="0" name=""/>
        <dsp:cNvSpPr/>
      </dsp:nvSpPr>
      <dsp:spPr>
        <a:xfrm>
          <a:off x="0" y="1020683"/>
          <a:ext cx="5670000" cy="2293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Supports wider patterns </a:t>
          </a:r>
          <a:endParaRPr lang="en-CA" sz="2000" kern="1200" dirty="0"/>
        </a:p>
      </dsp:txBody>
      <dsp:txXfrm>
        <a:off x="6716" y="1027399"/>
        <a:ext cx="5656568" cy="215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2683B-6018-4EAE-AF22-B86AA24DF775}">
      <dsp:nvSpPr>
        <dsp:cNvPr id="0" name=""/>
        <dsp:cNvSpPr/>
      </dsp:nvSpPr>
      <dsp:spPr>
        <a:xfrm>
          <a:off x="0" y="0"/>
          <a:ext cx="5670000" cy="3308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3600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Key observation</a:t>
          </a:r>
          <a:endParaRPr lang="en-CA" sz="2100" kern="1200" dirty="0"/>
        </a:p>
      </dsp:txBody>
      <dsp:txXfrm>
        <a:off x="0" y="0"/>
        <a:ext cx="5670000" cy="330863"/>
      </dsp:txXfrm>
    </dsp:sp>
    <dsp:sp modelId="{D7FFBB9F-4CE8-4557-8F30-240BC2302ADE}">
      <dsp:nvSpPr>
        <dsp:cNvPr id="0" name=""/>
        <dsp:cNvSpPr/>
      </dsp:nvSpPr>
      <dsp:spPr>
        <a:xfrm>
          <a:off x="1034" y="330863"/>
          <a:ext cx="1752000" cy="694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spc="-150" dirty="0" smtClean="0"/>
            <a:t>Transposed RAM</a:t>
          </a:r>
          <a:br>
            <a:rPr lang="en-CA" sz="2000" kern="1200" spc="-150" dirty="0" smtClean="0"/>
          </a:br>
          <a:r>
            <a:rPr lang="en-CA" sz="2000" kern="1200" spc="-150" dirty="0" smtClean="0"/>
            <a:t>is a sparse matrix</a:t>
          </a:r>
          <a:endParaRPr lang="en-CA" sz="2000" kern="1200" spc="-150" dirty="0"/>
        </a:p>
      </dsp:txBody>
      <dsp:txXfrm>
        <a:off x="1034" y="330863"/>
        <a:ext cx="1752000" cy="694813"/>
      </dsp:txXfrm>
    </dsp:sp>
    <dsp:sp modelId="{2127F992-F2A4-43D9-A7ED-93800822E005}">
      <dsp:nvSpPr>
        <dsp:cNvPr id="0" name=""/>
        <dsp:cNvSpPr/>
      </dsp:nvSpPr>
      <dsp:spPr>
        <a:xfrm>
          <a:off x="1753034" y="330863"/>
          <a:ext cx="3915930" cy="694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i="1" kern="1200" spc="-150" dirty="0" smtClean="0"/>
            <a:t>n</a:t>
          </a:r>
          <a:r>
            <a:rPr lang="en-CA" sz="2000" kern="1200" spc="-150" dirty="0" smtClean="0"/>
            <a:t> columns (set of addresses)</a:t>
          </a:r>
          <a:br>
            <a:rPr lang="en-CA" sz="2000" kern="1200" spc="-150" dirty="0" smtClean="0"/>
          </a:br>
          <a:r>
            <a:rPr lang="en-CA" sz="2000" kern="1200" spc="-150" dirty="0" smtClean="0"/>
            <a:t>accommodates </a:t>
          </a:r>
          <a:r>
            <a:rPr lang="en-CA" sz="2000" i="1" kern="1200" spc="-150" dirty="0" smtClean="0"/>
            <a:t>n</a:t>
          </a:r>
          <a:r>
            <a:rPr lang="en-CA" sz="2000" kern="1200" spc="-150" dirty="0" smtClean="0"/>
            <a:t> matches (1’s) at most!</a:t>
          </a:r>
          <a:endParaRPr lang="en-CA" sz="2000" kern="1200" spc="-150" dirty="0"/>
        </a:p>
      </dsp:txBody>
      <dsp:txXfrm>
        <a:off x="1753034" y="330863"/>
        <a:ext cx="3915930" cy="694813"/>
      </dsp:txXfrm>
    </dsp:sp>
    <dsp:sp modelId="{001BA2ED-1528-4AEF-B395-CFFAF0D7F6AF}">
      <dsp:nvSpPr>
        <dsp:cNvPr id="0" name=""/>
        <dsp:cNvSpPr/>
      </dsp:nvSpPr>
      <dsp:spPr>
        <a:xfrm>
          <a:off x="0" y="1025676"/>
          <a:ext cx="5670000" cy="772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7DF8C-BC68-4F08-A699-3A76335972B8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EA8E-B904-49FD-90E7-EECDD71EFF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03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677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52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991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92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68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365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25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65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8BFF-4F5C-4C83-87E2-F058BDF1817B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785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EA8E-B904-49FD-90E7-EECDD71EFF85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2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25B8-32A7-4553-B3F8-6863DA36619D}" type="datetime1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65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0397-5EE8-4A85-9EF2-78CCC028CAB6}" type="datetime1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64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994F-12FD-4DB7-92C1-E32A8B789F72}" type="datetime1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89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4882-33AA-45A0-BD1F-532650EBAE73}" type="datetime1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2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707A-094C-49A4-9D0F-595434C33EB6}" type="datetime1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0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1247-1B12-4AB0-BEA2-04181ECE3413}" type="datetime1">
              <a:rPr lang="en-CA" smtClean="0"/>
              <a:t>2018-11-06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5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A50B-253C-4C50-A1DC-EC95D3F2BC35}" type="datetime1">
              <a:rPr lang="en-CA" smtClean="0"/>
              <a:t>2018-11-06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65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37D-E524-4A47-8452-4694431B2DB9}" type="datetime1">
              <a:rPr lang="en-CA" smtClean="0"/>
              <a:t>2018-11-06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7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4AA4-0583-40F8-B7BF-346E97D60184}" type="datetime1">
              <a:rPr lang="en-CA" smtClean="0"/>
              <a:t>2018-11-06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9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86F5-51B4-4C64-A5A6-E6CE07584AE5}" type="datetime1">
              <a:rPr lang="en-CA" smtClean="0"/>
              <a:t>2018-11-06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82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FD09-7E4C-4E60-A4A5-C75A49F1C05E}" type="datetime1">
              <a:rPr lang="en-CA" smtClean="0"/>
              <a:t>2018-11-06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84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3ED5-A321-4208-AB34-772AD2B7EF54}" type="datetime1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D7C0-06A9-4194-88F8-31E1395C49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89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123" y="3602038"/>
            <a:ext cx="8318090" cy="1541462"/>
          </a:xfrm>
          <a:prstGeom prst="roundRect">
            <a:avLst/>
          </a:prstGeom>
          <a:gradFill flip="none" rotWithShape="1">
            <a:gsLst>
              <a:gs pos="20000">
                <a:srgbClr val="002060"/>
              </a:gs>
              <a:gs pos="80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Modular Block-RAM-Based Longest-Prefix Match Ternary Content-Addressable Memories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955" y="3756448"/>
            <a:ext cx="8318090" cy="2379662"/>
          </a:xfrm>
        </p:spPr>
        <p:txBody>
          <a:bodyPr>
            <a:normAutofit/>
          </a:bodyPr>
          <a:lstStyle/>
          <a:p>
            <a:r>
              <a:rPr lang="en-CA" b="1" spc="-20" dirty="0">
                <a:solidFill>
                  <a:schemeClr val="bg1"/>
                </a:solidFill>
              </a:rPr>
              <a:t>Ameer M.S. Abdelhadi</a:t>
            </a:r>
            <a:r>
              <a:rPr lang="en-CA" b="1" spc="-20" baseline="30000" dirty="0">
                <a:solidFill>
                  <a:schemeClr val="bg1"/>
                </a:solidFill>
              </a:rPr>
              <a:t>*</a:t>
            </a:r>
            <a:r>
              <a:rPr lang="en-CA" b="1" spc="-20" dirty="0">
                <a:solidFill>
                  <a:schemeClr val="bg1"/>
                </a:solidFill>
              </a:rPr>
              <a:t>, </a:t>
            </a:r>
            <a:r>
              <a:rPr lang="en-CA" spc="-20" dirty="0">
                <a:solidFill>
                  <a:schemeClr val="bg1"/>
                </a:solidFill>
              </a:rPr>
              <a:t>Guy G.F. Lemieux</a:t>
            </a:r>
            <a:r>
              <a:rPr lang="en-CA" spc="-20" baseline="30000" dirty="0">
                <a:solidFill>
                  <a:schemeClr val="bg1"/>
                </a:solidFill>
              </a:rPr>
              <a:t>+</a:t>
            </a:r>
            <a:r>
              <a:rPr lang="en-CA" spc="-20" dirty="0">
                <a:solidFill>
                  <a:schemeClr val="bg1"/>
                </a:solidFill>
              </a:rPr>
              <a:t>, and Lesley Shannon</a:t>
            </a:r>
            <a:r>
              <a:rPr lang="en-CA" spc="-20" baseline="30000" dirty="0" smtClean="0">
                <a:solidFill>
                  <a:schemeClr val="bg1"/>
                </a:solidFill>
              </a:rPr>
              <a:t>*</a:t>
            </a:r>
            <a:endParaRPr lang="en-CA" spc="-20" baseline="30000" dirty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        * School </a:t>
            </a:r>
            <a:r>
              <a:rPr lang="en-CA" sz="2000" dirty="0">
                <a:solidFill>
                  <a:schemeClr val="bg1"/>
                </a:solidFill>
              </a:rPr>
              <a:t>of </a:t>
            </a:r>
            <a:r>
              <a:rPr lang="en-CA" sz="2000" dirty="0" smtClean="0">
                <a:solidFill>
                  <a:schemeClr val="bg1"/>
                </a:solidFill>
              </a:rPr>
              <a:t>Engineering;  </a:t>
            </a:r>
            <a:r>
              <a:rPr lang="en-CA" sz="2000" dirty="0">
                <a:solidFill>
                  <a:schemeClr val="bg1"/>
                </a:solidFill>
              </a:rPr>
              <a:t>Simon Fraser University; </a:t>
            </a:r>
            <a:r>
              <a:rPr lang="en-CA" sz="2000" dirty="0" smtClean="0">
                <a:solidFill>
                  <a:schemeClr val="bg1"/>
                </a:solidFill>
              </a:rPr>
              <a:t> Canada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        + Dept. of ECE; The University of British Columbia; Canada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899" y="4229788"/>
            <a:ext cx="53567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64" y="4226279"/>
            <a:ext cx="112888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72" y="5279805"/>
            <a:ext cx="1012241" cy="3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23" y="5279805"/>
            <a:ext cx="1579630" cy="3600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99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Register-Based </a:t>
            </a:r>
            <a:r>
              <a:rPr lang="en-CA" dirty="0" smtClean="0"/>
              <a:t>CAMs:</a:t>
            </a:r>
            <a:br>
              <a:rPr lang="en-CA" dirty="0" smtClean="0"/>
            </a:br>
            <a:r>
              <a:rPr lang="en-CA" dirty="0" smtClean="0"/>
              <a:t>PE-BCAM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28651" y="1821381"/>
            <a:ext cx="7928520" cy="65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spc="-150" dirty="0"/>
              <a:t>Concurrent register read and compare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269" y="5534665"/>
            <a:ext cx="1555914" cy="6547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150" dirty="0"/>
              <a:t>Single-cycle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7427" y="5526333"/>
            <a:ext cx="2230083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150" dirty="0"/>
              <a:t>Limited resources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27754" y="5534665"/>
            <a:ext cx="1940622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150" dirty="0"/>
              <a:t>Complex routing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28619" y="5518003"/>
            <a:ext cx="2028551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50" dirty="0"/>
              <a:t>Fits small </a:t>
            </a:r>
            <a:r>
              <a:rPr lang="en-CA" sz="2400" spc="-50" dirty="0" smtClean="0"/>
              <a:t>CAMs</a:t>
            </a:r>
            <a:endParaRPr lang="en-CA" sz="2400" spc="-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9" y="2476096"/>
            <a:ext cx="7894081" cy="305856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5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Register-Based </a:t>
            </a:r>
            <a:r>
              <a:rPr lang="en-CA" dirty="0" smtClean="0"/>
              <a:t>CAMs:</a:t>
            </a:r>
            <a:br>
              <a:rPr lang="en-CA" dirty="0" smtClean="0"/>
            </a:br>
            <a:r>
              <a:rPr lang="en-CA" dirty="0" smtClean="0"/>
              <a:t>LPM-TCAM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28651" y="1821381"/>
            <a:ext cx="7928520" cy="65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spc="-150" dirty="0"/>
              <a:t>Concurrent register read and compare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269" y="5534665"/>
            <a:ext cx="1555914" cy="6547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150" dirty="0"/>
              <a:t>Single-cycle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37427" y="5526333"/>
            <a:ext cx="2230083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150" dirty="0"/>
              <a:t>Limited resources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27754" y="5534665"/>
            <a:ext cx="1940622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150" dirty="0"/>
              <a:t>Complex routing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28619" y="5518003"/>
            <a:ext cx="2028551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2400" spc="-50" dirty="0"/>
              <a:t>Fits small </a:t>
            </a:r>
            <a:r>
              <a:rPr lang="en-CA" sz="2400" spc="-50" dirty="0" smtClean="0"/>
              <a:t>CAMs</a:t>
            </a:r>
            <a:endParaRPr lang="en-CA" sz="2400" spc="-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7" y="2476096"/>
            <a:ext cx="7944322" cy="3060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Brute-Force </a:t>
            </a:r>
            <a:r>
              <a:rPr lang="en-CA" dirty="0" smtClean="0"/>
              <a:t>Transposed-RAM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A Traditional BRAM-based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623428" y="1816755"/>
            <a:ext cx="7891922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u="sng" spc="-150" dirty="0"/>
              <a:t>Key </a:t>
            </a:r>
            <a:r>
              <a:rPr lang="en-CA" sz="2800" u="sng" spc="-150" dirty="0" smtClean="0"/>
              <a:t>idea</a:t>
            </a:r>
            <a:r>
              <a:rPr lang="en-CA" sz="2800" u="sng" spc="-150" dirty="0"/>
              <a:t>:</a:t>
            </a:r>
            <a:r>
              <a:rPr lang="en-CA" sz="2800" spc="-150" dirty="0"/>
              <a:t> Transposed RAM - data becomes addresses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8421" y="2600908"/>
            <a:ext cx="3890153" cy="3239984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Write</a:t>
            </a:r>
            <a:endParaRPr lang="en-CA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711452" y="3068960"/>
            <a:ext cx="3773515" cy="2700000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n-CA" sz="2800" dirty="0"/>
              <a:t>Write ‘0’ to location ‘B’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15129" y="2600908"/>
            <a:ext cx="3900221" cy="3239984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Match</a:t>
            </a:r>
            <a:endParaRPr lang="en-CA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4683418" y="3068960"/>
            <a:ext cx="3742827" cy="2700340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n-CA" sz="2800" spc="-150" dirty="0"/>
              <a:t>Read location ‘D’ for match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5598" y="4725048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85599" y="4510281"/>
            <a:ext cx="3519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‘2’</a:t>
            </a:r>
            <a:endParaRPr lang="en-CA" sz="2800" spc="-150" dirty="0"/>
          </a:p>
        </p:txBody>
      </p:sp>
      <p:sp>
        <p:nvSpPr>
          <p:cNvPr id="11" name="Rectangle 10"/>
          <p:cNvSpPr/>
          <p:nvPr/>
        </p:nvSpPr>
        <p:spPr>
          <a:xfrm>
            <a:off x="6055436" y="3861048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3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5436" y="4293048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0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5436" y="4725096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1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5436" y="5157144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2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89211" y="3861048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A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89211" y="4293048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B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9211" y="4725096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C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9211" y="515714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D</a:t>
            </a:r>
            <a:endParaRPr lang="en-CA" sz="4000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13290" y="5373120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7258" y="5158353"/>
            <a:ext cx="3760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‘D’</a:t>
            </a:r>
            <a:endParaRPr lang="en-CA" sz="2800" spc="-150" dirty="0"/>
          </a:p>
        </p:txBody>
      </p:sp>
      <p:sp>
        <p:nvSpPr>
          <p:cNvPr id="21" name="Rectangle 20"/>
          <p:cNvSpPr/>
          <p:nvPr/>
        </p:nvSpPr>
        <p:spPr>
          <a:xfrm>
            <a:off x="2752377" y="3861048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3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52377" y="4293048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0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2377" y="4725096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1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52377" y="5157144"/>
            <a:ext cx="1440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2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86152" y="3861048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A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86152" y="4293048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B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6152" y="4725096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C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86152" y="515714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D</a:t>
            </a:r>
            <a:endParaRPr lang="en-CA" sz="4000" dirty="0">
              <a:solidFill>
                <a:schemeClr val="accent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10231" y="4509024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0616" y="4294257"/>
            <a:ext cx="10196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‘0’ to ‘B’</a:t>
            </a:r>
            <a:endParaRPr lang="en-CA" sz="2800" spc="-150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" y="5841268"/>
            <a:ext cx="51625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400" dirty="0" smtClean="0"/>
              <a:t>* Xilinx App Notes</a:t>
            </a:r>
            <a:endParaRPr lang="en-CA" sz="24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47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Brute-Force Transposed-RAM</a:t>
            </a:r>
            <a:br>
              <a:rPr lang="en-CA" dirty="0"/>
            </a:br>
            <a:r>
              <a:rPr lang="en-CA" dirty="0"/>
              <a:t>A Traditional BRAM-based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516511" cy="4351338"/>
          </a:xfrm>
        </p:spPr>
        <p:txBody>
          <a:bodyPr>
            <a:normAutofit/>
          </a:bodyPr>
          <a:lstStyle/>
          <a:p>
            <a:r>
              <a:rPr lang="en-CA" sz="2400" spc="-120" dirty="0"/>
              <a:t>How can we store data to multiple addresses?</a:t>
            </a:r>
          </a:p>
          <a:p>
            <a:pPr lvl="1"/>
            <a:r>
              <a:rPr lang="en-CA" sz="2000" spc="-100" dirty="0"/>
              <a:t>Specify addresses using one-hot coding</a:t>
            </a:r>
          </a:p>
          <a:p>
            <a:pPr lvl="1"/>
            <a:r>
              <a:rPr lang="en-CA" sz="2000" spc="-100" dirty="0"/>
              <a:t>Each bit indicates a match or “store at location”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spc="-100" dirty="0"/>
              <a:t>PROBLEM: Depth of CAM is limited by data width of RAM</a:t>
            </a:r>
          </a:p>
          <a:p>
            <a:pPr lvl="1"/>
            <a:r>
              <a:rPr lang="en-CA" sz="2000" i="1" spc="-100" dirty="0"/>
              <a:t>e.g.</a:t>
            </a:r>
            <a:r>
              <a:rPr lang="en-CA" sz="2000" spc="-100" dirty="0"/>
              <a:t> to build 1M deep CAM, we need 1M bits wide</a:t>
            </a:r>
          </a:p>
          <a:p>
            <a:pPr lvl="1"/>
            <a:r>
              <a:rPr lang="en-CA" sz="2000" spc="-140" dirty="0"/>
              <a:t>In FPGAs: 1000 BRAMs x 32bit wide = 32K deep </a:t>
            </a:r>
            <a:r>
              <a:rPr lang="en-CA" sz="2000" spc="-140" dirty="0" smtClean="0"/>
              <a:t>CAM</a:t>
            </a:r>
            <a:endParaRPr lang="en-CA" sz="2000" spc="-140" dirty="0"/>
          </a:p>
        </p:txBody>
      </p:sp>
      <p:sp>
        <p:nvSpPr>
          <p:cNvPr id="5" name="Rectangle 4"/>
          <p:cNvSpPr/>
          <p:nvPr/>
        </p:nvSpPr>
        <p:spPr>
          <a:xfrm>
            <a:off x="8011350" y="3841849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507350" y="3841849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1</a:t>
            </a:r>
            <a:endParaRPr lang="en-CA" sz="2800" dirty="0"/>
          </a:p>
        </p:txBody>
      </p:sp>
      <p:sp>
        <p:nvSpPr>
          <p:cNvPr id="7" name="Rectangle 6"/>
          <p:cNvSpPr/>
          <p:nvPr/>
        </p:nvSpPr>
        <p:spPr>
          <a:xfrm>
            <a:off x="7039242" y="3841849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535186" y="3841849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8011350" y="3337793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507350" y="3337793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039242" y="3337793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535186" y="3337793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8011350" y="2833737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7507350" y="2833737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7039242" y="2833737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535186" y="2833737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8011350" y="2329681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7507350" y="2329681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7039242" y="2329681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535186" y="2329681"/>
            <a:ext cx="504000" cy="50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8011350" y="1825625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3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7350" y="1825625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2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9242" y="1825625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1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35186" y="1825625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0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31130" y="3841849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D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31130" y="3337793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C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31130" y="2833737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B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31130" y="2329681"/>
            <a:ext cx="504000" cy="504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A</a:t>
            </a:r>
            <a:endParaRPr lang="en-CA" sz="3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6" idx="0"/>
            <a:endCxn id="18" idx="0"/>
          </p:cNvCxnSpPr>
          <p:nvPr/>
        </p:nvCxnSpPr>
        <p:spPr>
          <a:xfrm flipV="1">
            <a:off x="7759350" y="2329681"/>
            <a:ext cx="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1"/>
            <a:endCxn id="8" idx="1"/>
          </p:cNvCxnSpPr>
          <p:nvPr/>
        </p:nvCxnSpPr>
        <p:spPr>
          <a:xfrm flipH="1">
            <a:off x="6535186" y="4093849"/>
            <a:ext cx="9721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271037" y="4758824"/>
            <a:ext cx="2231736" cy="6547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300" spc="-150" dirty="0" smtClean="0"/>
              <a:t>BRAM-based</a:t>
            </a:r>
            <a:endParaRPr lang="en-CA" sz="3300" spc="-150" dirty="0"/>
          </a:p>
        </p:txBody>
      </p:sp>
      <p:sp>
        <p:nvSpPr>
          <p:cNvPr id="35" name="Rounded Rectangle 34"/>
          <p:cNvSpPr/>
          <p:nvPr/>
        </p:nvSpPr>
        <p:spPr>
          <a:xfrm>
            <a:off x="4642462" y="4753939"/>
            <a:ext cx="1949740" cy="6547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300" spc="-150" dirty="0" smtClean="0"/>
              <a:t>Single-cycle</a:t>
            </a:r>
            <a:endParaRPr lang="en-CA" sz="3300" spc="-150" dirty="0"/>
          </a:p>
        </p:txBody>
      </p:sp>
      <p:sp>
        <p:nvSpPr>
          <p:cNvPr id="36" name="Rounded Rectangle 35"/>
          <p:cNvSpPr/>
          <p:nvPr/>
        </p:nvSpPr>
        <p:spPr>
          <a:xfrm>
            <a:off x="628650" y="5514880"/>
            <a:ext cx="7886700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300" spc="-150" dirty="0"/>
              <a:t>Depth of CAM is limited by RAM </a:t>
            </a:r>
            <a:r>
              <a:rPr lang="en-CA" sz="3300" spc="-150" dirty="0" smtClean="0"/>
              <a:t>width </a:t>
            </a:r>
            <a:endParaRPr lang="en-CA" sz="3300" spc="-15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88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 Cascading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04177" cy="4351338"/>
          </a:xfrm>
        </p:spPr>
        <p:txBody>
          <a:bodyPr>
            <a:normAutofit/>
          </a:bodyPr>
          <a:lstStyle/>
          <a:p>
            <a:r>
              <a:rPr lang="en-CA" sz="2400" dirty="0"/>
              <a:t>PROBLEM:</a:t>
            </a:r>
          </a:p>
          <a:p>
            <a:pPr marL="540000" lvl="1"/>
            <a:r>
              <a:rPr lang="en-CA" sz="2000" dirty="0" smtClean="0"/>
              <a:t>Patterns are encoded as RAM addresses</a:t>
            </a:r>
          </a:p>
          <a:p>
            <a:pPr marL="540000" lvl="1">
              <a:buFont typeface="Wingdings" panose="05000000000000000000" pitchFamily="2" charset="2"/>
              <a:buChar char="Ø"/>
            </a:pPr>
            <a:r>
              <a:rPr lang="en-CA" sz="2000" spc="-50" dirty="0" smtClean="0"/>
              <a:t>RAM depth is </a:t>
            </a:r>
            <a:r>
              <a:rPr lang="en-CA" sz="2000" spc="-50" dirty="0" smtClean="0">
                <a:solidFill>
                  <a:srgbClr val="FF0000"/>
                </a:solidFill>
              </a:rPr>
              <a:t>exponential</a:t>
            </a:r>
            <a:r>
              <a:rPr lang="en-CA" sz="2000" spc="-50" dirty="0" smtClean="0"/>
              <a:t> to pattern width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2400" dirty="0"/>
          </a:p>
          <a:p>
            <a:r>
              <a:rPr lang="en-CA" sz="2400" dirty="0"/>
              <a:t>Solution: Cascading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Divide pattern into smaller slices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Search for each slice separately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000" spc="-50" dirty="0"/>
              <a:t>If all slices are found </a:t>
            </a:r>
            <a:r>
              <a:rPr lang="en-CA" sz="2000" spc="-50" dirty="0">
                <a:sym typeface="Wingdings" panose="05000000000000000000" pitchFamily="2" charset="2"/>
              </a:rPr>
              <a:t> pattern match!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 smtClean="0">
                <a:sym typeface="Wingdings" panose="05000000000000000000" pitchFamily="2" charset="2"/>
              </a:rPr>
              <a:t>RAM </a:t>
            </a:r>
            <a:r>
              <a:rPr lang="en-CA" sz="2000" dirty="0">
                <a:sym typeface="Wingdings" panose="05000000000000000000" pitchFamily="2" charset="2"/>
              </a:rPr>
              <a:t>depth is </a:t>
            </a:r>
            <a:r>
              <a:rPr lang="en-CA" sz="2000" dirty="0">
                <a:solidFill>
                  <a:srgbClr val="00B050"/>
                </a:solidFill>
                <a:sym typeface="Wingdings" panose="05000000000000000000" pitchFamily="2" charset="2"/>
              </a:rPr>
              <a:t>linear</a:t>
            </a:r>
            <a:r>
              <a:rPr lang="en-CA" sz="2000" dirty="0">
                <a:sym typeface="Wingdings" panose="05000000000000000000" pitchFamily="2" charset="2"/>
              </a:rPr>
              <a:t> to pattern width </a:t>
            </a:r>
            <a:endParaRPr lang="en-CA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605937" y="2909186"/>
            <a:ext cx="3180649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400" spc="-150" dirty="0" smtClean="0"/>
              <a:t>RAM Depth = 2</a:t>
            </a:r>
            <a:r>
              <a:rPr lang="en-CA" sz="2400" spc="-150" baseline="30000" dirty="0" smtClean="0"/>
              <a:t>Pattern Width</a:t>
            </a:r>
            <a:endParaRPr lang="en-CA" sz="2400" spc="-150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624112" y="5161086"/>
            <a:ext cx="4813127" cy="103221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2400" spc="-50" dirty="0" smtClean="0"/>
              <a:t>RAM Depth = </a:t>
            </a:r>
          </a:p>
          <a:p>
            <a:r>
              <a:rPr lang="en-CA" sz="2400" spc="-50" dirty="0" smtClean="0"/>
              <a:t>2</a:t>
            </a:r>
            <a:r>
              <a:rPr lang="en-CA" sz="2400" spc="-50" baseline="30000" dirty="0" smtClean="0"/>
              <a:t>Slice Width</a:t>
            </a:r>
            <a:r>
              <a:rPr lang="en-CA" sz="2400" spc="-50" dirty="0" smtClean="0"/>
              <a:t> x (Pattern Width / Slice Width)</a:t>
            </a:r>
            <a:endParaRPr lang="en-CA" sz="2400" spc="-50" dirty="0"/>
          </a:p>
        </p:txBody>
      </p:sp>
      <p:sp>
        <p:nvSpPr>
          <p:cNvPr id="6" name="Rounded Rectangle 5"/>
          <p:cNvSpPr/>
          <p:nvPr/>
        </p:nvSpPr>
        <p:spPr>
          <a:xfrm>
            <a:off x="5635350" y="2621187"/>
            <a:ext cx="720000" cy="72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CAM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355350" y="2621187"/>
            <a:ext cx="720000" cy="72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CAM</a:t>
            </a:r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7795350" y="2614236"/>
            <a:ext cx="720000" cy="72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CAM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355350" y="2041625"/>
            <a:ext cx="72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Slice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635350" y="2041625"/>
            <a:ext cx="72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Slice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7795350" y="2041625"/>
            <a:ext cx="72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Slice</a:t>
            </a:r>
            <a:endParaRPr lang="en-CA" dirty="0"/>
          </a:p>
        </p:txBody>
      </p:sp>
      <p:sp>
        <p:nvSpPr>
          <p:cNvPr id="12" name="Flowchart: Delay 11"/>
          <p:cNvSpPr/>
          <p:nvPr/>
        </p:nvSpPr>
        <p:spPr>
          <a:xfrm rot="5400000">
            <a:off x="6535349" y="3681524"/>
            <a:ext cx="1080000" cy="2880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5635350" y="1825625"/>
            <a:ext cx="28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CA" spc="650" dirty="0" smtClean="0">
                <a:solidFill>
                  <a:schemeClr val="tx1"/>
                </a:solidFill>
              </a:rPr>
              <a:t>Matched Pattern</a:t>
            </a:r>
            <a:endParaRPr lang="en-CA" spc="65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0" idx="2"/>
            <a:endCxn id="6" idx="0"/>
          </p:cNvCxnSpPr>
          <p:nvPr/>
        </p:nvCxnSpPr>
        <p:spPr>
          <a:xfrm>
            <a:off x="5995350" y="2257625"/>
            <a:ext cx="0" cy="3635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7" idx="0"/>
          </p:cNvCxnSpPr>
          <p:nvPr/>
        </p:nvCxnSpPr>
        <p:spPr>
          <a:xfrm>
            <a:off x="6715350" y="2257625"/>
            <a:ext cx="0" cy="3635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8" idx="0"/>
          </p:cNvCxnSpPr>
          <p:nvPr/>
        </p:nvCxnSpPr>
        <p:spPr>
          <a:xfrm>
            <a:off x="8155350" y="2257625"/>
            <a:ext cx="0" cy="356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5995350" y="3341186"/>
            <a:ext cx="0" cy="1224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6715350" y="3341187"/>
            <a:ext cx="0" cy="1224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8155350" y="3334235"/>
            <a:ext cx="0" cy="126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5251762" y="3853355"/>
            <a:ext cx="10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CA" dirty="0" smtClean="0">
                <a:solidFill>
                  <a:schemeClr val="tx1"/>
                </a:solidFill>
              </a:rPr>
              <a:t>Slice Match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70812" y="2041625"/>
            <a:ext cx="720000" cy="2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96000" rtlCol="0" anchor="ctr" anchorCtr="0"/>
          <a:lstStyle/>
          <a:p>
            <a:pPr algn="ctr"/>
            <a:r>
              <a:rPr lang="en-CA" sz="6000" dirty="0" smtClean="0">
                <a:solidFill>
                  <a:schemeClr val="accent1"/>
                </a:solidFill>
              </a:rPr>
              <a:t>…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0812" y="261423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96000" rtlCol="0" anchor="ctr" anchorCtr="0"/>
          <a:lstStyle/>
          <a:p>
            <a:pPr algn="ctr"/>
            <a:r>
              <a:rPr lang="en-CA" sz="6000" dirty="0" smtClean="0">
                <a:solidFill>
                  <a:schemeClr val="accent1"/>
                </a:solidFill>
              </a:rPr>
              <a:t>…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70812" y="3852754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96000" rtlCol="0" anchor="ctr" anchorCtr="0"/>
          <a:lstStyle/>
          <a:p>
            <a:pPr algn="ctr"/>
            <a:r>
              <a:rPr lang="en-CA" sz="6000" dirty="0" smtClean="0">
                <a:solidFill>
                  <a:schemeClr val="accent1"/>
                </a:solidFill>
              </a:rPr>
              <a:t>…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5971761" y="3853355"/>
            <a:ext cx="10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CA" dirty="0" smtClean="0">
                <a:solidFill>
                  <a:schemeClr val="tx1"/>
                </a:solidFill>
              </a:rPr>
              <a:t>Slice Match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7411685" y="3853355"/>
            <a:ext cx="10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CA" dirty="0" smtClean="0">
                <a:solidFill>
                  <a:schemeClr val="tx1"/>
                </a:solidFill>
              </a:rPr>
              <a:t>Slice Match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3761" y="5971617"/>
            <a:ext cx="1332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CA" dirty="0" smtClean="0">
                <a:solidFill>
                  <a:schemeClr val="tx1"/>
                </a:solidFill>
              </a:rPr>
              <a:t>Pattern Match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12" idx="3"/>
            <a:endCxn id="26" idx="0"/>
          </p:cNvCxnSpPr>
          <p:nvPr/>
        </p:nvCxnSpPr>
        <p:spPr>
          <a:xfrm flipH="1">
            <a:off x="7069761" y="5661524"/>
            <a:ext cx="5588" cy="3100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133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Hierarchical Search </a:t>
            </a:r>
            <a:r>
              <a:rPr lang="en-CA" dirty="0" smtClean="0"/>
              <a:t>2D BCAM: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Narrow and Deep BCAM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628650" y="1825625"/>
            <a:ext cx="7886700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CA" sz="4000" u="sng" spc="-150" dirty="0" smtClean="0"/>
              <a:t>Key  idea:</a:t>
            </a:r>
            <a:r>
              <a:rPr lang="en-CA" sz="4000" spc="-150" dirty="0"/>
              <a:t> Hierarchical search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3781" y="2464562"/>
            <a:ext cx="2197459" cy="3712401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1D BCAM</a:t>
            </a:r>
            <a:endParaRPr lang="en-CA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724268" y="2924945"/>
            <a:ext cx="2034963" cy="3171055"/>
          </a:xfrm>
          <a:prstGeom prst="roundRect">
            <a:avLst>
              <a:gd name="adj" fmla="val 62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2942783" y="2464562"/>
            <a:ext cx="5572568" cy="3712401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2D BCAM</a:t>
            </a:r>
            <a:endParaRPr lang="en-CA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3031190" y="2968562"/>
            <a:ext cx="5406399" cy="3171056"/>
          </a:xfrm>
          <a:prstGeom prst="roundRect">
            <a:avLst>
              <a:gd name="adj" fmla="val 62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3600" spc="-150" dirty="0"/>
          </a:p>
        </p:txBody>
      </p:sp>
      <p:sp>
        <p:nvSpPr>
          <p:cNvPr id="9" name="Rectangle 8"/>
          <p:cNvSpPr/>
          <p:nvPr/>
        </p:nvSpPr>
        <p:spPr>
          <a:xfrm>
            <a:off x="1712780" y="3392996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2780" y="3752610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2780" y="4112610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2457" y="4472610"/>
            <a:ext cx="360000" cy="72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68764" y="3392996"/>
            <a:ext cx="0" cy="215751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923028" y="4010985"/>
            <a:ext cx="68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too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deep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2457" y="5190507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6409" y="4413109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6409" y="4413109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7959" y="4413109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6409" y="4772723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8604" y="4772723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7959" y="4772723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6409" y="5132723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46409" y="5132723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07959" y="5132723"/>
            <a:ext cx="36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5763" y="4413109"/>
            <a:ext cx="54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65763" y="4772723"/>
            <a:ext cx="54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5763" y="5132723"/>
            <a:ext cx="540000" cy="36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86086" y="5492723"/>
            <a:ext cx="360000" cy="54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6086" y="5492723"/>
            <a:ext cx="360000" cy="54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07636" y="5492723"/>
            <a:ext cx="360000" cy="54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66960" y="5492723"/>
            <a:ext cx="540000" cy="5400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86409" y="4269093"/>
            <a:ext cx="162000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>
            <a:off x="5042393" y="4413109"/>
            <a:ext cx="0" cy="16200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TextBox 33"/>
          <p:cNvSpPr txBox="1"/>
          <p:nvPr/>
        </p:nvSpPr>
        <p:spPr>
          <a:xfrm>
            <a:off x="5783550" y="3945057"/>
            <a:ext cx="41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6349" y="506098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2k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31183" y="3156156"/>
            <a:ext cx="2502700" cy="703501"/>
          </a:xfrm>
          <a:prstGeom prst="roundRect">
            <a:avLst>
              <a:gd name="adj" fmla="val 1994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72000" rIns="0" bIns="0" rtlCol="0" anchor="t" anchorCtr="0"/>
          <a:lstStyle/>
          <a:p>
            <a:pPr marL="0" lvl="1">
              <a:lnSpc>
                <a:spcPct val="80000"/>
              </a:lnSpc>
            </a:pPr>
            <a:r>
              <a:rPr lang="en-CA" sz="2000" spc="-80" dirty="0" smtClean="0">
                <a:solidFill>
                  <a:srgbClr val="FF0000"/>
                </a:solidFill>
                <a:sym typeface="Wingdings" panose="05000000000000000000" pitchFamily="2" charset="2"/>
              </a:rPr>
              <a:t> </a:t>
            </a:r>
            <a:r>
              <a:rPr lang="en-CA" sz="2000" spc="-80" dirty="0" smtClean="0"/>
              <a:t>Find </a:t>
            </a:r>
            <a:r>
              <a:rPr lang="en-CA" sz="2000" spc="-80" dirty="0"/>
              <a:t>a set (row) with match using a 1D BCAM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848642" y="3156157"/>
            <a:ext cx="2508777" cy="686294"/>
          </a:xfrm>
          <a:prstGeom prst="roundRect">
            <a:avLst>
              <a:gd name="adj" fmla="val 1468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72000" rIns="0" bIns="0" rtlCol="0" anchor="t" anchorCtr="0"/>
          <a:lstStyle/>
          <a:p>
            <a:pPr marL="0" lvl="1">
              <a:lnSpc>
                <a:spcPct val="80000"/>
              </a:lnSpc>
            </a:pPr>
            <a:r>
              <a:rPr lang="en-CA" sz="2000" spc="-120" dirty="0" smtClean="0">
                <a:solidFill>
                  <a:srgbClr val="FF0000"/>
                </a:solidFill>
                <a:sym typeface="Wingdings" panose="05000000000000000000" pitchFamily="2" charset="2"/>
              </a:rPr>
              <a:t> </a:t>
            </a:r>
            <a:r>
              <a:rPr lang="en-CA" sz="2000" spc="-120" dirty="0" smtClean="0"/>
              <a:t>Search </a:t>
            </a:r>
            <a:r>
              <a:rPr lang="en-CA" sz="2000" spc="-120" dirty="0"/>
              <a:t>this set (row) in parallel for a specific match</a:t>
            </a:r>
          </a:p>
        </p:txBody>
      </p:sp>
      <p:cxnSp>
        <p:nvCxnSpPr>
          <p:cNvPr id="38" name="Curved Connector 37"/>
          <p:cNvCxnSpPr>
            <a:stCxn id="36" idx="2"/>
            <a:endCxn id="35" idx="1"/>
          </p:cNvCxnSpPr>
          <p:nvPr/>
        </p:nvCxnSpPr>
        <p:spPr>
          <a:xfrm rot="16200000" flipH="1">
            <a:off x="3821446" y="4420744"/>
            <a:ext cx="1385990" cy="263816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7" idx="2"/>
            <a:endCxn id="34" idx="3"/>
          </p:cNvCxnSpPr>
          <p:nvPr/>
        </p:nvCxnSpPr>
        <p:spPr>
          <a:xfrm rot="5400000">
            <a:off x="6507481" y="3534173"/>
            <a:ext cx="287272" cy="90382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94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Hierarchical Search 2D BCAM: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689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00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0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10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9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00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0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10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9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00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0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10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95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0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705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10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9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0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70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20681" y="2772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20681" y="3177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23015" y="357922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620681" y="398349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95350" y="2226469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5675681" y="3447543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0" y="276849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572000" y="317349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2000" y="357444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0" y="397944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97331" y="2768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97331" y="3173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97331" y="357444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297331" y="397944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 rot="16200000">
            <a:off x="3354666" y="3443492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72000" y="2494442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50681" y="4394567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r>
              <a:rPr lang="en-CA" sz="3000" spc="-270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032000" y="43905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pPr algn="ctr"/>
            <a:r>
              <a:rPr lang="en-CA" sz="3000" spc="-270" dirty="0">
                <a:solidFill>
                  <a:schemeClr val="tx1"/>
                </a:solidFill>
              </a:rPr>
              <a:t>RAM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12269" y="2226468"/>
            <a:ext cx="2383178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59" name="Rectangle 58"/>
          <p:cNvSpPr/>
          <p:nvPr/>
        </p:nvSpPr>
        <p:spPr>
          <a:xfrm>
            <a:off x="4029665" y="2226468"/>
            <a:ext cx="1787331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6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Hierarchical Search 2D BCAM: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689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00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0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10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9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00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0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10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9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00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0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10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95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0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705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10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9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0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70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20681" y="2772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20681" y="3177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23015" y="357922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620681" y="398349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95350" y="2226469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5675681" y="3447543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0" y="276849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572000" y="317349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2000" y="357444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0" y="3979443"/>
            <a:ext cx="108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97331" y="2768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97331" y="3173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97331" y="357444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297331" y="397944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 rot="16200000">
            <a:off x="3354666" y="3443492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72000" y="2494442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50681" y="4394567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r>
              <a:rPr lang="en-CA" sz="3000" spc="-270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032000" y="43905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pPr algn="ctr"/>
            <a:r>
              <a:rPr lang="en-CA" sz="3000" spc="-270" dirty="0">
                <a:solidFill>
                  <a:schemeClr val="tx1"/>
                </a:solidFill>
              </a:rPr>
              <a:t>RAM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98106" y="2776593"/>
            <a:ext cx="810000" cy="16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9" name="Rectangle 58"/>
          <p:cNvSpPr/>
          <p:nvPr/>
        </p:nvSpPr>
        <p:spPr>
          <a:xfrm>
            <a:off x="7706756" y="2776593"/>
            <a:ext cx="810000" cy="16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0" name="Rectangle 59"/>
          <p:cNvSpPr/>
          <p:nvPr/>
        </p:nvSpPr>
        <p:spPr>
          <a:xfrm>
            <a:off x="4574756" y="2766466"/>
            <a:ext cx="1080000" cy="81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1" name="Rectangle 60"/>
          <p:cNvSpPr/>
          <p:nvPr/>
        </p:nvSpPr>
        <p:spPr>
          <a:xfrm>
            <a:off x="4574756" y="3573431"/>
            <a:ext cx="1080000" cy="81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1" name="Rectangle 70"/>
          <p:cNvSpPr/>
          <p:nvPr/>
        </p:nvSpPr>
        <p:spPr>
          <a:xfrm>
            <a:off x="6212269" y="2226468"/>
            <a:ext cx="2383178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75" name="Rectangle 74"/>
          <p:cNvSpPr/>
          <p:nvPr/>
        </p:nvSpPr>
        <p:spPr>
          <a:xfrm>
            <a:off x="4029665" y="2226468"/>
            <a:ext cx="1787331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28650" y="2226469"/>
            <a:ext cx="3401015" cy="2704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CA" sz="2400" dirty="0" smtClean="0"/>
              <a:t>Divide address space into sets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>
                <a:solidFill>
                  <a:schemeClr val="bg1"/>
                </a:solidFill>
              </a:rPr>
              <a:t>RAM: each set in a line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>
                <a:solidFill>
                  <a:schemeClr val="bg1"/>
                </a:solidFill>
              </a:rPr>
              <a:t>Transposed-RAM: indicates “pattern in set?”</a:t>
            </a:r>
          </a:p>
          <a:p>
            <a:pPr>
              <a:lnSpc>
                <a:spcPct val="75000"/>
              </a:lnSpc>
            </a:pPr>
            <a:r>
              <a:rPr lang="en-CA" sz="2400" dirty="0" smtClean="0">
                <a:solidFill>
                  <a:schemeClr val="bg1"/>
                </a:solidFill>
              </a:rPr>
              <a:t>Hierarchical Search: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dirty="0" smtClean="0">
                <a:solidFill>
                  <a:schemeClr val="bg1"/>
                </a:solidFill>
              </a:rPr>
              <a:t>Find a set (row) with match using a 1D BCAM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spc="-30" dirty="0" smtClean="0">
                <a:solidFill>
                  <a:schemeClr val="bg1"/>
                </a:solidFill>
              </a:rPr>
              <a:t>Search this set (row) in parallel for a specific match</a:t>
            </a:r>
            <a:endParaRPr lang="en-CA" sz="1800" spc="-3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Hierarchical Search 2D BCAM:</a:t>
            </a:r>
            <a:br>
              <a:rPr lang="en-CA" dirty="0" smtClean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689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00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0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10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9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00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0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10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9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00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0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10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95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0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705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10350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9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0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70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20681" y="2772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20681" y="3177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23015" y="357922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620681" y="398349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95350" y="2226469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5675681" y="3447543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0" y="2768493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17090" y="276920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4710" y="3175516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19800" y="317921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97331" y="2768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97331" y="3173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 rot="16200000">
            <a:off x="3759301" y="3038858"/>
            <a:ext cx="810731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72000" y="2494442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50681" y="4394567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r>
              <a:rPr lang="en-CA" sz="3000" spc="-270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032000" y="43905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pPr algn="ctr"/>
            <a:r>
              <a:rPr lang="en-CA" sz="3000" spc="-270" dirty="0">
                <a:solidFill>
                  <a:schemeClr val="tx1"/>
                </a:solidFill>
              </a:rPr>
              <a:t>RAM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98106" y="2776593"/>
            <a:ext cx="810000" cy="16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9" name="Rectangle 58"/>
          <p:cNvSpPr/>
          <p:nvPr/>
        </p:nvSpPr>
        <p:spPr>
          <a:xfrm>
            <a:off x="7706756" y="2776593"/>
            <a:ext cx="810000" cy="16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0" name="Rectangle 59"/>
          <p:cNvSpPr/>
          <p:nvPr/>
        </p:nvSpPr>
        <p:spPr>
          <a:xfrm>
            <a:off x="4574756" y="2766466"/>
            <a:ext cx="1080000" cy="4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1" name="Rectangle 70"/>
          <p:cNvSpPr/>
          <p:nvPr/>
        </p:nvSpPr>
        <p:spPr>
          <a:xfrm>
            <a:off x="4574335" y="3171466"/>
            <a:ext cx="1080000" cy="4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1" name="Rectangle 60"/>
          <p:cNvSpPr/>
          <p:nvPr/>
        </p:nvSpPr>
        <p:spPr>
          <a:xfrm>
            <a:off x="6212269" y="2226468"/>
            <a:ext cx="2383178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68" name="Rectangle 67"/>
          <p:cNvSpPr/>
          <p:nvPr/>
        </p:nvSpPr>
        <p:spPr>
          <a:xfrm>
            <a:off x="4029665" y="2226468"/>
            <a:ext cx="1787331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628650" y="2226469"/>
            <a:ext cx="3401015" cy="2704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CA" sz="2400" dirty="0" smtClean="0"/>
              <a:t>Divide address space into sets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/>
              <a:t>RAM: each set in a line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>
                <a:solidFill>
                  <a:schemeClr val="bg1"/>
                </a:solidFill>
              </a:rPr>
              <a:t>Transposed-RAM: indicates “pattern in set?”</a:t>
            </a:r>
          </a:p>
          <a:p>
            <a:pPr>
              <a:lnSpc>
                <a:spcPct val="75000"/>
              </a:lnSpc>
            </a:pPr>
            <a:r>
              <a:rPr lang="en-CA" sz="2400" dirty="0" smtClean="0">
                <a:solidFill>
                  <a:schemeClr val="bg1"/>
                </a:solidFill>
              </a:rPr>
              <a:t>Hierarchical Search: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dirty="0" smtClean="0">
                <a:solidFill>
                  <a:schemeClr val="bg1"/>
                </a:solidFill>
              </a:rPr>
              <a:t>Find a set (row) with match using a 1D BCAM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spc="-30" dirty="0" smtClean="0">
                <a:solidFill>
                  <a:schemeClr val="bg1"/>
                </a:solidFill>
              </a:rPr>
              <a:t>Search this set (row) in parallel for a specific match</a:t>
            </a:r>
            <a:endParaRPr lang="en-CA" sz="1800" spc="-3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37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Hierarchical Search 2D BCAM: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689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4081" y="276718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9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04081" y="317218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19087" y="3182004"/>
            <a:ext cx="405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9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04081" y="357313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94146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04081" y="397813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9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0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20681" y="2772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20681" y="3177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23015" y="357922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620681" y="398349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95350" y="2226469"/>
            <a:ext cx="81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5675681" y="3447543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0" y="2768493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17090" y="276920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4710" y="3175516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19800" y="317921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97331" y="2768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97331" y="3173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72000" y="2494442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50681" y="4394567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r>
              <a:rPr lang="en-CA" sz="3000" spc="-270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032000" y="43905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pPr algn="ctr"/>
            <a:r>
              <a:rPr lang="en-CA" sz="3000" spc="-270" dirty="0">
                <a:solidFill>
                  <a:schemeClr val="tx1"/>
                </a:solidFill>
              </a:rPr>
              <a:t>RAM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98106" y="2776593"/>
            <a:ext cx="405000" cy="16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9" name="Rectangle 58"/>
          <p:cNvSpPr/>
          <p:nvPr/>
        </p:nvSpPr>
        <p:spPr>
          <a:xfrm>
            <a:off x="7305487" y="2775281"/>
            <a:ext cx="405000" cy="16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1" name="Rectangle 60"/>
          <p:cNvSpPr/>
          <p:nvPr/>
        </p:nvSpPr>
        <p:spPr>
          <a:xfrm>
            <a:off x="4574756" y="2766466"/>
            <a:ext cx="1080000" cy="4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8" name="Rectangle 67"/>
          <p:cNvSpPr/>
          <p:nvPr/>
        </p:nvSpPr>
        <p:spPr>
          <a:xfrm>
            <a:off x="4574335" y="3171466"/>
            <a:ext cx="1080000" cy="4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9" name="Rectangle 68"/>
          <p:cNvSpPr/>
          <p:nvPr/>
        </p:nvSpPr>
        <p:spPr>
          <a:xfrm rot="16200000">
            <a:off x="3759301" y="3038858"/>
            <a:ext cx="810731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2269" y="2226468"/>
            <a:ext cx="2383178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41" name="Rectangle 40"/>
          <p:cNvSpPr/>
          <p:nvPr/>
        </p:nvSpPr>
        <p:spPr>
          <a:xfrm>
            <a:off x="4029665" y="2226468"/>
            <a:ext cx="1787331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28650" y="2226469"/>
            <a:ext cx="3401015" cy="2704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CA" sz="2400" dirty="0" smtClean="0"/>
              <a:t>Divide address space into sets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/>
              <a:t>RAM: each set in a line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/>
              <a:t>Transposed-RAM: indicates “pattern in set?”</a:t>
            </a:r>
          </a:p>
          <a:p>
            <a:pPr>
              <a:lnSpc>
                <a:spcPct val="75000"/>
              </a:lnSpc>
            </a:pPr>
            <a:r>
              <a:rPr lang="en-CA" sz="2400" dirty="0" smtClean="0">
                <a:solidFill>
                  <a:schemeClr val="bg1"/>
                </a:solidFill>
              </a:rPr>
              <a:t>Hierarchical Search: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dirty="0" smtClean="0">
                <a:solidFill>
                  <a:schemeClr val="bg1"/>
                </a:solidFill>
              </a:rPr>
              <a:t>Find a set (row) with match using a 1D BCAM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spc="-30" dirty="0" smtClean="0">
                <a:solidFill>
                  <a:schemeClr val="bg1"/>
                </a:solidFill>
              </a:rPr>
              <a:t>Search this set (row) in parallel for a specific match</a:t>
            </a:r>
            <a:endParaRPr lang="en-CA" sz="1800" spc="-3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30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Binary</a:t>
            </a:r>
            <a:br>
              <a:rPr lang="en-CA" dirty="0" smtClean="0"/>
            </a:br>
            <a:r>
              <a:rPr lang="en-CA" dirty="0" smtClean="0"/>
              <a:t>Content-Addressable Memories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584943" y="1825625"/>
            <a:ext cx="7930407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spc="-150" dirty="0"/>
              <a:t>Hardware-based Single-Cycle Parallel Search Engines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0351" y="2456892"/>
            <a:ext cx="3889491" cy="3744000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Write</a:t>
            </a:r>
            <a:endParaRPr lang="en-CA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691787" y="2960948"/>
            <a:ext cx="3591691" cy="3168000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800" dirty="0"/>
              <a:t>Stores new data at specific address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87327" y="2456892"/>
            <a:ext cx="3928023" cy="3744000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Match</a:t>
            </a:r>
            <a:endParaRPr lang="en-CA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4759399" y="2961300"/>
            <a:ext cx="3598020" cy="3168000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800" dirty="0"/>
              <a:t>Search all addresses for a given data (pattern)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48800" y="4774164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45566" y="3910164"/>
            <a:ext cx="82809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Found in </a:t>
            </a:r>
            <a:r>
              <a:rPr lang="en-CA" sz="2800" b="1" spc="-150" dirty="0" smtClean="0">
                <a:solidFill>
                  <a:srgbClr val="FF0000"/>
                </a:solidFill>
              </a:rPr>
              <a:t>‘2’</a:t>
            </a:r>
            <a:endParaRPr lang="en-CA" sz="2800" b="1" spc="-15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3605" y="39101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spc="-200" dirty="0" smtClean="0">
                <a:solidFill>
                  <a:schemeClr val="bg1"/>
                </a:solidFill>
              </a:rPr>
              <a:t>“RAW”</a:t>
            </a:r>
            <a:endParaRPr lang="en-CA" sz="3600" spc="-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3605" y="43421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“FSP”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3605" y="4774212"/>
            <a:ext cx="1190756" cy="432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“FPL”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3605" y="5206260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“FPT”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7380" y="39101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0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07380" y="43421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1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07380" y="4774212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2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7380" y="5206260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3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9511" y="5638308"/>
            <a:ext cx="180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108000" rtlCol="0" anchor="ctr" anchorCtr="0"/>
          <a:lstStyle/>
          <a:p>
            <a:pPr algn="ctr"/>
            <a:r>
              <a:rPr lang="en-CA" sz="4000" spc="600" dirty="0" smtClean="0">
                <a:solidFill>
                  <a:schemeClr val="accent1"/>
                </a:solidFill>
              </a:rPr>
              <a:t>BCAM</a:t>
            </a:r>
            <a:endParaRPr lang="en-CA" sz="4000" spc="600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1459" y="4774164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21148" y="4130831"/>
            <a:ext cx="85503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Search for </a:t>
            </a:r>
            <a:r>
              <a:rPr lang="en-CA" sz="2800" b="1" spc="-150" dirty="0" smtClean="0">
                <a:solidFill>
                  <a:srgbClr val="FF0000"/>
                </a:solidFill>
              </a:rPr>
              <a:t>“FPL”</a:t>
            </a:r>
            <a:endParaRPr lang="en-CA" sz="2800" b="1" spc="-15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4551" y="3851172"/>
            <a:ext cx="1206928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spc="-200" dirty="0" smtClean="0">
                <a:solidFill>
                  <a:schemeClr val="bg1"/>
                </a:solidFill>
              </a:rPr>
              <a:t>“RAW”</a:t>
            </a:r>
            <a:endParaRPr lang="en-CA" sz="3600" spc="-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24551" y="4283172"/>
            <a:ext cx="1206928" cy="432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rgbClr val="FF0000"/>
                </a:solidFill>
              </a:rPr>
              <a:t>“FSP”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4551" y="4715220"/>
            <a:ext cx="1206928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“FPL”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24551" y="5147268"/>
            <a:ext cx="1206928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“FPT”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58326" y="3851172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0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58326" y="4283172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1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8326" y="4715220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2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8326" y="5147268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3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50457" y="5579316"/>
            <a:ext cx="180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108000" rtlCol="0" anchor="ctr" anchorCtr="0"/>
          <a:lstStyle/>
          <a:p>
            <a:pPr algn="ctr"/>
            <a:r>
              <a:rPr lang="en-CA" sz="4000" spc="600" dirty="0" smtClean="0">
                <a:solidFill>
                  <a:schemeClr val="accent1"/>
                </a:solidFill>
              </a:rPr>
              <a:t>BCAM</a:t>
            </a:r>
            <a:endParaRPr lang="en-CA" sz="4000" spc="600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82405" y="4499148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6906" y="4067100"/>
            <a:ext cx="80549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Store </a:t>
            </a:r>
            <a:r>
              <a:rPr lang="en-CA" sz="2800" b="1" spc="-150" dirty="0" smtClean="0">
                <a:solidFill>
                  <a:srgbClr val="FF0000"/>
                </a:solidFill>
              </a:rPr>
              <a:t>“FSP”</a:t>
            </a:r>
          </a:p>
          <a:p>
            <a:r>
              <a:rPr lang="en-CA" sz="2800" spc="-150" dirty="0" smtClean="0"/>
              <a:t>in </a:t>
            </a:r>
            <a:r>
              <a:rPr lang="en-CA" sz="2800" b="1" spc="-150" dirty="0" smtClean="0">
                <a:solidFill>
                  <a:srgbClr val="FF0000"/>
                </a:solidFill>
              </a:rPr>
              <a:t>‘1’</a:t>
            </a:r>
            <a:endParaRPr lang="en-CA" sz="2800" b="1" spc="-150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27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Hierarchical Search 2D BCAM: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689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4081" y="276718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9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04081" y="317218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19087" y="3182004"/>
            <a:ext cx="405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9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04081" y="357313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94146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04081" y="397813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9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0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20681" y="2772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20681" y="3177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23015" y="357922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620681" y="398349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5675681" y="3447543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0" y="2768493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17090" y="276920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4710" y="3175516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19800" y="317921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97331" y="2768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97331" y="3173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72000" y="2494442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50681" y="4394567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r>
              <a:rPr lang="en-CA" sz="3000" spc="-270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032000" y="43905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pPr algn="ctr"/>
            <a:r>
              <a:rPr lang="en-CA" sz="3000" spc="-270" dirty="0">
                <a:solidFill>
                  <a:schemeClr val="tx1"/>
                </a:solidFill>
              </a:rPr>
              <a:t>RAM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99081" y="3980801"/>
            <a:ext cx="810000" cy="4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6" name="Straight Arrow Connector 5"/>
          <p:cNvCxnSpPr>
            <a:stCxn id="48" idx="1"/>
            <a:endCxn id="51" idx="3"/>
          </p:cNvCxnSpPr>
          <p:nvPr/>
        </p:nvCxnSpPr>
        <p:spPr>
          <a:xfrm flipH="1">
            <a:off x="5654757" y="2635519"/>
            <a:ext cx="1240594" cy="3334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574756" y="2766466"/>
            <a:ext cx="1080000" cy="4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8" name="Rectangle 67"/>
          <p:cNvSpPr/>
          <p:nvPr/>
        </p:nvSpPr>
        <p:spPr>
          <a:xfrm rot="16200000">
            <a:off x="3759301" y="3038858"/>
            <a:ext cx="810731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95350" y="2226469"/>
            <a:ext cx="81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2269" y="2226468"/>
            <a:ext cx="2383178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41" name="Rectangle 40"/>
          <p:cNvSpPr/>
          <p:nvPr/>
        </p:nvSpPr>
        <p:spPr>
          <a:xfrm>
            <a:off x="4029665" y="2226468"/>
            <a:ext cx="1787331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43" name="Elbow Connector 42"/>
          <p:cNvCxnSpPr>
            <a:stCxn id="44" idx="3"/>
            <a:endCxn id="55" idx="1"/>
          </p:cNvCxnSpPr>
          <p:nvPr/>
        </p:nvCxnSpPr>
        <p:spPr>
          <a:xfrm flipV="1">
            <a:off x="5850532" y="4185994"/>
            <a:ext cx="770150" cy="1131631"/>
          </a:xfrm>
          <a:prstGeom prst="bentConnector3">
            <a:avLst>
              <a:gd name="adj1" fmla="val 2492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22416" y="5196125"/>
            <a:ext cx="1728116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100" spc="-113" dirty="0">
                <a:solidFill>
                  <a:srgbClr val="FF0000"/>
                </a:solidFill>
              </a:rPr>
              <a:t>Match pattern ‘3’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28650" y="2226469"/>
            <a:ext cx="3401015" cy="2704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CA" sz="2400" dirty="0" smtClean="0"/>
              <a:t>Divide address space into sets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/>
              <a:t>RAM: each set in a line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/>
              <a:t>Transposed-RAM: indicates “pattern in set?”</a:t>
            </a:r>
          </a:p>
          <a:p>
            <a:pPr>
              <a:lnSpc>
                <a:spcPct val="75000"/>
              </a:lnSpc>
            </a:pPr>
            <a:r>
              <a:rPr lang="en-CA" sz="2400" dirty="0" smtClean="0"/>
              <a:t>Hierarchical Search: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dirty="0" smtClean="0"/>
              <a:t>Find a set (row) with match using a 1D BCAM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spc="-30" dirty="0" smtClean="0">
                <a:solidFill>
                  <a:schemeClr val="bg1"/>
                </a:solidFill>
              </a:rPr>
              <a:t>Search this set (row) in parallel for a specific match</a:t>
            </a:r>
            <a:endParaRPr lang="en-CA" sz="1800" spc="-3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4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Hierarchical Search 2D BCAM: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401015" cy="2704047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CA" sz="2400" dirty="0" smtClean="0"/>
              <a:t>Divide address space into sets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/>
              <a:t>RAM: each set in a line</a:t>
            </a:r>
          </a:p>
          <a:p>
            <a:pPr lvl="1">
              <a:lnSpc>
                <a:spcPct val="75000"/>
              </a:lnSpc>
            </a:pPr>
            <a:r>
              <a:rPr lang="en-CA" sz="1800" dirty="0" smtClean="0"/>
              <a:t>Transposed-RAM: indicates “pattern in set?”</a:t>
            </a:r>
          </a:p>
          <a:p>
            <a:pPr>
              <a:lnSpc>
                <a:spcPct val="75000"/>
              </a:lnSpc>
            </a:pPr>
            <a:r>
              <a:rPr lang="en-CA" sz="2400" dirty="0" smtClean="0"/>
              <a:t>Hierarchical Search: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dirty="0" smtClean="0"/>
              <a:t>Find a set (row) with match using a 1D BCAM</a:t>
            </a:r>
          </a:p>
          <a:p>
            <a:pPr lvl="1" indent="-342900">
              <a:lnSpc>
                <a:spcPct val="75000"/>
              </a:lnSpc>
              <a:buFont typeface="+mj-lt"/>
              <a:buAutoNum type="arabicPeriod"/>
            </a:pPr>
            <a:r>
              <a:rPr lang="en-CA" sz="1800" spc="-30" dirty="0" smtClean="0"/>
              <a:t>Search this set (row) in parallel for a specific match</a:t>
            </a:r>
            <a:endParaRPr lang="en-CA" sz="1800" spc="-30" dirty="0"/>
          </a:p>
        </p:txBody>
      </p:sp>
      <p:sp>
        <p:nvSpPr>
          <p:cNvPr id="22" name="Rectangle 21"/>
          <p:cNvSpPr/>
          <p:nvPr/>
        </p:nvSpPr>
        <p:spPr>
          <a:xfrm>
            <a:off x="6895350" y="2768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4081" y="276718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95350" y="317349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04081" y="317218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19087" y="3182004"/>
            <a:ext cx="405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95350" y="3574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04081" y="357313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94146" y="3979443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04081" y="3978131"/>
            <a:ext cx="405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95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00350" y="2500519"/>
            <a:ext cx="405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620681" y="2772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20681" y="317754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23015" y="357922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620681" y="3983494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5675681" y="3447543"/>
            <a:ext cx="162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0" y="2768493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17090" y="276920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4710" y="3175516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19800" y="3179212"/>
            <a:ext cx="540000" cy="4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97331" y="2768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97331" y="3173492"/>
            <a:ext cx="27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72000" y="2494442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50681" y="4394567"/>
            <a:ext cx="216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r>
              <a:rPr lang="en-CA" sz="3000" spc="-270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032000" y="43905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0" rIns="0" bIns="81000" rtlCol="0" anchor="ctr" anchorCtr="0"/>
          <a:lstStyle/>
          <a:p>
            <a:pPr algn="ctr"/>
            <a:r>
              <a:rPr lang="en-CA" sz="3000" spc="-270" dirty="0">
                <a:solidFill>
                  <a:schemeClr val="tx1"/>
                </a:solidFill>
              </a:rPr>
              <a:t>RAM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19800" y="2766466"/>
            <a:ext cx="534956" cy="4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3759301" y="3038858"/>
            <a:ext cx="810731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95350" y="2226469"/>
            <a:ext cx="81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2269" y="2226468"/>
            <a:ext cx="2383178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43" name="Rectangle 42"/>
          <p:cNvSpPr/>
          <p:nvPr/>
        </p:nvSpPr>
        <p:spPr>
          <a:xfrm>
            <a:off x="4029665" y="2226468"/>
            <a:ext cx="1787331" cy="27040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8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Hierarchical Search 2D BCAM: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Pros </a:t>
            </a:r>
            <a:r>
              <a:rPr lang="en-CA" dirty="0"/>
              <a:t>and Cons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917613"/>
              </p:ext>
            </p:extLst>
          </p:nvPr>
        </p:nvGraphicFramePr>
        <p:xfrm>
          <a:off x="631722" y="3667125"/>
          <a:ext cx="7883627" cy="250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628793"/>
              </p:ext>
            </p:extLst>
          </p:nvPr>
        </p:nvGraphicFramePr>
        <p:xfrm>
          <a:off x="631723" y="1963329"/>
          <a:ext cx="7883626" cy="143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746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Indirectly-Indexed HS BCAM:</a:t>
            </a:r>
            <a:br>
              <a:rPr lang="en-CA" dirty="0" smtClean="0"/>
            </a:br>
            <a:r>
              <a:rPr lang="en-CA" dirty="0" smtClean="0"/>
              <a:t>Cascadable Wide and Deep BCAM</a:t>
            </a:r>
            <a:endParaRPr lang="en-CA" dirty="0"/>
          </a:p>
        </p:txBody>
      </p:sp>
      <p:sp>
        <p:nvSpPr>
          <p:cNvPr id="32" name="Rounded Rectangle 31"/>
          <p:cNvSpPr/>
          <p:nvPr/>
        </p:nvSpPr>
        <p:spPr>
          <a:xfrm>
            <a:off x="628650" y="2222171"/>
            <a:ext cx="7886700" cy="324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625" spc="-113" dirty="0"/>
              <a:t>PROBLEM: is it possible to regenerate matches for all addresses?</a:t>
            </a:r>
          </a:p>
        </p:txBody>
      </p:sp>
      <p:graphicFrame>
        <p:nvGraphicFramePr>
          <p:cNvPr id="3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84349"/>
              </p:ext>
            </p:extLst>
          </p:nvPr>
        </p:nvGraphicFramePr>
        <p:xfrm>
          <a:off x="628650" y="2839056"/>
          <a:ext cx="5670000" cy="110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Rectangle 33"/>
          <p:cNvSpPr/>
          <p:nvPr/>
        </p:nvSpPr>
        <p:spPr>
          <a:xfrm>
            <a:off x="6786270" y="3077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6219217" y="3375030"/>
            <a:ext cx="86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400" spc="-180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86246" y="2834934"/>
            <a:ext cx="1728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 anchorCtr="0"/>
          <a:lstStyle/>
          <a:p>
            <a:pPr algn="ctr"/>
            <a:r>
              <a:rPr lang="en-CA" sz="2400" spc="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02270" y="3077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18318" y="307793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34318" y="307793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50366" y="3077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66366" y="3077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82414" y="307793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98414" y="307793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86246" y="3293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02270" y="3293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18294" y="3293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34318" y="3293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50342" y="3293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866366" y="3293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82390" y="3293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98414" y="329395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6246" y="351287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02294" y="351000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18294" y="351285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434342" y="3509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50342" y="351287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66390" y="351000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082390" y="351285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98438" y="3509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86246" y="372600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02270" y="3726030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18294" y="3725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34318" y="372600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650342" y="372600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66366" y="3726030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82390" y="372598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98414" y="372600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86294" y="3077961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0" name="Rectangle 69"/>
          <p:cNvSpPr/>
          <p:nvPr/>
        </p:nvSpPr>
        <p:spPr>
          <a:xfrm>
            <a:off x="7218342" y="3077961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1" name="Rectangle 70"/>
          <p:cNvSpPr/>
          <p:nvPr/>
        </p:nvSpPr>
        <p:spPr>
          <a:xfrm>
            <a:off x="7650342" y="3077934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2" name="Rectangle 71"/>
          <p:cNvSpPr/>
          <p:nvPr/>
        </p:nvSpPr>
        <p:spPr>
          <a:xfrm>
            <a:off x="8082390" y="3077934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8" name="Rectangle 67"/>
          <p:cNvSpPr/>
          <p:nvPr/>
        </p:nvSpPr>
        <p:spPr>
          <a:xfrm rot="20878083">
            <a:off x="6766001" y="3232344"/>
            <a:ext cx="1794332" cy="5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450" dirty="0">
                <a:solidFill>
                  <a:schemeClr val="bg1"/>
                </a:solidFill>
              </a:rPr>
              <a:t>Match</a:t>
            </a:r>
          </a:p>
          <a:p>
            <a:pPr algn="ctr">
              <a:lnSpc>
                <a:spcPct val="70000"/>
              </a:lnSpc>
            </a:pPr>
            <a:r>
              <a:rPr lang="en-CA" sz="2400" spc="450" dirty="0">
                <a:solidFill>
                  <a:schemeClr val="bg1"/>
                </a:solidFill>
              </a:rPr>
              <a:t>Indicators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5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786294" y="372603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218294" y="3726057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50342" y="351003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 err="1"/>
              <a:t>Cascadable</a:t>
            </a:r>
            <a:r>
              <a:rPr lang="en-CA" dirty="0"/>
              <a:t> Wide and Deep BCAM</a:t>
            </a:r>
          </a:p>
        </p:txBody>
      </p:sp>
      <p:graphicFrame>
        <p:nvGraphicFramePr>
          <p:cNvPr id="31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904906"/>
              </p:ext>
            </p:extLst>
          </p:nvPr>
        </p:nvGraphicFramePr>
        <p:xfrm>
          <a:off x="628651" y="4230346"/>
          <a:ext cx="5670000" cy="125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628650" y="2222171"/>
            <a:ext cx="7886700" cy="324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625" spc="-113" dirty="0"/>
              <a:t>PROBLEM: is it possible to regenerate matches for all addresses?</a:t>
            </a:r>
          </a:p>
        </p:txBody>
      </p:sp>
      <p:graphicFrame>
        <p:nvGraphicFramePr>
          <p:cNvPr id="3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877392"/>
              </p:ext>
            </p:extLst>
          </p:nvPr>
        </p:nvGraphicFramePr>
        <p:xfrm>
          <a:off x="628650" y="2839056"/>
          <a:ext cx="5670000" cy="110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Rectangle 33"/>
          <p:cNvSpPr/>
          <p:nvPr/>
        </p:nvSpPr>
        <p:spPr>
          <a:xfrm>
            <a:off x="6786270" y="3077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6219217" y="3375030"/>
            <a:ext cx="86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400" spc="-180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86246" y="2834934"/>
            <a:ext cx="1728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 anchorCtr="0"/>
          <a:lstStyle/>
          <a:p>
            <a:pPr algn="ctr"/>
            <a:r>
              <a:rPr lang="en-CA" sz="24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18318" y="3077934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50366" y="3077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82414" y="3077934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86246" y="3293982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8294" y="3293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50342" y="3293982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82390" y="3293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6246" y="3512877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18294" y="351285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82390" y="351285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650342" y="3726006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82390" y="3725982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86294" y="3077961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0" name="Rectangle 69"/>
          <p:cNvSpPr/>
          <p:nvPr/>
        </p:nvSpPr>
        <p:spPr>
          <a:xfrm>
            <a:off x="7218342" y="3077961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1" name="Rectangle 70"/>
          <p:cNvSpPr/>
          <p:nvPr/>
        </p:nvSpPr>
        <p:spPr>
          <a:xfrm>
            <a:off x="7650342" y="3077934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2" name="Rectangle 71"/>
          <p:cNvSpPr/>
          <p:nvPr/>
        </p:nvSpPr>
        <p:spPr>
          <a:xfrm>
            <a:off x="8082390" y="3077934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6894252" y="423909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002282" y="423909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894252" y="4347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002282" y="4347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cxnSp>
        <p:nvCxnSpPr>
          <p:cNvPr id="113" name="Elbow Connector 112"/>
          <p:cNvCxnSpPr>
            <a:endCxn id="95" idx="1"/>
          </p:cNvCxnSpPr>
          <p:nvPr/>
        </p:nvCxnSpPr>
        <p:spPr>
          <a:xfrm flipH="1">
            <a:off x="6894252" y="3834006"/>
            <a:ext cx="107994" cy="567096"/>
          </a:xfrm>
          <a:prstGeom prst="bentConnector5">
            <a:avLst>
              <a:gd name="adj1" fmla="val -6614"/>
              <a:gd name="adj2" fmla="val -246"/>
              <a:gd name="adj3" fmla="val 1661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7326300" y="4238399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434330" y="4238399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326300" y="4346411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434330" y="4346411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28" name="Elbow Connector 127"/>
          <p:cNvCxnSpPr>
            <a:endCxn id="125" idx="3"/>
          </p:cNvCxnSpPr>
          <p:nvPr/>
        </p:nvCxnSpPr>
        <p:spPr>
          <a:xfrm rot="16200000" flipH="1">
            <a:off x="7153903" y="3903971"/>
            <a:ext cx="668771" cy="108084"/>
          </a:xfrm>
          <a:prstGeom prst="bentConnector4">
            <a:avLst>
              <a:gd name="adj1" fmla="val -148"/>
              <a:gd name="adj2" fmla="val 169399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endCxn id="126" idx="1"/>
          </p:cNvCxnSpPr>
          <p:nvPr/>
        </p:nvCxnSpPr>
        <p:spPr>
          <a:xfrm flipH="1">
            <a:off x="7326300" y="3833315"/>
            <a:ext cx="107994" cy="567096"/>
          </a:xfrm>
          <a:prstGeom prst="bentConnector5">
            <a:avLst>
              <a:gd name="adj1" fmla="val 59535"/>
              <a:gd name="adj2" fmla="val -246"/>
              <a:gd name="adj3" fmla="val 1661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endCxn id="94" idx="3"/>
          </p:cNvCxnSpPr>
          <p:nvPr/>
        </p:nvCxnSpPr>
        <p:spPr>
          <a:xfrm rot="16200000" flipH="1">
            <a:off x="6603926" y="3786733"/>
            <a:ext cx="904552" cy="108161"/>
          </a:xfrm>
          <a:prstGeom prst="bentConnector4">
            <a:avLst>
              <a:gd name="adj1" fmla="val -107"/>
              <a:gd name="adj2" fmla="val 1693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758348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866378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758348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866378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52" name="Elbow Connector 151"/>
          <p:cNvCxnSpPr>
            <a:endCxn id="150" idx="1"/>
          </p:cNvCxnSpPr>
          <p:nvPr/>
        </p:nvCxnSpPr>
        <p:spPr>
          <a:xfrm flipH="1">
            <a:off x="7758348" y="3620877"/>
            <a:ext cx="107994" cy="780237"/>
          </a:xfrm>
          <a:prstGeom prst="bentConnector5">
            <a:avLst>
              <a:gd name="adj1" fmla="val -6615"/>
              <a:gd name="adj2" fmla="val -407"/>
              <a:gd name="adj3" fmla="val 162842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endCxn id="149" idx="3"/>
          </p:cNvCxnSpPr>
          <p:nvPr/>
        </p:nvCxnSpPr>
        <p:spPr>
          <a:xfrm rot="16200000" flipH="1">
            <a:off x="7468022" y="3786745"/>
            <a:ext cx="904552" cy="108161"/>
          </a:xfrm>
          <a:prstGeom prst="bentConnector4">
            <a:avLst>
              <a:gd name="adj1" fmla="val 25"/>
              <a:gd name="adj2" fmla="val 1693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8190402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298432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8190402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8298432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cxnSp>
        <p:nvCxnSpPr>
          <p:cNvPr id="163" name="Elbow Connector 162"/>
          <p:cNvCxnSpPr>
            <a:endCxn id="159" idx="3"/>
          </p:cNvCxnSpPr>
          <p:nvPr/>
        </p:nvCxnSpPr>
        <p:spPr>
          <a:xfrm rot="16200000" flipH="1">
            <a:off x="7806661" y="3693331"/>
            <a:ext cx="1091327" cy="108215"/>
          </a:xfrm>
          <a:prstGeom prst="bentConnector4">
            <a:avLst>
              <a:gd name="adj1" fmla="val 67"/>
              <a:gd name="adj2" fmla="val 162713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20878083">
            <a:off x="6766001" y="3232344"/>
            <a:ext cx="1794332" cy="5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225" dirty="0">
                <a:solidFill>
                  <a:schemeClr val="bg1"/>
                </a:solidFill>
              </a:rPr>
              <a:t>Indicators</a:t>
            </a:r>
          </a:p>
          <a:p>
            <a:pPr algn="ctr">
              <a:lnSpc>
                <a:spcPct val="70000"/>
              </a:lnSpc>
            </a:pPr>
            <a:r>
              <a:rPr lang="en-CA" sz="2400" spc="225" dirty="0">
                <a:solidFill>
                  <a:schemeClr val="bg1"/>
                </a:solidFill>
              </a:rPr>
              <a:t>Indices</a:t>
            </a:r>
          </a:p>
        </p:txBody>
      </p:sp>
      <p:cxnSp>
        <p:nvCxnSpPr>
          <p:cNvPr id="76" name="Elbow Connector 75"/>
          <p:cNvCxnSpPr/>
          <p:nvPr/>
        </p:nvCxnSpPr>
        <p:spPr>
          <a:xfrm flipH="1">
            <a:off x="8190402" y="3834018"/>
            <a:ext cx="107994" cy="567096"/>
          </a:xfrm>
          <a:prstGeom prst="bentConnector5">
            <a:avLst>
              <a:gd name="adj1" fmla="val -6614"/>
              <a:gd name="adj2" fmla="val 174"/>
              <a:gd name="adj3" fmla="val 1661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786217" y="4459187"/>
            <a:ext cx="1728029" cy="301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pc="-203" dirty="0">
                <a:solidFill>
                  <a:schemeClr val="accent1"/>
                </a:solidFill>
              </a:rPr>
              <a:t>Intra-set Match Indicators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7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7650343" y="4168224"/>
            <a:ext cx="432029" cy="340896"/>
          </a:xfrm>
          <a:prstGeom prst="roundRect">
            <a:avLst>
              <a:gd name="adj" fmla="val 62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spc="-113" dirty="0"/>
          </a:p>
        </p:txBody>
      </p:sp>
      <p:sp>
        <p:nvSpPr>
          <p:cNvPr id="61" name="Rounded Rectangle 60"/>
          <p:cNvSpPr/>
          <p:nvPr/>
        </p:nvSpPr>
        <p:spPr>
          <a:xfrm>
            <a:off x="8082391" y="4168224"/>
            <a:ext cx="432029" cy="340896"/>
          </a:xfrm>
          <a:prstGeom prst="roundRect">
            <a:avLst>
              <a:gd name="adj" fmla="val 62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spc="-113" dirty="0"/>
          </a:p>
        </p:txBody>
      </p:sp>
      <p:sp>
        <p:nvSpPr>
          <p:cNvPr id="60" name="Rounded Rectangle 59"/>
          <p:cNvSpPr/>
          <p:nvPr/>
        </p:nvSpPr>
        <p:spPr>
          <a:xfrm>
            <a:off x="7218295" y="4171382"/>
            <a:ext cx="432029" cy="340896"/>
          </a:xfrm>
          <a:prstGeom prst="roundRect">
            <a:avLst>
              <a:gd name="adj" fmla="val 62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spc="-113" dirty="0"/>
          </a:p>
        </p:txBody>
      </p:sp>
      <p:sp>
        <p:nvSpPr>
          <p:cNvPr id="59" name="Rounded Rectangle 58"/>
          <p:cNvSpPr/>
          <p:nvPr/>
        </p:nvSpPr>
        <p:spPr>
          <a:xfrm>
            <a:off x="6786265" y="4168224"/>
            <a:ext cx="432029" cy="340896"/>
          </a:xfrm>
          <a:prstGeom prst="roundRect">
            <a:avLst>
              <a:gd name="adj" fmla="val 62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spc="-113" dirty="0"/>
          </a:p>
        </p:txBody>
      </p:sp>
      <p:sp>
        <p:nvSpPr>
          <p:cNvPr id="55" name="Rounded Rectangle 54"/>
          <p:cNvSpPr/>
          <p:nvPr/>
        </p:nvSpPr>
        <p:spPr>
          <a:xfrm>
            <a:off x="6457950" y="2827657"/>
            <a:ext cx="2136143" cy="1168406"/>
          </a:xfrm>
          <a:prstGeom prst="roundRect">
            <a:avLst>
              <a:gd name="adj" fmla="val 62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spc="-113" dirty="0"/>
          </a:p>
        </p:txBody>
      </p:sp>
      <p:sp>
        <p:nvSpPr>
          <p:cNvPr id="75" name="Rectangle 74"/>
          <p:cNvSpPr/>
          <p:nvPr/>
        </p:nvSpPr>
        <p:spPr>
          <a:xfrm>
            <a:off x="6786294" y="372603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218294" y="3726057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50342" y="351003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 err="1"/>
              <a:t>Cascadable</a:t>
            </a:r>
            <a:r>
              <a:rPr lang="en-CA" dirty="0"/>
              <a:t> Wide and Deep BCAM</a:t>
            </a:r>
          </a:p>
        </p:txBody>
      </p:sp>
      <p:graphicFrame>
        <p:nvGraphicFramePr>
          <p:cNvPr id="31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472106"/>
              </p:ext>
            </p:extLst>
          </p:nvPr>
        </p:nvGraphicFramePr>
        <p:xfrm>
          <a:off x="628651" y="4230346"/>
          <a:ext cx="5670000" cy="125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628650" y="2222171"/>
            <a:ext cx="7886700" cy="324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625" spc="-113" dirty="0"/>
              <a:t>PROBLEM: is it possible to regenerate matches for all addresses?</a:t>
            </a:r>
          </a:p>
        </p:txBody>
      </p:sp>
      <p:graphicFrame>
        <p:nvGraphicFramePr>
          <p:cNvPr id="3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051141"/>
              </p:ext>
            </p:extLst>
          </p:nvPr>
        </p:nvGraphicFramePr>
        <p:xfrm>
          <a:off x="628650" y="2839056"/>
          <a:ext cx="5670000" cy="110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Rectangle 33"/>
          <p:cNvSpPr/>
          <p:nvPr/>
        </p:nvSpPr>
        <p:spPr>
          <a:xfrm>
            <a:off x="6786270" y="3077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6219217" y="3375030"/>
            <a:ext cx="86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400" spc="-180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86246" y="2834934"/>
            <a:ext cx="1728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 anchorCtr="0"/>
          <a:lstStyle/>
          <a:p>
            <a:pPr algn="ctr"/>
            <a:r>
              <a:rPr lang="en-CA" sz="24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18318" y="3077934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50366" y="3077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82414" y="3077934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86246" y="3293982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8294" y="3293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50342" y="3293982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82390" y="3293958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6246" y="3512877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18294" y="351285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82390" y="3512853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650342" y="3726006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82390" y="3725982"/>
            <a:ext cx="43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86294" y="3077961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0" name="Rectangle 69"/>
          <p:cNvSpPr/>
          <p:nvPr/>
        </p:nvSpPr>
        <p:spPr>
          <a:xfrm>
            <a:off x="7218342" y="3077961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1" name="Rectangle 70"/>
          <p:cNvSpPr/>
          <p:nvPr/>
        </p:nvSpPr>
        <p:spPr>
          <a:xfrm>
            <a:off x="7650342" y="3077934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2" name="Rectangle 71"/>
          <p:cNvSpPr/>
          <p:nvPr/>
        </p:nvSpPr>
        <p:spPr>
          <a:xfrm>
            <a:off x="8082390" y="3077934"/>
            <a:ext cx="432000" cy="86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6894252" y="423909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002282" y="423909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894252" y="4347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002282" y="4347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cxnSp>
        <p:nvCxnSpPr>
          <p:cNvPr id="113" name="Elbow Connector 112"/>
          <p:cNvCxnSpPr>
            <a:endCxn id="95" idx="1"/>
          </p:cNvCxnSpPr>
          <p:nvPr/>
        </p:nvCxnSpPr>
        <p:spPr>
          <a:xfrm flipH="1">
            <a:off x="6894252" y="3834006"/>
            <a:ext cx="107994" cy="567096"/>
          </a:xfrm>
          <a:prstGeom prst="bentConnector5">
            <a:avLst>
              <a:gd name="adj1" fmla="val -6614"/>
              <a:gd name="adj2" fmla="val -246"/>
              <a:gd name="adj3" fmla="val 1661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7326300" y="4238399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434330" y="4238399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326300" y="4346411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434330" y="4346411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28" name="Elbow Connector 127"/>
          <p:cNvCxnSpPr>
            <a:endCxn id="125" idx="3"/>
          </p:cNvCxnSpPr>
          <p:nvPr/>
        </p:nvCxnSpPr>
        <p:spPr>
          <a:xfrm rot="16200000" flipH="1">
            <a:off x="7153903" y="3903971"/>
            <a:ext cx="668771" cy="108084"/>
          </a:xfrm>
          <a:prstGeom prst="bentConnector4">
            <a:avLst>
              <a:gd name="adj1" fmla="val -148"/>
              <a:gd name="adj2" fmla="val 169399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endCxn id="126" idx="1"/>
          </p:cNvCxnSpPr>
          <p:nvPr/>
        </p:nvCxnSpPr>
        <p:spPr>
          <a:xfrm flipH="1">
            <a:off x="7326300" y="3833315"/>
            <a:ext cx="107994" cy="567096"/>
          </a:xfrm>
          <a:prstGeom prst="bentConnector5">
            <a:avLst>
              <a:gd name="adj1" fmla="val 59535"/>
              <a:gd name="adj2" fmla="val -246"/>
              <a:gd name="adj3" fmla="val 1661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endCxn id="94" idx="3"/>
          </p:cNvCxnSpPr>
          <p:nvPr/>
        </p:nvCxnSpPr>
        <p:spPr>
          <a:xfrm rot="16200000" flipH="1">
            <a:off x="6603926" y="3786733"/>
            <a:ext cx="904552" cy="108161"/>
          </a:xfrm>
          <a:prstGeom prst="bentConnector4">
            <a:avLst>
              <a:gd name="adj1" fmla="val -107"/>
              <a:gd name="adj2" fmla="val 1693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758348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866378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758348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866378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52" name="Elbow Connector 151"/>
          <p:cNvCxnSpPr>
            <a:endCxn id="150" idx="1"/>
          </p:cNvCxnSpPr>
          <p:nvPr/>
        </p:nvCxnSpPr>
        <p:spPr>
          <a:xfrm flipH="1">
            <a:off x="7758348" y="3620877"/>
            <a:ext cx="107994" cy="780237"/>
          </a:xfrm>
          <a:prstGeom prst="bentConnector5">
            <a:avLst>
              <a:gd name="adj1" fmla="val -6615"/>
              <a:gd name="adj2" fmla="val -407"/>
              <a:gd name="adj3" fmla="val 162842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endCxn id="149" idx="3"/>
          </p:cNvCxnSpPr>
          <p:nvPr/>
        </p:nvCxnSpPr>
        <p:spPr>
          <a:xfrm rot="16200000" flipH="1">
            <a:off x="7468022" y="3786745"/>
            <a:ext cx="904552" cy="108161"/>
          </a:xfrm>
          <a:prstGeom prst="bentConnector4">
            <a:avLst>
              <a:gd name="adj1" fmla="val 25"/>
              <a:gd name="adj2" fmla="val 1693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8190402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298432" y="423910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8190402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05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8298432" y="434711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1050" dirty="0">
              <a:solidFill>
                <a:srgbClr val="FF0000"/>
              </a:solidFill>
            </a:endParaRPr>
          </a:p>
        </p:txBody>
      </p:sp>
      <p:cxnSp>
        <p:nvCxnSpPr>
          <p:cNvPr id="162" name="Elbow Connector 161"/>
          <p:cNvCxnSpPr>
            <a:endCxn id="160" idx="1"/>
          </p:cNvCxnSpPr>
          <p:nvPr/>
        </p:nvCxnSpPr>
        <p:spPr>
          <a:xfrm flipH="1">
            <a:off x="8190402" y="3834018"/>
            <a:ext cx="107994" cy="567096"/>
          </a:xfrm>
          <a:prstGeom prst="bentConnector5">
            <a:avLst>
              <a:gd name="adj1" fmla="val -6614"/>
              <a:gd name="adj2" fmla="val 174"/>
              <a:gd name="adj3" fmla="val 166150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endCxn id="159" idx="3"/>
          </p:cNvCxnSpPr>
          <p:nvPr/>
        </p:nvCxnSpPr>
        <p:spPr>
          <a:xfrm rot="16200000" flipH="1">
            <a:off x="7806661" y="3693331"/>
            <a:ext cx="1091327" cy="108215"/>
          </a:xfrm>
          <a:prstGeom prst="bentConnector4">
            <a:avLst>
              <a:gd name="adj1" fmla="val 67"/>
              <a:gd name="adj2" fmla="val 162713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20878083">
            <a:off x="6766001" y="3232344"/>
            <a:ext cx="1794332" cy="5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225" dirty="0">
                <a:solidFill>
                  <a:schemeClr val="bg1"/>
                </a:solidFill>
              </a:rPr>
              <a:t>Indicators</a:t>
            </a:r>
          </a:p>
          <a:p>
            <a:pPr algn="ctr">
              <a:lnSpc>
                <a:spcPct val="70000"/>
              </a:lnSpc>
            </a:pPr>
            <a:r>
              <a:rPr lang="en-CA" sz="2400" spc="225" dirty="0">
                <a:solidFill>
                  <a:schemeClr val="bg1"/>
                </a:solidFill>
              </a:rPr>
              <a:t>Indices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866217" y="5238201"/>
            <a:ext cx="727876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CA" sz="2400" spc="-180" dirty="0">
                <a:solidFill>
                  <a:schemeClr val="accent6">
                    <a:lumMod val="75000"/>
                  </a:schemeClr>
                </a:solidFill>
              </a:rPr>
              <a:t>BRAM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86601" y="4914195"/>
            <a:ext cx="1727645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CA" sz="2400" spc="-180" dirty="0">
                <a:solidFill>
                  <a:schemeClr val="accent2">
                    <a:lumMod val="75000"/>
                  </a:schemeClr>
                </a:solidFill>
              </a:rPr>
              <a:t>LUTRAM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786217" y="4459187"/>
            <a:ext cx="1728029" cy="301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pc="-203" dirty="0">
                <a:solidFill>
                  <a:schemeClr val="accent1"/>
                </a:solidFill>
              </a:rPr>
              <a:t>Intra-set Match Indicators</a:t>
            </a:r>
          </a:p>
        </p:txBody>
      </p:sp>
      <p:cxnSp>
        <p:nvCxnSpPr>
          <p:cNvPr id="10" name="Straight Arrow Connector 9"/>
          <p:cNvCxnSpPr>
            <a:stCxn id="59" idx="2"/>
            <a:endCxn id="67" idx="0"/>
          </p:cNvCxnSpPr>
          <p:nvPr/>
        </p:nvCxnSpPr>
        <p:spPr>
          <a:xfrm>
            <a:off x="7002280" y="4509120"/>
            <a:ext cx="648144" cy="405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0" idx="2"/>
            <a:endCxn id="67" idx="0"/>
          </p:cNvCxnSpPr>
          <p:nvPr/>
        </p:nvCxnSpPr>
        <p:spPr>
          <a:xfrm>
            <a:off x="7434309" y="4512279"/>
            <a:ext cx="216115" cy="40191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2" idx="2"/>
            <a:endCxn id="67" idx="0"/>
          </p:cNvCxnSpPr>
          <p:nvPr/>
        </p:nvCxnSpPr>
        <p:spPr>
          <a:xfrm flipH="1">
            <a:off x="7650424" y="4509120"/>
            <a:ext cx="215933" cy="405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1" idx="2"/>
            <a:endCxn id="67" idx="0"/>
          </p:cNvCxnSpPr>
          <p:nvPr/>
        </p:nvCxnSpPr>
        <p:spPr>
          <a:xfrm flipH="1">
            <a:off x="7650424" y="4509120"/>
            <a:ext cx="647981" cy="4050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5" idx="3"/>
            <a:endCxn id="55" idx="3"/>
          </p:cNvCxnSpPr>
          <p:nvPr/>
        </p:nvCxnSpPr>
        <p:spPr>
          <a:xfrm flipV="1">
            <a:off x="8594093" y="3411861"/>
            <a:ext cx="9525" cy="1961341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94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7443029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442464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  <a:endParaRPr lang="en-CA" sz="3000" dirty="0"/>
          </a:p>
        </p:txBody>
      </p:sp>
      <p:sp>
        <p:nvSpPr>
          <p:cNvPr id="60" name="Rectangle 59"/>
          <p:cNvSpPr/>
          <p:nvPr/>
        </p:nvSpPr>
        <p:spPr>
          <a:xfrm>
            <a:off x="7121031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119152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85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Divide address space into sets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Store sets with a match in Indicators-RAM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Transposed-RAM stores indices to all matches in set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Hierarchical Search: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Find indices of all matching sets in Transposed-RAM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Read Indicators-RAM using indices from Transposed-RAM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338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1932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41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8554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9400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42612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5670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662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6438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7973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66464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88678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9338" y="2692817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45615" y="2681565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65341" y="2685167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90438" y="2689779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4670" y="296484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4670" y="328195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92" y="360773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2699" y="393352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9338" y="2418767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6069591" y="347095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75973" y="2185340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515694" y="2130676"/>
            <a:ext cx="2025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51" name="Rectangle 50"/>
          <p:cNvSpPr/>
          <p:nvPr/>
        </p:nvSpPr>
        <p:spPr>
          <a:xfrm>
            <a:off x="5207897" y="2977048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07897" y="3303466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206122" y="3623454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07314" y="3946300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933228" y="297704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933228" y="330346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929073" y="3623453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29073" y="394630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207897" y="2702996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70652" y="21528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4145455" y="3485493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78334" y="2130676"/>
            <a:ext cx="1809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82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7443029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442464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  <a:endParaRPr lang="en-CA" sz="3000" dirty="0"/>
          </a:p>
        </p:txBody>
      </p:sp>
      <p:sp>
        <p:nvSpPr>
          <p:cNvPr id="60" name="Rectangle 59"/>
          <p:cNvSpPr/>
          <p:nvPr/>
        </p:nvSpPr>
        <p:spPr>
          <a:xfrm>
            <a:off x="7118650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119152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85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Divide address space into sets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Store sets with a match in Indicators-RAM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Transposed-RAM stores indices to all matches in set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Hierarchical Search: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Find indices of all matching sets in Transposed-RAM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Read Indicators-RAM using indices from Transposed-RAM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338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1932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41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8554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9400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42612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5670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662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6438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7973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66464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88678" y="393352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9338" y="2692817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45615" y="2681565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65341" y="2685167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90438" y="2689779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4670" y="296484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4670" y="328195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92" y="360773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2699" y="393352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9338" y="2418767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6069591" y="347095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75973" y="2185340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18464" y="3611063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5" name="Rectangle 34"/>
          <p:cNvSpPr/>
          <p:nvPr/>
        </p:nvSpPr>
        <p:spPr>
          <a:xfrm>
            <a:off x="7118890" y="3937901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2" name="Rectangle 41"/>
          <p:cNvSpPr/>
          <p:nvPr/>
        </p:nvSpPr>
        <p:spPr>
          <a:xfrm>
            <a:off x="7128159" y="2972015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3" name="Rectangle 42"/>
          <p:cNvSpPr/>
          <p:nvPr/>
        </p:nvSpPr>
        <p:spPr>
          <a:xfrm>
            <a:off x="7776159" y="2974067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9" name="Rectangle 98"/>
          <p:cNvSpPr/>
          <p:nvPr/>
        </p:nvSpPr>
        <p:spPr>
          <a:xfrm>
            <a:off x="6515694" y="2130676"/>
            <a:ext cx="2025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00" name="Rectangle 99"/>
          <p:cNvSpPr/>
          <p:nvPr/>
        </p:nvSpPr>
        <p:spPr>
          <a:xfrm>
            <a:off x="5207897" y="2977048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207897" y="3303466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203742" y="3623454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203742" y="3946300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933228" y="297704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933228" y="330346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929073" y="3623453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929073" y="394630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207897" y="2702996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670652" y="21528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210653" y="2975021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12" name="Rectangle 111"/>
          <p:cNvSpPr/>
          <p:nvPr/>
        </p:nvSpPr>
        <p:spPr>
          <a:xfrm>
            <a:off x="5210652" y="3622442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13" name="Rectangle 112"/>
          <p:cNvSpPr/>
          <p:nvPr/>
        </p:nvSpPr>
        <p:spPr>
          <a:xfrm rot="16200000">
            <a:off x="4145455" y="3485493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4578334" y="2130676"/>
            <a:ext cx="1809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08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7127351" y="3610862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7776691" y="328414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>
            <a:off x="7779073" y="3928946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8" name="Rectangle 97"/>
          <p:cNvSpPr/>
          <p:nvPr/>
        </p:nvSpPr>
        <p:spPr>
          <a:xfrm>
            <a:off x="7127992" y="3937570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85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Divide address space into sets</a:t>
            </a:r>
          </a:p>
          <a:p>
            <a:r>
              <a:rPr lang="en-CA" dirty="0" smtClean="0"/>
              <a:t>Store sets with a match in Indicators-RAM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Transposed-RAM stores indices to all matches in set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Hierarchical Search: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Find indices of all matching sets in Transposed-RAM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Read Indicators-RAM using indices from Transposed-RAM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338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1932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41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8554" y="2960792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9400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42612" y="328527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3692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4488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6438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7973" y="3607738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3692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3420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9338" y="2692817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45615" y="2681565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65341" y="2685167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90438" y="2689779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4670" y="296484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4670" y="328195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92" y="360773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2699" y="393352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9338" y="2418767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6069591" y="347095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75973" y="2185340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18464" y="3611063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5" name="Rectangle 34"/>
          <p:cNvSpPr/>
          <p:nvPr/>
        </p:nvSpPr>
        <p:spPr>
          <a:xfrm>
            <a:off x="7118890" y="3937901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2" name="Rectangle 41"/>
          <p:cNvSpPr/>
          <p:nvPr/>
        </p:nvSpPr>
        <p:spPr>
          <a:xfrm>
            <a:off x="7128159" y="2972015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3" name="Rectangle 42"/>
          <p:cNvSpPr/>
          <p:nvPr/>
        </p:nvSpPr>
        <p:spPr>
          <a:xfrm>
            <a:off x="7776159" y="2974067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8" name="Rectangle 67"/>
          <p:cNvSpPr/>
          <p:nvPr/>
        </p:nvSpPr>
        <p:spPr>
          <a:xfrm>
            <a:off x="6575973" y="5116816"/>
            <a:ext cx="183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Indicators-RAMs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87250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4548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515694" y="4429957"/>
            <a:ext cx="2025000" cy="918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99" name="Rectangle 98"/>
          <p:cNvSpPr/>
          <p:nvPr/>
        </p:nvSpPr>
        <p:spPr>
          <a:xfrm>
            <a:off x="6515694" y="2130676"/>
            <a:ext cx="2025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53" name="Rectangle 152"/>
          <p:cNvSpPr/>
          <p:nvPr/>
        </p:nvSpPr>
        <p:spPr>
          <a:xfrm>
            <a:off x="787250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814548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07897" y="2977048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207897" y="3303466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203742" y="3623454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203742" y="3946300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933228" y="297704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933228" y="330346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929073" y="3623453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929073" y="394630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207897" y="2702996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670652" y="21528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210653" y="2975021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26" name="Rectangle 125"/>
          <p:cNvSpPr/>
          <p:nvPr/>
        </p:nvSpPr>
        <p:spPr>
          <a:xfrm>
            <a:off x="5210652" y="3622442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27" name="Rectangle 126"/>
          <p:cNvSpPr/>
          <p:nvPr/>
        </p:nvSpPr>
        <p:spPr>
          <a:xfrm rot="16200000">
            <a:off x="4145455" y="3485493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578334" y="2130676"/>
            <a:ext cx="1809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8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7120333" y="3611178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7767313" y="328414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>
            <a:off x="7764932" y="3928946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8" name="Rectangle 97"/>
          <p:cNvSpPr/>
          <p:nvPr/>
        </p:nvSpPr>
        <p:spPr>
          <a:xfrm>
            <a:off x="7121986" y="3928622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85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Divide address space into sets</a:t>
            </a:r>
          </a:p>
          <a:p>
            <a:r>
              <a:rPr lang="en-CA" dirty="0" smtClean="0"/>
              <a:t>Store sets with a match in Indicators-RAM</a:t>
            </a:r>
          </a:p>
          <a:p>
            <a:r>
              <a:rPr lang="en-CA" dirty="0" smtClean="0"/>
              <a:t>Transposed-RAM stores indices to all matches in set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Hierarchical Search: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Find indices of all matching sets in Transposed-RAM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Read Indicators-RAM using indices from Transposed-RAM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338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41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9400" y="328527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3692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4488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6438" y="360773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3692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3420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9338" y="269281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65341" y="268516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4670" y="296484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4670" y="328195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92" y="360773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2699" y="393352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9338" y="2418767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6069591" y="347095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75973" y="2185340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cxnSp>
        <p:nvCxnSpPr>
          <p:cNvPr id="34" name="Elbow Connector 33"/>
          <p:cNvCxnSpPr>
            <a:endCxn id="13" idx="1"/>
          </p:cNvCxnSpPr>
          <p:nvPr/>
        </p:nvCxnSpPr>
        <p:spPr>
          <a:xfrm flipH="1">
            <a:off x="7113692" y="3769738"/>
            <a:ext cx="328958" cy="858993"/>
          </a:xfrm>
          <a:prstGeom prst="bentConnector5">
            <a:avLst>
              <a:gd name="adj1" fmla="val 19545"/>
              <a:gd name="adj2" fmla="val 69752"/>
              <a:gd name="adj3" fmla="val 123164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8" idx="3"/>
          </p:cNvCxnSpPr>
          <p:nvPr/>
        </p:nvCxnSpPr>
        <p:spPr>
          <a:xfrm rot="16200000" flipH="1">
            <a:off x="7124571" y="4420557"/>
            <a:ext cx="853884" cy="203814"/>
          </a:xfrm>
          <a:prstGeom prst="bentConnector4">
            <a:avLst>
              <a:gd name="adj1" fmla="val 32357"/>
              <a:gd name="adj2" fmla="val 142060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75973" y="5116816"/>
            <a:ext cx="183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Indicators-RAMs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87250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4548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88" name="Elbow Connector 87"/>
          <p:cNvCxnSpPr>
            <a:endCxn id="82" idx="3"/>
          </p:cNvCxnSpPr>
          <p:nvPr/>
        </p:nvCxnSpPr>
        <p:spPr>
          <a:xfrm rot="10800000" flipH="1" flipV="1">
            <a:off x="8088661" y="3447277"/>
            <a:ext cx="326824" cy="1186862"/>
          </a:xfrm>
          <a:prstGeom prst="bentConnector5">
            <a:avLst>
              <a:gd name="adj1" fmla="val 22587"/>
              <a:gd name="adj2" fmla="val 78189"/>
              <a:gd name="adj3" fmla="val 124043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515694" y="4429957"/>
            <a:ext cx="2025000" cy="918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99" name="Rectangle 98"/>
          <p:cNvSpPr/>
          <p:nvPr/>
        </p:nvSpPr>
        <p:spPr>
          <a:xfrm>
            <a:off x="6515694" y="2130676"/>
            <a:ext cx="2025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149" name="Elbow Connector 148"/>
          <p:cNvCxnSpPr>
            <a:endCxn id="153" idx="1"/>
          </p:cNvCxnSpPr>
          <p:nvPr/>
        </p:nvCxnSpPr>
        <p:spPr>
          <a:xfrm flipH="1">
            <a:off x="7872505" y="4095522"/>
            <a:ext cx="217959" cy="857034"/>
          </a:xfrm>
          <a:prstGeom prst="bentConnector5">
            <a:avLst>
              <a:gd name="adj1" fmla="val 34960"/>
              <a:gd name="adj2" fmla="val 32496"/>
              <a:gd name="adj3" fmla="val 137146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787250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814548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07897" y="2977048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07897" y="3303466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206122" y="3623454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07314" y="3946300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933228" y="297704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933228" y="330346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929073" y="3623453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29073" y="394630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07897" y="2702996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670652" y="21528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4145455" y="3485493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578334" y="2130676"/>
            <a:ext cx="1809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Ternary</a:t>
            </a:r>
            <a:br>
              <a:rPr lang="en-CA" dirty="0" smtClean="0"/>
            </a:br>
            <a:r>
              <a:rPr lang="en-CA" dirty="0"/>
              <a:t>Content-Addressable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584943" y="1825625"/>
            <a:ext cx="7930407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spc="-150" dirty="0" smtClean="0"/>
              <a:t>Adds the ability to use wildcards (X’s) </a:t>
            </a:r>
            <a:endParaRPr lang="en-CA" sz="3200" spc="-150" dirty="0"/>
          </a:p>
        </p:txBody>
      </p:sp>
      <p:sp>
        <p:nvSpPr>
          <p:cNvPr id="7" name="Rounded Rectangle 6"/>
          <p:cNvSpPr/>
          <p:nvPr/>
        </p:nvSpPr>
        <p:spPr>
          <a:xfrm>
            <a:off x="615083" y="2456892"/>
            <a:ext cx="3928023" cy="3744000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Match</a:t>
            </a:r>
            <a:endParaRPr lang="en-CA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87155" y="2961300"/>
            <a:ext cx="3598020" cy="3168000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800" dirty="0"/>
              <a:t>Search all addresses for a given data (pattern)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76556" y="4774164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0622" y="4220166"/>
            <a:ext cx="82809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2400" spc="-150" dirty="0" smtClean="0"/>
              <a:t>Found in</a:t>
            </a:r>
          </a:p>
          <a:p>
            <a:pPr algn="ctr"/>
            <a:r>
              <a:rPr lang="en-CA" sz="2400" b="1" spc="-150" dirty="0" smtClean="0">
                <a:solidFill>
                  <a:srgbClr val="FF0000"/>
                </a:solidFill>
              </a:rPr>
              <a:t>‘2’</a:t>
            </a:r>
            <a:r>
              <a:rPr lang="en-CA" sz="2400" spc="-150" dirty="0" smtClean="0"/>
              <a:t> &amp; </a:t>
            </a:r>
            <a:r>
              <a:rPr lang="en-CA" sz="2400" b="1" spc="-150" dirty="0" smtClean="0">
                <a:solidFill>
                  <a:srgbClr val="FF0000"/>
                </a:solidFill>
              </a:rPr>
              <a:t>‘3’</a:t>
            </a:r>
            <a:endParaRPr lang="en-CA" sz="2400" b="1" spc="-15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1361" y="39101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spc="-200" dirty="0" smtClean="0">
                <a:solidFill>
                  <a:schemeClr val="bg1"/>
                </a:solidFill>
              </a:rPr>
              <a:t>“RAW”</a:t>
            </a:r>
            <a:endParaRPr lang="en-CA" sz="3600" spc="-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1361" y="43421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“FSP”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1361" y="4774212"/>
            <a:ext cx="1190756" cy="432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rgbClr val="FF0000"/>
                </a:solidFill>
              </a:rPr>
              <a:t>“F**”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1361" y="5206260"/>
            <a:ext cx="1190756" cy="432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rgbClr val="FF0000"/>
                </a:solidFill>
              </a:rPr>
              <a:t>“FP*”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136" y="39101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0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136" y="43421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1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136" y="4774212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2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136" y="5206260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3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7267" y="5638308"/>
            <a:ext cx="180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108000" rtlCol="0" anchor="ctr" anchorCtr="0"/>
          <a:lstStyle/>
          <a:p>
            <a:pPr algn="ctr"/>
            <a:r>
              <a:rPr lang="en-CA" sz="4000" spc="600" dirty="0" smtClean="0">
                <a:solidFill>
                  <a:schemeClr val="accent1"/>
                </a:solidFill>
              </a:rPr>
              <a:t>BCAM</a:t>
            </a:r>
            <a:endParaRPr lang="en-CA" sz="4000" spc="600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59215" y="4774164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1424" y="4205449"/>
            <a:ext cx="85503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2400" spc="-150" dirty="0" smtClean="0"/>
              <a:t>Search for </a:t>
            </a:r>
            <a:r>
              <a:rPr lang="en-CA" sz="2400" b="1" spc="-150" dirty="0" smtClean="0">
                <a:solidFill>
                  <a:srgbClr val="FF0000"/>
                </a:solidFill>
              </a:rPr>
              <a:t>“FPL”</a:t>
            </a:r>
            <a:endParaRPr lang="en-CA" sz="2400" b="1" spc="-150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06830" y="2444928"/>
            <a:ext cx="3928023" cy="3744000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4000" dirty="0" smtClean="0"/>
              <a:t>Encoding</a:t>
            </a:r>
            <a:endParaRPr lang="en-CA" sz="4000" dirty="0"/>
          </a:p>
        </p:txBody>
      </p:sp>
      <p:sp>
        <p:nvSpPr>
          <p:cNvPr id="34" name="Rounded Rectangle 33"/>
          <p:cNvSpPr/>
          <p:nvPr/>
        </p:nvSpPr>
        <p:spPr>
          <a:xfrm>
            <a:off x="4667379" y="2984928"/>
            <a:ext cx="3768698" cy="1567407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800" b="1" dirty="0" smtClean="0"/>
              <a:t>Priority Encoder (PE)</a:t>
            </a:r>
          </a:p>
          <a:p>
            <a:pPr algn="ctr">
              <a:lnSpc>
                <a:spcPct val="70000"/>
              </a:lnSpc>
            </a:pPr>
            <a:r>
              <a:rPr lang="en-CA" sz="2800" b="1" dirty="0" smtClean="0"/>
              <a:t>(First occurrence)</a:t>
            </a:r>
          </a:p>
          <a:p>
            <a:pPr algn="ctr">
              <a:lnSpc>
                <a:spcPct val="70000"/>
              </a:lnSpc>
            </a:pPr>
            <a:endParaRPr lang="en-CA" sz="2800" dirty="0"/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The smallest address were </a:t>
            </a:r>
            <a:r>
              <a:rPr lang="en-CA" sz="2400" b="1" dirty="0" smtClean="0">
                <a:solidFill>
                  <a:srgbClr val="FF0000"/>
                </a:solidFill>
              </a:rPr>
              <a:t>“FPL”</a:t>
            </a:r>
            <a:r>
              <a:rPr lang="en-CA" sz="2400" dirty="0" smtClean="0"/>
              <a:t> is found is </a:t>
            </a:r>
            <a:r>
              <a:rPr lang="en-CA" sz="2400" b="1" dirty="0" smtClean="0">
                <a:solidFill>
                  <a:srgbClr val="FF0000"/>
                </a:solidFill>
              </a:rPr>
              <a:t>‘2’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86492" y="4580945"/>
            <a:ext cx="3768698" cy="1567407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800" b="1" dirty="0" smtClean="0"/>
              <a:t>Longest-Prefix Match (LPM)</a:t>
            </a:r>
          </a:p>
          <a:p>
            <a:pPr algn="ctr">
              <a:lnSpc>
                <a:spcPct val="70000"/>
              </a:lnSpc>
            </a:pPr>
            <a:endParaRPr lang="en-CA" sz="2800" dirty="0"/>
          </a:p>
          <a:p>
            <a:pPr algn="ctr">
              <a:lnSpc>
                <a:spcPct val="70000"/>
              </a:lnSpc>
            </a:pPr>
            <a:r>
              <a:rPr lang="en-CA" sz="2400" dirty="0" smtClean="0"/>
              <a:t>The longest matching prefix </a:t>
            </a:r>
            <a:r>
              <a:rPr lang="en-CA" sz="2400" dirty="0" smtClean="0">
                <a:solidFill>
                  <a:schemeClr val="tx1"/>
                </a:solidFill>
              </a:rPr>
              <a:t>of</a:t>
            </a:r>
            <a:r>
              <a:rPr lang="en-CA" sz="2400" b="1" dirty="0" smtClean="0">
                <a:solidFill>
                  <a:schemeClr val="tx1"/>
                </a:solidFill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</a:rPr>
              <a:t>“FPL” </a:t>
            </a:r>
            <a:r>
              <a:rPr lang="en-CA" sz="2400" dirty="0" smtClean="0"/>
              <a:t>is found in </a:t>
            </a:r>
            <a:r>
              <a:rPr lang="en-CA" sz="2400" b="1" dirty="0" smtClean="0">
                <a:solidFill>
                  <a:srgbClr val="FF0000"/>
                </a:solidFill>
              </a:rPr>
              <a:t>‘3’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133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7120333" y="3611178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7761809" y="328414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>
            <a:off x="7764787" y="393608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8" name="Rectangle 97"/>
          <p:cNvSpPr/>
          <p:nvPr/>
        </p:nvSpPr>
        <p:spPr>
          <a:xfrm>
            <a:off x="7120849" y="3937570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85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Divide address space into sets</a:t>
            </a:r>
          </a:p>
          <a:p>
            <a:r>
              <a:rPr lang="en-CA" dirty="0" smtClean="0"/>
              <a:t>Store sets with a match in Indicators-RAM</a:t>
            </a:r>
          </a:p>
          <a:p>
            <a:r>
              <a:rPr lang="en-CA" dirty="0" smtClean="0"/>
              <a:t>Transposed-RAM stores indices to all matches in set</a:t>
            </a:r>
          </a:p>
          <a:p>
            <a:r>
              <a:rPr lang="en-CA" dirty="0" smtClean="0"/>
              <a:t>Hierarchical Search: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Find indices of all matching sets in Transposed-RAM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Read Indicators-RAM using indices from Transposed-RAM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338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41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9400" y="328527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3692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4488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2866" y="360773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3692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3420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9338" y="269281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65341" y="268516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4670" y="296484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4670" y="328195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92" y="360773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2699" y="393352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9338" y="2418767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6069591" y="347095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75973" y="2185340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18890" y="3937901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34" name="Elbow Connector 33"/>
          <p:cNvCxnSpPr>
            <a:endCxn id="13" idx="1"/>
          </p:cNvCxnSpPr>
          <p:nvPr/>
        </p:nvCxnSpPr>
        <p:spPr>
          <a:xfrm flipH="1">
            <a:off x="7113692" y="3769738"/>
            <a:ext cx="328958" cy="858993"/>
          </a:xfrm>
          <a:prstGeom prst="bentConnector5">
            <a:avLst>
              <a:gd name="adj1" fmla="val 19545"/>
              <a:gd name="adj2" fmla="val 69752"/>
              <a:gd name="adj3" fmla="val 123164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8" idx="3"/>
          </p:cNvCxnSpPr>
          <p:nvPr/>
        </p:nvCxnSpPr>
        <p:spPr>
          <a:xfrm rot="16200000" flipH="1">
            <a:off x="7124571" y="4420557"/>
            <a:ext cx="853884" cy="203814"/>
          </a:xfrm>
          <a:prstGeom prst="bentConnector4">
            <a:avLst>
              <a:gd name="adj1" fmla="val 32357"/>
              <a:gd name="adj2" fmla="val 142060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75973" y="5116816"/>
            <a:ext cx="183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Indicators-RAMs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87250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4548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88" name="Elbow Connector 87"/>
          <p:cNvCxnSpPr>
            <a:endCxn id="82" idx="3"/>
          </p:cNvCxnSpPr>
          <p:nvPr/>
        </p:nvCxnSpPr>
        <p:spPr>
          <a:xfrm rot="10800000" flipH="1" flipV="1">
            <a:off x="8088661" y="3447277"/>
            <a:ext cx="326824" cy="1186862"/>
          </a:xfrm>
          <a:prstGeom prst="bentConnector5">
            <a:avLst>
              <a:gd name="adj1" fmla="val 22587"/>
              <a:gd name="adj2" fmla="val 78189"/>
              <a:gd name="adj3" fmla="val 124043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515694" y="4429957"/>
            <a:ext cx="2025000" cy="918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99" name="Rectangle 98"/>
          <p:cNvSpPr/>
          <p:nvPr/>
        </p:nvSpPr>
        <p:spPr>
          <a:xfrm>
            <a:off x="6515694" y="2130676"/>
            <a:ext cx="2025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149" name="Elbow Connector 148"/>
          <p:cNvCxnSpPr>
            <a:endCxn id="153" idx="1"/>
          </p:cNvCxnSpPr>
          <p:nvPr/>
        </p:nvCxnSpPr>
        <p:spPr>
          <a:xfrm flipH="1">
            <a:off x="7872505" y="4095522"/>
            <a:ext cx="217959" cy="857034"/>
          </a:xfrm>
          <a:prstGeom prst="bentConnector5">
            <a:avLst>
              <a:gd name="adj1" fmla="val 34960"/>
              <a:gd name="adj2" fmla="val 32496"/>
              <a:gd name="adj3" fmla="val 137146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787250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814548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07897" y="2977048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207897" y="3303466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206122" y="3623454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07314" y="3946300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933228" y="297704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33228" y="330346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929073" y="3623453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929073" y="394630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07897" y="2702996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670652" y="21528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4145455" y="3485493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578334" y="2130676"/>
            <a:ext cx="1809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52" name="Elbow Connector 51"/>
          <p:cNvCxnSpPr>
            <a:stCxn id="53" idx="3"/>
          </p:cNvCxnSpPr>
          <p:nvPr/>
        </p:nvCxnSpPr>
        <p:spPr>
          <a:xfrm flipV="1">
            <a:off x="6305314" y="4238944"/>
            <a:ext cx="557672" cy="241442"/>
          </a:xfrm>
          <a:prstGeom prst="bentConnector3">
            <a:avLst>
              <a:gd name="adj1" fmla="val 260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577198" y="4358885"/>
            <a:ext cx="1728116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100" spc="-113" dirty="0">
                <a:solidFill>
                  <a:srgbClr val="FF0000"/>
                </a:solidFill>
              </a:rPr>
              <a:t>Match pattern ‘3’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04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7120333" y="3611178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7768954" y="328414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>
            <a:off x="7764787" y="393608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8" name="Rectangle 97"/>
          <p:cNvSpPr/>
          <p:nvPr/>
        </p:nvSpPr>
        <p:spPr>
          <a:xfrm>
            <a:off x="7120849" y="3937570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85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Divide address space into sets</a:t>
            </a:r>
          </a:p>
          <a:p>
            <a:r>
              <a:rPr lang="en-CA" dirty="0" smtClean="0"/>
              <a:t>Store sets with a match in Indicators-RAM</a:t>
            </a:r>
          </a:p>
          <a:p>
            <a:r>
              <a:rPr lang="en-CA" dirty="0" smtClean="0"/>
              <a:t>Transposed-RAM stores indices to all matches in set</a:t>
            </a:r>
          </a:p>
          <a:p>
            <a:r>
              <a:rPr lang="en-CA" dirty="0" smtClean="0"/>
              <a:t>Hierarchical Search:</a:t>
            </a:r>
          </a:p>
          <a:p>
            <a:pPr lvl="1"/>
            <a:r>
              <a:rPr lang="en-CA" dirty="0" smtClean="0"/>
              <a:t>Find indices of all matching sets in Transposed-RAM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Read Indicators-RAM using indices from Transposed-RAM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338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41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9400" y="328527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3692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4488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6438" y="360773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3692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3420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9338" y="269281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65341" y="268516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4670" y="296484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4670" y="328195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92" y="360773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2699" y="393352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9338" y="2418767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6069591" y="347095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75973" y="2185340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18890" y="3937901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2" name="Rectangle 41"/>
          <p:cNvSpPr/>
          <p:nvPr/>
        </p:nvSpPr>
        <p:spPr>
          <a:xfrm>
            <a:off x="7118438" y="3932305"/>
            <a:ext cx="648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3" name="Rectangle 42"/>
          <p:cNvSpPr/>
          <p:nvPr/>
        </p:nvSpPr>
        <p:spPr>
          <a:xfrm>
            <a:off x="7769690" y="3930506"/>
            <a:ext cx="648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34" name="Elbow Connector 33"/>
          <p:cNvCxnSpPr>
            <a:endCxn id="13" idx="1"/>
          </p:cNvCxnSpPr>
          <p:nvPr/>
        </p:nvCxnSpPr>
        <p:spPr>
          <a:xfrm flipH="1">
            <a:off x="7113692" y="3769738"/>
            <a:ext cx="328958" cy="858993"/>
          </a:xfrm>
          <a:prstGeom prst="bentConnector5">
            <a:avLst>
              <a:gd name="adj1" fmla="val 19545"/>
              <a:gd name="adj2" fmla="val 69752"/>
              <a:gd name="adj3" fmla="val 123164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8" idx="3"/>
          </p:cNvCxnSpPr>
          <p:nvPr/>
        </p:nvCxnSpPr>
        <p:spPr>
          <a:xfrm rot="16200000" flipH="1">
            <a:off x="7124571" y="4420557"/>
            <a:ext cx="853884" cy="203814"/>
          </a:xfrm>
          <a:prstGeom prst="bentConnector4">
            <a:avLst>
              <a:gd name="adj1" fmla="val 32357"/>
              <a:gd name="adj2" fmla="val 142060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75973" y="5116816"/>
            <a:ext cx="183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Indicators-RAMs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87250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4548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88" name="Elbow Connector 87"/>
          <p:cNvCxnSpPr>
            <a:endCxn id="82" idx="3"/>
          </p:cNvCxnSpPr>
          <p:nvPr/>
        </p:nvCxnSpPr>
        <p:spPr>
          <a:xfrm rot="10800000" flipH="1" flipV="1">
            <a:off x="8088661" y="3447277"/>
            <a:ext cx="326824" cy="1186862"/>
          </a:xfrm>
          <a:prstGeom prst="bentConnector5">
            <a:avLst>
              <a:gd name="adj1" fmla="val 22587"/>
              <a:gd name="adj2" fmla="val 78189"/>
              <a:gd name="adj3" fmla="val 124043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515694" y="4429957"/>
            <a:ext cx="2025000" cy="918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99" name="Rectangle 98"/>
          <p:cNvSpPr/>
          <p:nvPr/>
        </p:nvSpPr>
        <p:spPr>
          <a:xfrm>
            <a:off x="6515694" y="2130676"/>
            <a:ext cx="2025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149" name="Elbow Connector 148"/>
          <p:cNvCxnSpPr>
            <a:endCxn id="153" idx="1"/>
          </p:cNvCxnSpPr>
          <p:nvPr/>
        </p:nvCxnSpPr>
        <p:spPr>
          <a:xfrm flipH="1">
            <a:off x="7872505" y="4095522"/>
            <a:ext cx="217959" cy="857034"/>
          </a:xfrm>
          <a:prstGeom prst="bentConnector5">
            <a:avLst>
              <a:gd name="adj1" fmla="val 34960"/>
              <a:gd name="adj2" fmla="val 32496"/>
              <a:gd name="adj3" fmla="val 137146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787250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814548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07897" y="2977048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207897" y="3303466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206122" y="3623454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07314" y="3946300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933228" y="297704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33228" y="330346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929073" y="3623453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929073" y="394630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07897" y="2702996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670652" y="21528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4145455" y="3485493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578334" y="2130676"/>
            <a:ext cx="1809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54" name="Elbow Connector 53"/>
          <p:cNvCxnSpPr>
            <a:stCxn id="55" idx="3"/>
          </p:cNvCxnSpPr>
          <p:nvPr/>
        </p:nvCxnSpPr>
        <p:spPr>
          <a:xfrm flipV="1">
            <a:off x="6305314" y="4238944"/>
            <a:ext cx="557672" cy="241442"/>
          </a:xfrm>
          <a:prstGeom prst="bentConnector3">
            <a:avLst>
              <a:gd name="adj1" fmla="val 260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77198" y="4358885"/>
            <a:ext cx="1728116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100" spc="-113" dirty="0">
                <a:solidFill>
                  <a:srgbClr val="FF0000"/>
                </a:solidFill>
              </a:rPr>
              <a:t>Match pattern ‘3’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25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7120333" y="3611178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7768954" y="328414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>
            <a:off x="7764787" y="3936089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8" name="Rectangle 97"/>
          <p:cNvSpPr/>
          <p:nvPr/>
        </p:nvSpPr>
        <p:spPr>
          <a:xfrm>
            <a:off x="7120849" y="3937570"/>
            <a:ext cx="648674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Indirectly-Indexed HS BCAM:</a:t>
            </a:r>
            <a:br>
              <a:rPr lang="en-CA" dirty="0"/>
            </a:br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851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Divide address space into sets</a:t>
            </a:r>
          </a:p>
          <a:p>
            <a:r>
              <a:rPr lang="en-CA" dirty="0" smtClean="0"/>
              <a:t>Store sets with a match in Indicators-RAM</a:t>
            </a:r>
          </a:p>
          <a:p>
            <a:r>
              <a:rPr lang="en-CA" dirty="0" smtClean="0"/>
              <a:t>Transposed-RAM stores indices to all matches in set</a:t>
            </a:r>
          </a:p>
          <a:p>
            <a:r>
              <a:rPr lang="en-CA" dirty="0" smtClean="0"/>
              <a:t>Hierarchical Search:</a:t>
            </a:r>
          </a:p>
          <a:p>
            <a:pPr lvl="1"/>
            <a:r>
              <a:rPr lang="en-CA" dirty="0" smtClean="0"/>
              <a:t>Find indices of all matching sets in Transposed-RAM</a:t>
            </a:r>
          </a:p>
          <a:p>
            <a:pPr lvl="1"/>
            <a:r>
              <a:rPr lang="en-CA" dirty="0" smtClean="0"/>
              <a:t>Read Indicators-RAM using indices from Transposed-RAM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9338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41" y="2960792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9400" y="328527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13692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4488" y="4466731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6438" y="3607738"/>
            <a:ext cx="648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3692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3420" y="478740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9338" y="269281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65341" y="2685167"/>
            <a:ext cx="648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4670" y="296484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4670" y="328195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92" y="360773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2699" y="393352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19338" y="2418767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6069591" y="347095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75973" y="2185340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18890" y="3937901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2" name="Rectangle 41"/>
          <p:cNvSpPr/>
          <p:nvPr/>
        </p:nvSpPr>
        <p:spPr>
          <a:xfrm>
            <a:off x="7118438" y="3932305"/>
            <a:ext cx="648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3" name="Rectangle 42"/>
          <p:cNvSpPr/>
          <p:nvPr/>
        </p:nvSpPr>
        <p:spPr>
          <a:xfrm>
            <a:off x="7769690" y="3932887"/>
            <a:ext cx="648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34" name="Elbow Connector 33"/>
          <p:cNvCxnSpPr>
            <a:endCxn id="13" idx="1"/>
          </p:cNvCxnSpPr>
          <p:nvPr/>
        </p:nvCxnSpPr>
        <p:spPr>
          <a:xfrm flipH="1">
            <a:off x="7113692" y="3769738"/>
            <a:ext cx="328958" cy="858993"/>
          </a:xfrm>
          <a:prstGeom prst="bentConnector5">
            <a:avLst>
              <a:gd name="adj1" fmla="val 19545"/>
              <a:gd name="adj2" fmla="val 69752"/>
              <a:gd name="adj3" fmla="val 123164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8" idx="3"/>
          </p:cNvCxnSpPr>
          <p:nvPr/>
        </p:nvCxnSpPr>
        <p:spPr>
          <a:xfrm rot="16200000" flipH="1">
            <a:off x="7124571" y="4420557"/>
            <a:ext cx="853884" cy="203814"/>
          </a:xfrm>
          <a:prstGeom prst="bentConnector4">
            <a:avLst>
              <a:gd name="adj1" fmla="val 32357"/>
              <a:gd name="adj2" fmla="val 142060"/>
            </a:avLst>
          </a:prstGeom>
          <a:ln w="38100">
            <a:solidFill>
              <a:srgbClr val="FF0000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75973" y="5116816"/>
            <a:ext cx="183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Indicators-RAMs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87250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45485" y="4472140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88" name="Elbow Connector 87"/>
          <p:cNvCxnSpPr>
            <a:endCxn id="82" idx="3"/>
          </p:cNvCxnSpPr>
          <p:nvPr/>
        </p:nvCxnSpPr>
        <p:spPr>
          <a:xfrm rot="10800000" flipH="1" flipV="1">
            <a:off x="8088661" y="3447277"/>
            <a:ext cx="326824" cy="1186862"/>
          </a:xfrm>
          <a:prstGeom prst="bentConnector5">
            <a:avLst>
              <a:gd name="adj1" fmla="val 22587"/>
              <a:gd name="adj2" fmla="val 78189"/>
              <a:gd name="adj3" fmla="val 124043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515694" y="4429957"/>
            <a:ext cx="2025000" cy="918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99" name="Rectangle 98"/>
          <p:cNvSpPr/>
          <p:nvPr/>
        </p:nvSpPr>
        <p:spPr>
          <a:xfrm>
            <a:off x="6515694" y="2130676"/>
            <a:ext cx="2025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149" name="Elbow Connector 148"/>
          <p:cNvCxnSpPr>
            <a:endCxn id="153" idx="1"/>
          </p:cNvCxnSpPr>
          <p:nvPr/>
        </p:nvCxnSpPr>
        <p:spPr>
          <a:xfrm flipH="1">
            <a:off x="7872505" y="4095522"/>
            <a:ext cx="217959" cy="857034"/>
          </a:xfrm>
          <a:prstGeom prst="bentConnector5">
            <a:avLst>
              <a:gd name="adj1" fmla="val 34960"/>
              <a:gd name="adj2" fmla="val 32496"/>
              <a:gd name="adj3" fmla="val 137146"/>
            </a:avLst>
          </a:prstGeom>
          <a:ln w="38100">
            <a:solidFill>
              <a:srgbClr val="FF0000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787250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8145485" y="4790556"/>
            <a:ext cx="27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07897" y="2977048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207897" y="3303466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206122" y="3623454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207314" y="3946300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933228" y="297704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33228" y="330346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929073" y="3623453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929073" y="394630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07897" y="2702996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670652" y="2152817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4145455" y="3485493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578334" y="2130676"/>
            <a:ext cx="1809000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11" name="Elbow Connector 10"/>
          <p:cNvCxnSpPr>
            <a:stCxn id="101" idx="3"/>
          </p:cNvCxnSpPr>
          <p:nvPr/>
        </p:nvCxnSpPr>
        <p:spPr>
          <a:xfrm flipV="1">
            <a:off x="6305314" y="4238944"/>
            <a:ext cx="557672" cy="241442"/>
          </a:xfrm>
          <a:prstGeom prst="bentConnector3">
            <a:avLst>
              <a:gd name="adj1" fmla="val 260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4577198" y="4358885"/>
            <a:ext cx="1728116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100" spc="-113" dirty="0">
                <a:solidFill>
                  <a:srgbClr val="FF0000"/>
                </a:solidFill>
              </a:rPr>
              <a:t>Match pattern ‘3’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16927" y="4781164"/>
            <a:ext cx="540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5" name="Rectangle 54"/>
          <p:cNvSpPr/>
          <p:nvPr/>
        </p:nvSpPr>
        <p:spPr>
          <a:xfrm>
            <a:off x="7877690" y="4786225"/>
            <a:ext cx="540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8" name="Rectangle 57"/>
          <p:cNvSpPr/>
          <p:nvPr/>
        </p:nvSpPr>
        <p:spPr>
          <a:xfrm>
            <a:off x="4572000" y="5159492"/>
            <a:ext cx="1728000" cy="188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100" spc="-165" dirty="0">
                <a:solidFill>
                  <a:srgbClr val="FF0000"/>
                </a:solidFill>
              </a:rPr>
              <a:t>Found in ‘1’ and ‘2’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5967389" y="4952688"/>
            <a:ext cx="1076350" cy="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051102" y="490091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/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272286" y="490091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488076" y="490091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03794" y="490091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/>
              <a:t>0</a:t>
            </a:r>
            <a:endParaRPr lang="en-CA" sz="2100" dirty="0">
              <a:solidFill>
                <a:srgbClr val="92D05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51102" y="4684755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272286" y="4684755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488076" y="4684755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703794" y="4684755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1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211120" y="3295403"/>
            <a:ext cx="1080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03" name="Rectangle 102"/>
          <p:cNvSpPr/>
          <p:nvPr/>
        </p:nvSpPr>
        <p:spPr>
          <a:xfrm>
            <a:off x="5211120" y="3622136"/>
            <a:ext cx="1080000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83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Indirectly-Indexed HS </a:t>
            </a:r>
            <a:r>
              <a:rPr lang="en-CA" dirty="0" smtClean="0"/>
              <a:t>TCAMs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 Indirectly-Indexed HS </a:t>
            </a:r>
            <a:r>
              <a:rPr lang="en-CA" dirty="0" smtClean="0"/>
              <a:t>be applied to TCAMs?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Can we still do the same set grouping as in II-HS-BCAM? The answer is </a:t>
            </a:r>
            <a:r>
              <a:rPr lang="en-CA" b="1" dirty="0" smtClean="0">
                <a:solidFill>
                  <a:srgbClr val="00B050"/>
                </a:solidFill>
              </a:rPr>
              <a:t>YES</a:t>
            </a:r>
            <a:r>
              <a:rPr lang="en-CA" dirty="0" smtClean="0"/>
              <a:t>!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8650" y="2418377"/>
            <a:ext cx="7886700" cy="27151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7197495" y="418576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96930" y="451154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/>
          </a:p>
        </p:txBody>
      </p:sp>
      <p:sp>
        <p:nvSpPr>
          <p:cNvPr id="53" name="Rectangle 52"/>
          <p:cNvSpPr/>
          <p:nvPr/>
        </p:nvSpPr>
        <p:spPr>
          <a:xfrm>
            <a:off x="6873116" y="418576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73618" y="451154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FF00"/>
                </a:solidFill>
              </a:rPr>
              <a:t>1</a:t>
            </a:r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73804" y="353881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96398" y="353881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19807" y="353881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/>
              <a:t>0</a:t>
            </a:r>
            <a:endParaRPr lang="en-CA" sz="3000" dirty="0"/>
          </a:p>
        </p:txBody>
      </p:sp>
      <p:sp>
        <p:nvSpPr>
          <p:cNvPr id="58" name="Rectangle 57"/>
          <p:cNvSpPr/>
          <p:nvPr/>
        </p:nvSpPr>
        <p:spPr>
          <a:xfrm>
            <a:off x="7843020" y="353881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7030A0"/>
                </a:solidFill>
              </a:rPr>
              <a:t>1</a:t>
            </a:r>
            <a:endParaRPr lang="en-CA" sz="3000" dirty="0">
              <a:solidFill>
                <a:srgbClr val="7030A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73866" y="386330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197078" y="386330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20136" y="386330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/>
              <a:t>0</a:t>
            </a:r>
            <a:endParaRPr lang="en-CA" sz="30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43128" y="386330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7030A0"/>
                </a:solidFill>
              </a:rPr>
              <a:t>1</a:t>
            </a:r>
            <a:endParaRPr lang="en-CA" sz="3000" dirty="0">
              <a:solidFill>
                <a:srgbClr val="7030A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20904" y="418576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42439" y="4185763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chemeClr val="bg1"/>
                </a:solidFill>
              </a:rPr>
              <a:t>0</a:t>
            </a:r>
            <a:endParaRPr lang="en-CA" sz="30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20930" y="451154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92D050"/>
                </a:solidFill>
              </a:rPr>
              <a:t>1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843144" y="4511547"/>
            <a:ext cx="324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73804" y="3270842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200081" y="3259590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9807" y="3263192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844904" y="3267804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447496" y="3557571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00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47496" y="3874683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01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46518" y="4200467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10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455525" y="4526251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11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873804" y="2996792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76" name="Rectangle 75"/>
          <p:cNvSpPr/>
          <p:nvPr/>
        </p:nvSpPr>
        <p:spPr>
          <a:xfrm rot="16200000">
            <a:off x="5588084" y="4048979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30439" y="2763365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872930" y="4189088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9" name="Rectangle 78"/>
          <p:cNvSpPr/>
          <p:nvPr/>
        </p:nvSpPr>
        <p:spPr>
          <a:xfrm>
            <a:off x="6873356" y="4515926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0" name="Rectangle 79"/>
          <p:cNvSpPr/>
          <p:nvPr/>
        </p:nvSpPr>
        <p:spPr>
          <a:xfrm>
            <a:off x="6882625" y="3550040"/>
            <a:ext cx="648000" cy="129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1" name="Rectangle 80"/>
          <p:cNvSpPr/>
          <p:nvPr/>
        </p:nvSpPr>
        <p:spPr>
          <a:xfrm>
            <a:off x="7530625" y="3552092"/>
            <a:ext cx="648000" cy="129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2" name="Rectangle 81"/>
          <p:cNvSpPr/>
          <p:nvPr/>
        </p:nvSpPr>
        <p:spPr>
          <a:xfrm>
            <a:off x="6027173" y="2741990"/>
            <a:ext cx="2259577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83" name="Rectangle 82"/>
          <p:cNvSpPr/>
          <p:nvPr/>
        </p:nvSpPr>
        <p:spPr>
          <a:xfrm>
            <a:off x="4687059" y="3555073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FF00"/>
                </a:solidFill>
              </a:rPr>
              <a:t>1*</a:t>
            </a:r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687059" y="3881491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**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682904" y="4201479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92D050"/>
                </a:solidFill>
              </a:rPr>
              <a:t>11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682904" y="4524325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7030A0"/>
                </a:solidFill>
              </a:rPr>
              <a:t>0*</a:t>
            </a:r>
            <a:endParaRPr lang="en-CA" sz="3000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12390" y="3555072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412390" y="3881485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408235" y="4201478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408235" y="452432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687059" y="3281021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149814" y="2730842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689815" y="3553046"/>
            <a:ext cx="1080000" cy="64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>
            <a:off x="4689814" y="4200467"/>
            <a:ext cx="1080000" cy="64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5" name="Rectangle 94"/>
          <p:cNvSpPr/>
          <p:nvPr/>
        </p:nvSpPr>
        <p:spPr>
          <a:xfrm rot="16200000">
            <a:off x="3624617" y="4063518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057496" y="2741989"/>
            <a:ext cx="1809000" cy="21537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97" name="TextBox 96"/>
          <p:cNvSpPr txBox="1"/>
          <p:nvPr/>
        </p:nvSpPr>
        <p:spPr>
          <a:xfrm>
            <a:off x="800100" y="2730842"/>
            <a:ext cx="3457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spc="-100" dirty="0" smtClean="0"/>
              <a:t>Observation:</a:t>
            </a:r>
            <a:r>
              <a:rPr lang="en-CA" sz="2800" spc="-100" dirty="0" smtClean="0"/>
              <a:t/>
            </a:r>
            <a:br>
              <a:rPr lang="en-CA" sz="2800" spc="-100" dirty="0" smtClean="0"/>
            </a:br>
            <a:r>
              <a:rPr lang="en-CA" sz="2800" spc="-100" dirty="0" smtClean="0"/>
              <a:t>TCAM addresses (columns) may have more than one pattern (due to wildcards)</a:t>
            </a:r>
          </a:p>
          <a:p>
            <a:endParaRPr lang="en-CA" sz="2400" dirty="0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44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Indirectly-Indexed HS TCAMs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197495" y="4182015"/>
            <a:ext cx="324000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96930" y="4507799"/>
            <a:ext cx="324000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73116" y="4182015"/>
            <a:ext cx="324000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73618" y="4507799"/>
            <a:ext cx="324000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FF00"/>
                </a:solidFill>
              </a:rPr>
              <a:t>1</a:t>
            </a:r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73804" y="3535069"/>
            <a:ext cx="324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196398" y="3535069"/>
            <a:ext cx="324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19807" y="3535069"/>
            <a:ext cx="324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43020" y="3535069"/>
            <a:ext cx="324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7030A0"/>
                </a:solidFill>
              </a:rPr>
              <a:t>1</a:t>
            </a:r>
            <a:endParaRPr lang="en-CA" sz="3000" dirty="0">
              <a:solidFill>
                <a:srgbClr val="7030A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73866" y="3859555"/>
            <a:ext cx="324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197078" y="3859555"/>
            <a:ext cx="324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20136" y="3859555"/>
            <a:ext cx="324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43128" y="3859555"/>
            <a:ext cx="324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7030A0"/>
                </a:solidFill>
              </a:rPr>
              <a:t>1</a:t>
            </a:r>
            <a:endParaRPr lang="en-CA" sz="3000" dirty="0">
              <a:solidFill>
                <a:srgbClr val="7030A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20904" y="4182015"/>
            <a:ext cx="324000" cy="32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842439" y="4182015"/>
            <a:ext cx="324000" cy="32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chemeClr val="bg1"/>
                </a:solidFill>
              </a:rPr>
              <a:t>0</a:t>
            </a:r>
            <a:endParaRPr lang="en-CA" sz="30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20930" y="4507799"/>
            <a:ext cx="324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843144" y="4507799"/>
            <a:ext cx="324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73804" y="3267094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200081" y="3255842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519807" y="3259444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844904" y="3264056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447496" y="3553823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00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47496" y="3870935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01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46518" y="4196719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10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55525" y="4522503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11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3804" y="299304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75" name="Rectangle 74"/>
          <p:cNvSpPr/>
          <p:nvPr/>
        </p:nvSpPr>
        <p:spPr>
          <a:xfrm rot="16200000">
            <a:off x="5588084" y="4045231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330439" y="2759617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872930" y="4185340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8" name="Rectangle 77"/>
          <p:cNvSpPr/>
          <p:nvPr/>
        </p:nvSpPr>
        <p:spPr>
          <a:xfrm>
            <a:off x="6873356" y="4512178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9" name="Rectangle 78"/>
          <p:cNvSpPr/>
          <p:nvPr/>
        </p:nvSpPr>
        <p:spPr>
          <a:xfrm>
            <a:off x="6882625" y="3546292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0" name="Rectangle 79"/>
          <p:cNvSpPr/>
          <p:nvPr/>
        </p:nvSpPr>
        <p:spPr>
          <a:xfrm>
            <a:off x="7530625" y="3548344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1" name="Rectangle 80"/>
          <p:cNvSpPr/>
          <p:nvPr/>
        </p:nvSpPr>
        <p:spPr>
          <a:xfrm>
            <a:off x="6027173" y="2738242"/>
            <a:ext cx="2259577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82" name="Rectangle 81"/>
          <p:cNvSpPr/>
          <p:nvPr/>
        </p:nvSpPr>
        <p:spPr>
          <a:xfrm>
            <a:off x="4687059" y="3551325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FF00"/>
                </a:solidFill>
              </a:rPr>
              <a:t>1*</a:t>
            </a:r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87059" y="3877743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**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682904" y="4197731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92D050"/>
                </a:solidFill>
              </a:rPr>
              <a:t>11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682904" y="4520577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7030A0"/>
                </a:solidFill>
              </a:rPr>
              <a:t>0*</a:t>
            </a:r>
            <a:endParaRPr lang="en-CA" sz="3000" dirty="0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12390" y="355132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412390" y="387773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408235" y="419773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408235" y="4520579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687059" y="3277273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149814" y="2727094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89815" y="3549298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3" name="Rectangle 92"/>
          <p:cNvSpPr/>
          <p:nvPr/>
        </p:nvSpPr>
        <p:spPr>
          <a:xfrm>
            <a:off x="4689814" y="4196719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 rot="16200000">
            <a:off x="3624617" y="4059770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057496" y="2738241"/>
            <a:ext cx="1809000" cy="21537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00" name="Rounded Rectangle 99"/>
          <p:cNvSpPr/>
          <p:nvPr/>
        </p:nvSpPr>
        <p:spPr>
          <a:xfrm>
            <a:off x="628650" y="2418377"/>
            <a:ext cx="7886700" cy="27151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TextBox 100"/>
          <p:cNvSpPr txBox="1"/>
          <p:nvPr/>
        </p:nvSpPr>
        <p:spPr>
          <a:xfrm>
            <a:off x="800100" y="2730842"/>
            <a:ext cx="32172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spc="-100" dirty="0" smtClean="0">
                <a:solidFill>
                  <a:srgbClr val="FF0000"/>
                </a:solidFill>
              </a:rPr>
              <a:t>Key Observation:</a:t>
            </a:r>
            <a:r>
              <a:rPr lang="en-CA" sz="2800" spc="-100" dirty="0" smtClean="0"/>
              <a:t/>
            </a:r>
            <a:br>
              <a:rPr lang="en-CA" sz="2800" spc="-100" dirty="0" smtClean="0"/>
            </a:br>
            <a:r>
              <a:rPr lang="en-CA" sz="2800" spc="-100" dirty="0" smtClean="0"/>
              <a:t>A set of </a:t>
            </a:r>
            <a:r>
              <a:rPr lang="en-CA" sz="2800" b="1" i="1" spc="-100" dirty="0" smtClean="0"/>
              <a:t>n</a:t>
            </a:r>
            <a:r>
              <a:rPr lang="en-CA" sz="2800" spc="-100" dirty="0" smtClean="0"/>
              <a:t> addresses (columns)  has at most </a:t>
            </a:r>
            <a:r>
              <a:rPr lang="en-CA" sz="2800" b="1" i="1" spc="-100" dirty="0" smtClean="0"/>
              <a:t>n</a:t>
            </a:r>
            <a:r>
              <a:rPr lang="en-CA" sz="2800" spc="-100" dirty="0" smtClean="0"/>
              <a:t> different lines</a:t>
            </a:r>
          </a:p>
          <a:p>
            <a:r>
              <a:rPr lang="en-CA" sz="2800" spc="-100" dirty="0" smtClean="0"/>
              <a:t>(proof in paper)</a:t>
            </a:r>
          </a:p>
          <a:p>
            <a:endParaRPr lang="en-CA" sz="2400" dirty="0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5154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Indirectly-Indexed HS TCAMs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873115" y="4182015"/>
            <a:ext cx="646691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3617" y="4507799"/>
            <a:ext cx="660577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3804" y="3535069"/>
            <a:ext cx="642432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0" name="Rectangle 9"/>
          <p:cNvSpPr/>
          <p:nvPr/>
        </p:nvSpPr>
        <p:spPr>
          <a:xfrm>
            <a:off x="7519806" y="3535069"/>
            <a:ext cx="643529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2" name="Rectangle 11"/>
          <p:cNvSpPr/>
          <p:nvPr/>
        </p:nvSpPr>
        <p:spPr>
          <a:xfrm>
            <a:off x="6873866" y="3859555"/>
            <a:ext cx="64237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4" name="Rectangle 13"/>
          <p:cNvSpPr/>
          <p:nvPr/>
        </p:nvSpPr>
        <p:spPr>
          <a:xfrm>
            <a:off x="7520135" y="3859555"/>
            <a:ext cx="663949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6" name="Rectangle 15"/>
          <p:cNvSpPr/>
          <p:nvPr/>
        </p:nvSpPr>
        <p:spPr>
          <a:xfrm>
            <a:off x="7520904" y="4182015"/>
            <a:ext cx="632842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chemeClr val="tx1"/>
                </a:solidFill>
              </a:rPr>
              <a:t>-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0930" y="4507799"/>
            <a:ext cx="65456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3804" y="3267094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00081" y="3255842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19807" y="3259444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44904" y="3264056"/>
            <a:ext cx="32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7496" y="3553823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00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7496" y="3870935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01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46518" y="4196719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10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55525" y="4522503"/>
            <a:ext cx="421640" cy="3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A" sz="3000" spc="-200" dirty="0" smtClean="0">
                <a:solidFill>
                  <a:schemeClr val="accent1"/>
                </a:solidFill>
              </a:rPr>
              <a:t>11</a:t>
            </a:r>
            <a:endParaRPr lang="en-CA" sz="3000" spc="-200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73804" y="2993044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5588084" y="4045231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pPr algn="ctr"/>
            <a:r>
              <a:rPr lang="en-CA" sz="3000" spc="-113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30439" y="2759617"/>
            <a:ext cx="183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5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Transposed-RAM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73356" y="4512178"/>
            <a:ext cx="648674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3" name="Rectangle 32"/>
          <p:cNvSpPr/>
          <p:nvPr/>
        </p:nvSpPr>
        <p:spPr>
          <a:xfrm>
            <a:off x="6882625" y="3546292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4" name="Rectangle 33"/>
          <p:cNvSpPr/>
          <p:nvPr/>
        </p:nvSpPr>
        <p:spPr>
          <a:xfrm>
            <a:off x="7530625" y="3548344"/>
            <a:ext cx="648000" cy="12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5" name="Rectangle 34"/>
          <p:cNvSpPr/>
          <p:nvPr/>
        </p:nvSpPr>
        <p:spPr>
          <a:xfrm>
            <a:off x="6027173" y="2738242"/>
            <a:ext cx="2259577" cy="2187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36" name="Rectangle 35"/>
          <p:cNvSpPr/>
          <p:nvPr/>
        </p:nvSpPr>
        <p:spPr>
          <a:xfrm>
            <a:off x="4687059" y="3551325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FF00"/>
                </a:solidFill>
              </a:rPr>
              <a:t>1*</a:t>
            </a:r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87059" y="3877743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**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82904" y="4197731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92D050"/>
                </a:solidFill>
              </a:rPr>
              <a:t>11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82904" y="4520577"/>
            <a:ext cx="1080000" cy="3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7030A0"/>
                </a:solidFill>
              </a:rPr>
              <a:t>0*</a:t>
            </a:r>
            <a:endParaRPr lang="en-CA" sz="3000" dirty="0">
              <a:solidFill>
                <a:srgbClr val="7030A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12390" y="3551324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12390" y="3877737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08235" y="4197730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08235" y="4520579"/>
            <a:ext cx="27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87059" y="3277273"/>
            <a:ext cx="108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rtlCol="0" anchor="ctr" anchorCtr="0"/>
          <a:lstStyle/>
          <a:p>
            <a:r>
              <a:rPr lang="en-CA" sz="3000" spc="-225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9814" y="2727094"/>
            <a:ext cx="16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0" rtlCol="0" anchor="ctr" anchorCtr="0"/>
          <a:lstStyle/>
          <a:p>
            <a:pPr algn="ctr"/>
            <a:r>
              <a:rPr lang="en-CA" sz="2400" spc="-270" dirty="0">
                <a:solidFill>
                  <a:schemeClr val="tx1"/>
                </a:solidFill>
              </a:rPr>
              <a:t>RAM (reference)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89815" y="3549298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7" name="Rectangle 46"/>
          <p:cNvSpPr/>
          <p:nvPr/>
        </p:nvSpPr>
        <p:spPr>
          <a:xfrm>
            <a:off x="4689814" y="4196719"/>
            <a:ext cx="1080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3624617" y="4059770"/>
            <a:ext cx="1296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spc="-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57496" y="2738241"/>
            <a:ext cx="1809000" cy="21537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50" name="Rounded Rectangle 49"/>
          <p:cNvSpPr/>
          <p:nvPr/>
        </p:nvSpPr>
        <p:spPr>
          <a:xfrm>
            <a:off x="628650" y="2418378"/>
            <a:ext cx="7886700" cy="37585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TextBox 50"/>
          <p:cNvSpPr txBox="1"/>
          <p:nvPr/>
        </p:nvSpPr>
        <p:spPr>
          <a:xfrm>
            <a:off x="800100" y="2730842"/>
            <a:ext cx="32172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spc="-100" dirty="0" smtClean="0">
                <a:solidFill>
                  <a:srgbClr val="FF0000"/>
                </a:solidFill>
              </a:rPr>
              <a:t>Key Observation:</a:t>
            </a:r>
            <a:r>
              <a:rPr lang="en-CA" sz="2800" spc="-100" dirty="0" smtClean="0"/>
              <a:t/>
            </a:r>
            <a:br>
              <a:rPr lang="en-CA" sz="2800" spc="-100" dirty="0" smtClean="0"/>
            </a:br>
            <a:r>
              <a:rPr lang="en-CA" sz="2800" spc="-100" dirty="0" smtClean="0"/>
              <a:t>A set of </a:t>
            </a:r>
            <a:r>
              <a:rPr lang="en-CA" sz="2800" b="1" i="1" spc="-100" dirty="0" smtClean="0"/>
              <a:t>n</a:t>
            </a:r>
            <a:r>
              <a:rPr lang="en-CA" sz="2800" spc="-100" dirty="0" smtClean="0"/>
              <a:t> addresses (columns)  has at most </a:t>
            </a:r>
            <a:r>
              <a:rPr lang="en-CA" sz="2800" b="1" i="1" spc="-100" dirty="0" smtClean="0"/>
              <a:t>n</a:t>
            </a:r>
            <a:r>
              <a:rPr lang="en-CA" sz="2800" spc="-100" dirty="0" smtClean="0"/>
              <a:t> different lines</a:t>
            </a:r>
          </a:p>
          <a:p>
            <a:r>
              <a:rPr lang="en-CA" sz="2800" spc="-100" dirty="0" smtClean="0"/>
              <a:t>(proof in paper)</a:t>
            </a:r>
          </a:p>
          <a:p>
            <a:endParaRPr lang="en-CA" sz="2400" dirty="0"/>
          </a:p>
        </p:txBody>
      </p:sp>
      <p:sp>
        <p:nvSpPr>
          <p:cNvPr id="52" name="Rectangle 51"/>
          <p:cNvSpPr/>
          <p:nvPr/>
        </p:nvSpPr>
        <p:spPr>
          <a:xfrm>
            <a:off x="6859748" y="5088647"/>
            <a:ext cx="270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chemeClr val="bg1"/>
                </a:solidFill>
              </a:rPr>
              <a:t>0</a:t>
            </a:r>
            <a:endParaRPr lang="en-CA" sz="30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0544" y="5088647"/>
            <a:ext cx="270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59748" y="5409322"/>
            <a:ext cx="270000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FF00"/>
                </a:solidFill>
              </a:rPr>
              <a:t>1</a:t>
            </a:r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29476" y="5409322"/>
            <a:ext cx="270000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 smtClean="0">
                <a:solidFill>
                  <a:srgbClr val="FFC000"/>
                </a:solidFill>
              </a:rPr>
              <a:t>1</a:t>
            </a:r>
            <a:endParaRPr lang="en-CA" sz="3000" dirty="0">
              <a:solidFill>
                <a:srgbClr val="FFC000"/>
              </a:solidFill>
            </a:endParaRPr>
          </a:p>
        </p:txBody>
      </p:sp>
      <p:cxnSp>
        <p:nvCxnSpPr>
          <p:cNvPr id="56" name="Elbow Connector 55"/>
          <p:cNvCxnSpPr>
            <a:endCxn id="52" idx="1"/>
          </p:cNvCxnSpPr>
          <p:nvPr/>
        </p:nvCxnSpPr>
        <p:spPr>
          <a:xfrm rot="5400000">
            <a:off x="6176894" y="4395115"/>
            <a:ext cx="1538387" cy="172677"/>
          </a:xfrm>
          <a:prstGeom prst="bentConnector4">
            <a:avLst>
              <a:gd name="adj1" fmla="val 82710"/>
              <a:gd name="adj2" fmla="val 232386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55" idx="3"/>
          </p:cNvCxnSpPr>
          <p:nvPr/>
        </p:nvCxnSpPr>
        <p:spPr>
          <a:xfrm rot="16200000" flipH="1">
            <a:off x="6684990" y="4856835"/>
            <a:ext cx="1229577" cy="199395"/>
          </a:xfrm>
          <a:prstGeom prst="bentConnector4">
            <a:avLst>
              <a:gd name="adj1" fmla="val 51675"/>
              <a:gd name="adj2" fmla="val 138216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322029" y="5738732"/>
            <a:ext cx="183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165" dirty="0">
                <a:solidFill>
                  <a:schemeClr val="tx1"/>
                </a:solidFill>
              </a:rPr>
              <a:t>Indicators-RAMs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618561" y="5094056"/>
            <a:ext cx="270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891541" y="5094056"/>
            <a:ext cx="270000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61" name="Elbow Connector 60"/>
          <p:cNvCxnSpPr>
            <a:endCxn id="60" idx="3"/>
          </p:cNvCxnSpPr>
          <p:nvPr/>
        </p:nvCxnSpPr>
        <p:spPr>
          <a:xfrm rot="16200000" flipH="1">
            <a:off x="7309469" y="4403983"/>
            <a:ext cx="1504927" cy="199217"/>
          </a:xfrm>
          <a:prstGeom prst="bentConnector4">
            <a:avLst>
              <a:gd name="adj1" fmla="val 81749"/>
              <a:gd name="adj2" fmla="val 214750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261750" y="5051873"/>
            <a:ext cx="2025000" cy="918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cxnSp>
        <p:nvCxnSpPr>
          <p:cNvPr id="63" name="Elbow Connector 62"/>
          <p:cNvCxnSpPr>
            <a:endCxn id="64" idx="1"/>
          </p:cNvCxnSpPr>
          <p:nvPr/>
        </p:nvCxnSpPr>
        <p:spPr>
          <a:xfrm rot="5400000">
            <a:off x="7287440" y="5013701"/>
            <a:ext cx="891893" cy="229649"/>
          </a:xfrm>
          <a:prstGeom prst="bentConnector4">
            <a:avLst>
              <a:gd name="adj1" fmla="val 33229"/>
              <a:gd name="adj2" fmla="val 133181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618561" y="5412472"/>
            <a:ext cx="270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891541" y="5412472"/>
            <a:ext cx="270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000" dirty="0"/>
              <a:t>0</a:t>
            </a:r>
            <a:endParaRPr lang="en-CA" sz="3000" dirty="0">
              <a:solidFill>
                <a:srgbClr val="92D05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973340" y="3957369"/>
            <a:ext cx="121153" cy="1202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7905388" y="3962004"/>
            <a:ext cx="121153" cy="1202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7139503" y="4588170"/>
            <a:ext cx="121153" cy="1202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TextBox 90"/>
          <p:cNvSpPr txBox="1"/>
          <p:nvPr/>
        </p:nvSpPr>
        <p:spPr>
          <a:xfrm>
            <a:off x="784912" y="5154995"/>
            <a:ext cx="5330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spc="-100" dirty="0" smtClean="0"/>
              <a:t>Move lines to LUTRAMs and store indices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spc="-100" dirty="0" smtClean="0"/>
              <a:t>Requires </a:t>
            </a:r>
            <a:r>
              <a:rPr lang="en-CA" sz="2400" i="1" spc="-100" dirty="0" err="1" smtClean="0"/>
              <a:t>n</a:t>
            </a:r>
            <a:r>
              <a:rPr lang="en-CA" sz="2400" spc="-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CA" sz="2400" i="1" spc="-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CA" sz="2400" spc="-100" dirty="0" smtClean="0">
                <a:latin typeface="Calibri" panose="020F0502020204030204" pitchFamily="34" charset="0"/>
                <a:cs typeface="Calibri" panose="020F0502020204030204" pitchFamily="34" charset="0"/>
              </a:rPr>
              <a:t> LUTRAMs for each set</a:t>
            </a:r>
            <a:endParaRPr lang="en-CA" sz="2400" spc="-100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9568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Indirectly-Indexed HS </a:t>
            </a:r>
            <a:r>
              <a:rPr lang="en-CA" dirty="0" smtClean="0"/>
              <a:t>TCAMs:</a:t>
            </a:r>
            <a:br>
              <a:rPr lang="en-CA" dirty="0" smtClean="0"/>
            </a:br>
            <a:r>
              <a:rPr lang="en-CA" dirty="0" smtClean="0"/>
              <a:t>Design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735"/>
          <a:stretch/>
        </p:blipFill>
        <p:spPr>
          <a:xfrm>
            <a:off x="628650" y="1825625"/>
            <a:ext cx="7920000" cy="23671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189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Indirectly-Indexed HS </a:t>
            </a:r>
            <a:r>
              <a:rPr lang="en-CA" dirty="0" smtClean="0"/>
              <a:t>TCAMs:</a:t>
            </a:r>
            <a:br>
              <a:rPr lang="en-CA" dirty="0" smtClean="0"/>
            </a:br>
            <a:r>
              <a:rPr lang="en-CA" dirty="0" smtClean="0"/>
              <a:t>Design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495"/>
          <a:stretch/>
        </p:blipFill>
        <p:spPr>
          <a:xfrm>
            <a:off x="628649" y="1825624"/>
            <a:ext cx="7920000" cy="24842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44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Indirectly-Indexed HS </a:t>
            </a:r>
            <a:r>
              <a:rPr lang="en-CA" dirty="0" smtClean="0"/>
              <a:t>TCAMs:</a:t>
            </a:r>
            <a:br>
              <a:rPr lang="en-CA" dirty="0" smtClean="0"/>
            </a:br>
            <a:r>
              <a:rPr lang="en-CA" dirty="0" smtClean="0"/>
              <a:t>Area </a:t>
            </a:r>
            <a:r>
              <a:rPr lang="en-CA" dirty="0"/>
              <a:t>and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25" y="1825625"/>
            <a:ext cx="6026150" cy="43597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973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Open Source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381849"/>
              </p:ext>
            </p:extLst>
          </p:nvPr>
        </p:nvGraphicFramePr>
        <p:xfrm>
          <a:off x="628650" y="1815084"/>
          <a:ext cx="787654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49"/>
                <a:gridCol w="1956372"/>
                <a:gridCol w="1948117"/>
                <a:gridCol w="2094103"/>
              </a:tblGrid>
              <a:tr h="34828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HS</a:t>
                      </a:r>
                      <a:r>
                        <a:rPr lang="en-CA" baseline="0" dirty="0" smtClean="0"/>
                        <a:t> BCAM (FPT’14)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pc="-150" dirty="0" smtClean="0"/>
                        <a:t>II-HS</a:t>
                      </a:r>
                      <a:r>
                        <a:rPr lang="en-CA" spc="-150" baseline="0" dirty="0" smtClean="0"/>
                        <a:t> BCAM (FCCM’15)</a:t>
                      </a:r>
                      <a:endParaRPr lang="en-CA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pc="-100" baseline="0" dirty="0" smtClean="0"/>
                        <a:t>II-HS TCAM (FPL’18)</a:t>
                      </a:r>
                      <a:endParaRPr lang="en-CA" spc="-100" baseline="0" dirty="0"/>
                    </a:p>
                  </a:txBody>
                  <a:tcPr/>
                </a:tc>
              </a:tr>
              <a:tr h="326383">
                <a:tc>
                  <a:txBody>
                    <a:bodyPr/>
                    <a:lstStyle/>
                    <a:p>
                      <a:r>
                        <a:rPr lang="en-CA" dirty="0" smtClean="0"/>
                        <a:t>Patterns support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Narrow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Wide</a:t>
                      </a:r>
                      <a:endParaRPr lang="en-CA" dirty="0"/>
                    </a:p>
                  </a:txBody>
                  <a:tcPr/>
                </a:tc>
              </a:tr>
              <a:tr h="326383">
                <a:tc>
                  <a:txBody>
                    <a:bodyPr/>
                    <a:lstStyle/>
                    <a:p>
                      <a:r>
                        <a:rPr lang="en-CA" dirty="0" smtClean="0"/>
                        <a:t>Match</a:t>
                      </a:r>
                      <a:r>
                        <a:rPr lang="en-CA" baseline="0" dirty="0" smtClean="0"/>
                        <a:t> encoding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LPM</a:t>
                      </a:r>
                      <a:endParaRPr lang="en-CA" dirty="0"/>
                    </a:p>
                  </a:txBody>
                  <a:tcPr/>
                </a:tc>
              </a:tr>
              <a:tr h="326383">
                <a:tc>
                  <a:txBody>
                    <a:bodyPr/>
                    <a:lstStyle/>
                    <a:p>
                      <a:r>
                        <a:rPr lang="en-CA" dirty="0" smtClean="0"/>
                        <a:t>Storage efficiency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8%</a:t>
                      </a:r>
                      <a:endParaRPr lang="en-CA" dirty="0"/>
                    </a:p>
                  </a:txBody>
                  <a:tcPr/>
                </a:tc>
              </a:tr>
              <a:tr h="326383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Fmax</a:t>
                      </a:r>
                      <a:r>
                        <a:rPr lang="en-CA" baseline="0" dirty="0" smtClean="0"/>
                        <a:t> (</a:t>
                      </a:r>
                      <a:r>
                        <a:rPr lang="en-CA" baseline="0" dirty="0" err="1" smtClean="0"/>
                        <a:t>Stratix</a:t>
                      </a:r>
                      <a:r>
                        <a:rPr lang="en-CA" baseline="0" dirty="0" smtClean="0"/>
                        <a:t> V)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</a:t>
                      </a:r>
                      <a:r>
                        <a:rPr lang="en-CA" baseline="0" dirty="0" smtClean="0"/>
                        <a:t> to 550MHz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Up</a:t>
                      </a:r>
                      <a:r>
                        <a:rPr lang="en-CA" baseline="0" dirty="0" smtClean="0"/>
                        <a:t> to 300MHz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Up</a:t>
                      </a:r>
                      <a:r>
                        <a:rPr lang="en-CA" baseline="0" dirty="0" smtClean="0"/>
                        <a:t> to 200MHz</a:t>
                      </a:r>
                      <a:endParaRPr lang="en-CA" dirty="0" smtClean="0"/>
                    </a:p>
                  </a:txBody>
                  <a:tcPr/>
                </a:tc>
              </a:tr>
              <a:tr h="326383">
                <a:tc>
                  <a:txBody>
                    <a:bodyPr/>
                    <a:lstStyle/>
                    <a:p>
                      <a:r>
                        <a:rPr lang="en-CA" dirty="0" smtClean="0"/>
                        <a:t>Cycle/Update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pc="-100" dirty="0" smtClean="0"/>
                        <a:t>Shallowest RAM</a:t>
                      </a:r>
                      <a:r>
                        <a:rPr lang="en-CA" spc="-100" baseline="0" dirty="0" smtClean="0"/>
                        <a:t> Depth</a:t>
                      </a:r>
                      <a:endParaRPr lang="en-CA" spc="-100" dirty="0"/>
                    </a:p>
                  </a:txBody>
                  <a:tcPr/>
                </a:tc>
              </a:tr>
              <a:tr h="326383">
                <a:tc>
                  <a:txBody>
                    <a:bodyPr/>
                    <a:lstStyle/>
                    <a:p>
                      <a:r>
                        <a:rPr lang="en-CA" dirty="0" smtClean="0"/>
                        <a:t>Search/cycle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</a:tr>
              <a:tr h="326383">
                <a:tc>
                  <a:txBody>
                    <a:bodyPr/>
                    <a:lstStyle/>
                    <a:p>
                      <a:r>
                        <a:rPr lang="en-CA" dirty="0" smtClean="0"/>
                        <a:t>Search latency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~ log</a:t>
                      </a:r>
                      <a:r>
                        <a:rPr lang="en-CA" baseline="-25000" dirty="0" smtClean="0"/>
                        <a:t>4</a:t>
                      </a:r>
                      <a:r>
                        <a:rPr lang="en-CA" dirty="0" smtClean="0"/>
                        <a:t>(depth)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~ log</a:t>
                      </a:r>
                      <a:r>
                        <a:rPr lang="en-CA" baseline="-25000" dirty="0" smtClean="0"/>
                        <a:t>4</a:t>
                      </a:r>
                      <a:r>
                        <a:rPr lang="en-CA" dirty="0" smtClean="0"/>
                        <a:t>(depth)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28650" y="4880609"/>
            <a:ext cx="7886700" cy="1143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spc="-100" dirty="0" smtClean="0">
                <a:solidFill>
                  <a:schemeClr val="bg1"/>
                </a:solidFill>
              </a:rPr>
              <a:t>Available as open source: </a:t>
            </a:r>
            <a:r>
              <a:rPr lang="en-CA" sz="2400" b="1" spc="-100" dirty="0" smtClean="0">
                <a:solidFill>
                  <a:schemeClr val="bg1"/>
                </a:solidFill>
              </a:rPr>
              <a:t>https://github.com/AmeerAbdelhadi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spc="-100" dirty="0" smtClean="0"/>
              <a:t>Modular and parametric Verilog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spc="-100" dirty="0" smtClean="0"/>
              <a:t>Run-in-batch simulation and synthesis manager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866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Associated Memory</a:t>
            </a:r>
            <a:br>
              <a:rPr lang="en-CA" dirty="0" smtClean="0"/>
            </a:br>
            <a:r>
              <a:rPr lang="en-CA" dirty="0" smtClean="0"/>
              <a:t>AKA </a:t>
            </a:r>
            <a:r>
              <a:rPr lang="en-CA" spc="-150" dirty="0"/>
              <a:t>CAM/RAM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24921" y="1825625"/>
            <a:ext cx="7890429" cy="4375267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CA" sz="3600" spc="-150" dirty="0" smtClean="0"/>
              <a:t>CAM/RAM structure to read associated data</a:t>
            </a:r>
            <a:endParaRPr lang="en-CA" sz="3600" spc="-150" dirty="0"/>
          </a:p>
        </p:txBody>
      </p:sp>
      <p:sp>
        <p:nvSpPr>
          <p:cNvPr id="8" name="Rounded Rectangle 7"/>
          <p:cNvSpPr/>
          <p:nvPr/>
        </p:nvSpPr>
        <p:spPr>
          <a:xfrm>
            <a:off x="796992" y="2694040"/>
            <a:ext cx="7491601" cy="3352800"/>
          </a:xfrm>
          <a:prstGeom prst="roundRect">
            <a:avLst>
              <a:gd name="adj" fmla="val 62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800" dirty="0" smtClean="0"/>
              <a:t>Example: search when a conference takes place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83160" y="3605364"/>
            <a:ext cx="82809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Found in </a:t>
            </a:r>
            <a:r>
              <a:rPr lang="en-CA" sz="2800" b="1" spc="-150" dirty="0" smtClean="0">
                <a:solidFill>
                  <a:srgbClr val="FF0000"/>
                </a:solidFill>
              </a:rPr>
              <a:t>‘2’</a:t>
            </a:r>
            <a:endParaRPr lang="en-CA" sz="2800" b="1" spc="-15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1199" y="36053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spc="-200" dirty="0" smtClean="0">
                <a:solidFill>
                  <a:schemeClr val="bg1"/>
                </a:solidFill>
              </a:rPr>
              <a:t>“RAW”</a:t>
            </a:r>
            <a:endParaRPr lang="en-CA" sz="3600" spc="-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1199" y="40373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“FSP”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1199" y="4469412"/>
            <a:ext cx="1190756" cy="432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rgbClr val="FF0000"/>
                </a:solidFill>
              </a:rPr>
              <a:t>“FPL”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1199" y="4901460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bg1"/>
                </a:solidFill>
              </a:rPr>
              <a:t>“FPT”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4974" y="36053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0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4974" y="40373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1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4974" y="4469412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2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4974" y="4901460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3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3768" y="5333508"/>
            <a:ext cx="1359392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108000" rtlCol="0" anchor="ctr" anchorCtr="0"/>
          <a:lstStyle/>
          <a:p>
            <a:pPr algn="ctr"/>
            <a:r>
              <a:rPr lang="en-CA" sz="4000" spc="600" dirty="0" smtClean="0">
                <a:solidFill>
                  <a:schemeClr val="accent1"/>
                </a:solidFill>
              </a:rPr>
              <a:t>CAM</a:t>
            </a:r>
            <a:endParaRPr lang="en-CA" sz="4000" spc="600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69053" y="4469364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8742" y="3826031"/>
            <a:ext cx="85503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spc="-150" dirty="0" smtClean="0"/>
              <a:t>Search for </a:t>
            </a:r>
            <a:r>
              <a:rPr lang="en-CA" sz="2800" b="1" spc="-150" dirty="0" smtClean="0">
                <a:solidFill>
                  <a:srgbClr val="FF0000"/>
                </a:solidFill>
              </a:rPr>
              <a:t>“FPL”</a:t>
            </a:r>
            <a:endParaRPr lang="en-CA" sz="2800" b="1" spc="-15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81157" y="4685412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22368" y="4036251"/>
            <a:ext cx="160459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b="1" spc="-150" dirty="0" smtClean="0">
                <a:solidFill>
                  <a:srgbClr val="FF0000"/>
                </a:solidFill>
              </a:rPr>
              <a:t>“FPL“ </a:t>
            </a:r>
            <a:r>
              <a:rPr lang="en-CA" sz="2800" spc="-150" dirty="0" smtClean="0"/>
              <a:t>takes place in </a:t>
            </a:r>
            <a:r>
              <a:rPr lang="en-CA" sz="2800" b="1" spc="-150" dirty="0" smtClean="0">
                <a:solidFill>
                  <a:srgbClr val="FF0000"/>
                </a:solidFill>
              </a:rPr>
              <a:t>“Aug” </a:t>
            </a:r>
            <a:r>
              <a:rPr lang="en-CA" sz="2800" spc="-150" dirty="0" smtClean="0"/>
              <a:t>!!</a:t>
            </a:r>
            <a:endParaRPr lang="en-CA" sz="2800" spc="-150" dirty="0"/>
          </a:p>
        </p:txBody>
      </p:sp>
      <p:sp>
        <p:nvSpPr>
          <p:cNvPr id="35" name="Rectangle 34"/>
          <p:cNvSpPr/>
          <p:nvPr/>
        </p:nvSpPr>
        <p:spPr>
          <a:xfrm>
            <a:off x="5109196" y="36053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spc="-200" dirty="0" smtClean="0">
                <a:solidFill>
                  <a:schemeClr val="bg1"/>
                </a:solidFill>
              </a:rPr>
              <a:t>“May”</a:t>
            </a:r>
            <a:endParaRPr lang="en-CA" sz="3600" spc="-2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09196" y="4037364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dirty="0" smtClean="0">
                <a:solidFill>
                  <a:schemeClr val="bg1"/>
                </a:solidFill>
              </a:rPr>
              <a:t>“Aug”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09196" y="4469412"/>
            <a:ext cx="1190756" cy="432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dirty="0" smtClean="0">
                <a:solidFill>
                  <a:srgbClr val="FF0000"/>
                </a:solidFill>
              </a:rPr>
              <a:t>“Aug”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9196" y="4901460"/>
            <a:ext cx="11907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3600" dirty="0" smtClean="0">
                <a:solidFill>
                  <a:schemeClr val="bg1"/>
                </a:solidFill>
              </a:rPr>
              <a:t>“Dec”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42971" y="36053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0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42971" y="4037364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1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42971" y="4469412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b="1" dirty="0" smtClean="0">
                <a:solidFill>
                  <a:srgbClr val="FF0000"/>
                </a:solidFill>
              </a:rPr>
              <a:t>2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42971" y="4901460"/>
            <a:ext cx="360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3</a:t>
            </a:r>
            <a:endParaRPr lang="en-CA" sz="4000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14452" y="5333508"/>
            <a:ext cx="1366705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108000" rtlCol="0" anchor="ctr" anchorCtr="0"/>
          <a:lstStyle/>
          <a:p>
            <a:pPr algn="ctr"/>
            <a:r>
              <a:rPr lang="en-CA" sz="4000" spc="600" dirty="0" smtClean="0">
                <a:solidFill>
                  <a:schemeClr val="accent1"/>
                </a:solidFill>
              </a:rPr>
              <a:t>RAM</a:t>
            </a:r>
            <a:endParaRPr lang="en-CA" sz="4000" spc="600" dirty="0">
              <a:solidFill>
                <a:schemeClr val="accent1"/>
              </a:solidFill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3483160" y="4467138"/>
            <a:ext cx="1259811" cy="238200"/>
          </a:xfrm>
          <a:prstGeom prst="bentConnector3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083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3221850" y="2233280"/>
            <a:ext cx="5287103" cy="3240000"/>
          </a:xfrm>
          <a:prstGeom prst="roundRect">
            <a:avLst>
              <a:gd name="adj" fmla="val 626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700" dirty="0">
                <a:solidFill>
                  <a:schemeClr val="tx1"/>
                </a:solidFill>
              </a:rPr>
              <a:t>Brute-Force </a:t>
            </a:r>
            <a:r>
              <a:rPr lang="en-CA" sz="2700" dirty="0" smtClean="0">
                <a:solidFill>
                  <a:schemeClr val="tx1"/>
                </a:solidFill>
              </a:rPr>
              <a:t>Transposed-RAM CAMs </a:t>
            </a:r>
            <a:endParaRPr lang="en-CA" sz="27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429" y="2591907"/>
            <a:ext cx="5184000" cy="2835000"/>
          </a:xfrm>
          <a:prstGeom prst="roundRect">
            <a:avLst>
              <a:gd name="adj" fmla="val 6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dirty="0"/>
          </a:p>
        </p:txBody>
      </p:sp>
      <p:sp>
        <p:nvSpPr>
          <p:cNvPr id="7" name="Rounded Rectangle 6"/>
          <p:cNvSpPr/>
          <p:nvPr/>
        </p:nvSpPr>
        <p:spPr>
          <a:xfrm>
            <a:off x="625298" y="2240868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950244" algn="l"/>
              </a:tabLst>
            </a:pPr>
            <a:r>
              <a:rPr lang="en-CA" sz="2700" dirty="0"/>
              <a:t>BRAM-based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5299" y="2807979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Single-cycle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814" y="4509168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Deep	</a:t>
            </a:r>
            <a:r>
              <a:rPr lang="en-CA" sz="27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CA" sz="2700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431" y="5076228"/>
            <a:ext cx="2403000" cy="405000"/>
          </a:xfrm>
          <a:prstGeom prst="roundRect">
            <a:avLst>
              <a:gd name="adj" fmla="val 264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Wide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562" y="3375042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Cascadable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86006" y="296996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9" name="Rectangle 48"/>
          <p:cNvSpPr/>
          <p:nvPr/>
        </p:nvSpPr>
        <p:spPr>
          <a:xfrm>
            <a:off x="4085946" y="334794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0" name="Rectangle 49"/>
          <p:cNvSpPr/>
          <p:nvPr/>
        </p:nvSpPr>
        <p:spPr>
          <a:xfrm>
            <a:off x="4085946" y="372599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1" name="Rectangle 50"/>
          <p:cNvSpPr/>
          <p:nvPr/>
        </p:nvSpPr>
        <p:spPr>
          <a:xfrm>
            <a:off x="4086006" y="410403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3140883" y="3536970"/>
            <a:ext cx="1512126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700" spc="338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85946" y="2591907"/>
            <a:ext cx="3888372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z="2700" spc="450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572054" y="296990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5" name="Rectangle 54"/>
          <p:cNvSpPr/>
          <p:nvPr/>
        </p:nvSpPr>
        <p:spPr>
          <a:xfrm>
            <a:off x="4571994" y="334788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6" name="Rectangle 55"/>
          <p:cNvSpPr/>
          <p:nvPr/>
        </p:nvSpPr>
        <p:spPr>
          <a:xfrm>
            <a:off x="4571994" y="372593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7" name="Rectangle 56"/>
          <p:cNvSpPr/>
          <p:nvPr/>
        </p:nvSpPr>
        <p:spPr>
          <a:xfrm>
            <a:off x="4572054" y="410397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58114" y="296996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9" name="Rectangle 58"/>
          <p:cNvSpPr/>
          <p:nvPr/>
        </p:nvSpPr>
        <p:spPr>
          <a:xfrm>
            <a:off x="5058054" y="334794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0" name="Rectangle 59"/>
          <p:cNvSpPr/>
          <p:nvPr/>
        </p:nvSpPr>
        <p:spPr>
          <a:xfrm>
            <a:off x="5058054" y="372599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1" name="Rectangle 60"/>
          <p:cNvSpPr/>
          <p:nvPr/>
        </p:nvSpPr>
        <p:spPr>
          <a:xfrm>
            <a:off x="5058114" y="410403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44162" y="296990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3" name="Rectangle 62"/>
          <p:cNvSpPr/>
          <p:nvPr/>
        </p:nvSpPr>
        <p:spPr>
          <a:xfrm>
            <a:off x="5544102" y="334788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4" name="Rectangle 63"/>
          <p:cNvSpPr/>
          <p:nvPr/>
        </p:nvSpPr>
        <p:spPr>
          <a:xfrm>
            <a:off x="5544102" y="372593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5" name="Rectangle 64"/>
          <p:cNvSpPr/>
          <p:nvPr/>
        </p:nvSpPr>
        <p:spPr>
          <a:xfrm>
            <a:off x="5544162" y="410397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30222" y="296996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7" name="Rectangle 66"/>
          <p:cNvSpPr/>
          <p:nvPr/>
        </p:nvSpPr>
        <p:spPr>
          <a:xfrm>
            <a:off x="6030162" y="334794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8" name="Rectangle 67"/>
          <p:cNvSpPr/>
          <p:nvPr/>
        </p:nvSpPr>
        <p:spPr>
          <a:xfrm>
            <a:off x="6030162" y="372599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9" name="Rectangle 68"/>
          <p:cNvSpPr/>
          <p:nvPr/>
        </p:nvSpPr>
        <p:spPr>
          <a:xfrm>
            <a:off x="6030222" y="410403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16270" y="296990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1" name="Rectangle 70"/>
          <p:cNvSpPr/>
          <p:nvPr/>
        </p:nvSpPr>
        <p:spPr>
          <a:xfrm>
            <a:off x="6516210" y="334788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2" name="Rectangle 71"/>
          <p:cNvSpPr/>
          <p:nvPr/>
        </p:nvSpPr>
        <p:spPr>
          <a:xfrm>
            <a:off x="6516210" y="372593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3" name="Rectangle 72"/>
          <p:cNvSpPr/>
          <p:nvPr/>
        </p:nvSpPr>
        <p:spPr>
          <a:xfrm>
            <a:off x="6516270" y="410397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02330" y="296996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5" name="Rectangle 74"/>
          <p:cNvSpPr/>
          <p:nvPr/>
        </p:nvSpPr>
        <p:spPr>
          <a:xfrm>
            <a:off x="7002270" y="334794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6" name="Rectangle 75"/>
          <p:cNvSpPr/>
          <p:nvPr/>
        </p:nvSpPr>
        <p:spPr>
          <a:xfrm>
            <a:off x="7002270" y="372599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7" name="Rectangle 76"/>
          <p:cNvSpPr/>
          <p:nvPr/>
        </p:nvSpPr>
        <p:spPr>
          <a:xfrm>
            <a:off x="7002330" y="410403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488378" y="296990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9" name="Rectangle 78"/>
          <p:cNvSpPr/>
          <p:nvPr/>
        </p:nvSpPr>
        <p:spPr>
          <a:xfrm>
            <a:off x="7488318" y="334788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0" name="Rectangle 79"/>
          <p:cNvSpPr/>
          <p:nvPr/>
        </p:nvSpPr>
        <p:spPr>
          <a:xfrm>
            <a:off x="7488318" y="372593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1" name="Rectangle 80"/>
          <p:cNvSpPr/>
          <p:nvPr/>
        </p:nvSpPr>
        <p:spPr>
          <a:xfrm>
            <a:off x="7488378" y="410397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29562" y="3942105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Scalable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20798909">
            <a:off x="4132888" y="3403021"/>
            <a:ext cx="3809495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CA" sz="2700" spc="450" dirty="0">
                <a:solidFill>
                  <a:schemeClr val="bg1"/>
                </a:solidFill>
              </a:rPr>
              <a:t>Match</a:t>
            </a:r>
          </a:p>
          <a:p>
            <a:pPr algn="ctr"/>
            <a:r>
              <a:rPr lang="en-CA" sz="2700" spc="450" dirty="0">
                <a:solidFill>
                  <a:schemeClr val="bg1"/>
                </a:solidFill>
              </a:rPr>
              <a:t>Indicators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92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3221850" y="2233280"/>
            <a:ext cx="5287103" cy="3240000"/>
          </a:xfrm>
          <a:prstGeom prst="roundRect">
            <a:avLst>
              <a:gd name="adj" fmla="val 626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700" dirty="0">
                <a:solidFill>
                  <a:schemeClr val="tx1"/>
                </a:solidFill>
              </a:rPr>
              <a:t>Hierarchical Search </a:t>
            </a:r>
            <a:r>
              <a:rPr lang="en-CA" sz="2700" dirty="0" smtClean="0">
                <a:solidFill>
                  <a:schemeClr val="tx1"/>
                </a:solidFill>
              </a:rPr>
              <a:t>(HS) CAMs </a:t>
            </a:r>
            <a:endParaRPr lang="en-CA" sz="27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429" y="2591907"/>
            <a:ext cx="5184000" cy="2835000"/>
          </a:xfrm>
          <a:prstGeom prst="roundRect">
            <a:avLst>
              <a:gd name="adj" fmla="val 6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dirty="0"/>
          </a:p>
        </p:txBody>
      </p:sp>
      <p:sp>
        <p:nvSpPr>
          <p:cNvPr id="7" name="Rounded Rectangle 6"/>
          <p:cNvSpPr/>
          <p:nvPr/>
        </p:nvSpPr>
        <p:spPr>
          <a:xfrm>
            <a:off x="625298" y="2240868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950244" algn="l"/>
              </a:tabLst>
            </a:pPr>
            <a:r>
              <a:rPr lang="en-CA" sz="2700" dirty="0"/>
              <a:t>BRAM-based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5299" y="2807979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Single-cycle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814" y="4509168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Deep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431" y="5076228"/>
            <a:ext cx="2403000" cy="405000"/>
          </a:xfrm>
          <a:prstGeom prst="roundRect">
            <a:avLst>
              <a:gd name="adj" fmla="val 264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Wide	</a:t>
            </a:r>
            <a:r>
              <a:rPr lang="en-CA" sz="27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562" y="3375042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Cascadable	</a:t>
            </a:r>
            <a:r>
              <a:rPr lang="en-CA" sz="27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86006" y="296996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9" name="Rectangle 48"/>
          <p:cNvSpPr/>
          <p:nvPr/>
        </p:nvSpPr>
        <p:spPr>
          <a:xfrm>
            <a:off x="4085946" y="334794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0" name="Rectangle 49"/>
          <p:cNvSpPr/>
          <p:nvPr/>
        </p:nvSpPr>
        <p:spPr>
          <a:xfrm>
            <a:off x="4085946" y="372599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1" name="Rectangle 50"/>
          <p:cNvSpPr/>
          <p:nvPr/>
        </p:nvSpPr>
        <p:spPr>
          <a:xfrm>
            <a:off x="4086006" y="410403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3140883" y="3536970"/>
            <a:ext cx="1512126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700" spc="338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86006" y="2591907"/>
            <a:ext cx="1944156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z="27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572054" y="296990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5" name="Rectangle 54"/>
          <p:cNvSpPr/>
          <p:nvPr/>
        </p:nvSpPr>
        <p:spPr>
          <a:xfrm>
            <a:off x="4571994" y="334788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6" name="Rectangle 55"/>
          <p:cNvSpPr/>
          <p:nvPr/>
        </p:nvSpPr>
        <p:spPr>
          <a:xfrm>
            <a:off x="4571994" y="372593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7" name="Rectangle 56"/>
          <p:cNvSpPr/>
          <p:nvPr/>
        </p:nvSpPr>
        <p:spPr>
          <a:xfrm>
            <a:off x="4572054" y="410397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58114" y="296996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9" name="Rectangle 58"/>
          <p:cNvSpPr/>
          <p:nvPr/>
        </p:nvSpPr>
        <p:spPr>
          <a:xfrm>
            <a:off x="5058054" y="334794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0" name="Rectangle 59"/>
          <p:cNvSpPr/>
          <p:nvPr/>
        </p:nvSpPr>
        <p:spPr>
          <a:xfrm>
            <a:off x="5058054" y="372599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1" name="Rectangle 60"/>
          <p:cNvSpPr/>
          <p:nvPr/>
        </p:nvSpPr>
        <p:spPr>
          <a:xfrm>
            <a:off x="5058114" y="410403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44162" y="2969907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3" name="Rectangle 62"/>
          <p:cNvSpPr/>
          <p:nvPr/>
        </p:nvSpPr>
        <p:spPr>
          <a:xfrm>
            <a:off x="5544102" y="3347889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4" name="Rectangle 63"/>
          <p:cNvSpPr/>
          <p:nvPr/>
        </p:nvSpPr>
        <p:spPr>
          <a:xfrm>
            <a:off x="5544102" y="3725931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5" name="Rectangle 64"/>
          <p:cNvSpPr/>
          <p:nvPr/>
        </p:nvSpPr>
        <p:spPr>
          <a:xfrm>
            <a:off x="5544162" y="4103973"/>
            <a:ext cx="486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29562" y="3942105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Scalable	</a:t>
            </a:r>
            <a:r>
              <a:rPr lang="en-CA" sz="27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19835661">
            <a:off x="4122886" y="3420958"/>
            <a:ext cx="1852998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CA" sz="2700" spc="375" dirty="0">
                <a:solidFill>
                  <a:schemeClr val="bg1"/>
                </a:solidFill>
              </a:rPr>
              <a:t>Set Match</a:t>
            </a:r>
          </a:p>
          <a:p>
            <a:pPr algn="ctr"/>
            <a:r>
              <a:rPr lang="en-CA" sz="2700" spc="375" dirty="0">
                <a:solidFill>
                  <a:schemeClr val="bg1"/>
                </a:solidFill>
              </a:rPr>
              <a:t>Indicators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4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3221850" y="2233280"/>
            <a:ext cx="5287103" cy="3240000"/>
          </a:xfrm>
          <a:prstGeom prst="roundRect">
            <a:avLst>
              <a:gd name="adj" fmla="val 626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70000"/>
              </a:lnSpc>
            </a:pPr>
            <a:r>
              <a:rPr lang="en-CA" sz="2700" dirty="0">
                <a:solidFill>
                  <a:schemeClr val="tx1"/>
                </a:solidFill>
              </a:rPr>
              <a:t>Indirectly-Indexed </a:t>
            </a:r>
            <a:r>
              <a:rPr lang="en-CA" sz="2700" dirty="0" smtClean="0">
                <a:solidFill>
                  <a:schemeClr val="tx1"/>
                </a:solidFill>
              </a:rPr>
              <a:t>HS </a:t>
            </a:r>
            <a:r>
              <a:rPr lang="en-CA" sz="2700" dirty="0">
                <a:solidFill>
                  <a:schemeClr val="tx1"/>
                </a:solidFill>
              </a:rPr>
              <a:t>(</a:t>
            </a:r>
            <a:r>
              <a:rPr lang="en-CA" sz="2700" dirty="0" smtClean="0">
                <a:solidFill>
                  <a:schemeClr val="tx1"/>
                </a:solidFill>
              </a:rPr>
              <a:t>II-HS) CAMs</a:t>
            </a:r>
            <a:endParaRPr lang="en-CA" sz="27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429" y="2591907"/>
            <a:ext cx="5184000" cy="2835000"/>
          </a:xfrm>
          <a:prstGeom prst="roundRect">
            <a:avLst>
              <a:gd name="adj" fmla="val 6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dirty="0"/>
          </a:p>
        </p:txBody>
      </p:sp>
      <p:sp>
        <p:nvSpPr>
          <p:cNvPr id="7" name="Rounded Rectangle 6"/>
          <p:cNvSpPr/>
          <p:nvPr/>
        </p:nvSpPr>
        <p:spPr>
          <a:xfrm>
            <a:off x="625298" y="2240868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950244" algn="l"/>
              </a:tabLst>
            </a:pPr>
            <a:r>
              <a:rPr lang="en-CA" sz="2700" dirty="0"/>
              <a:t>BRAM-based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5299" y="2807979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Single-cycle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814" y="4509168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Deep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431" y="5076228"/>
            <a:ext cx="2403000" cy="405000"/>
          </a:xfrm>
          <a:prstGeom prst="roundRect">
            <a:avLst>
              <a:gd name="adj" fmla="val 264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Wide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9562" y="3375042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Cascadable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86012" y="2969967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9" name="Rectangle 48"/>
          <p:cNvSpPr/>
          <p:nvPr/>
        </p:nvSpPr>
        <p:spPr>
          <a:xfrm>
            <a:off x="4086012" y="3347949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0" name="Rectangle 49"/>
          <p:cNvSpPr/>
          <p:nvPr/>
        </p:nvSpPr>
        <p:spPr>
          <a:xfrm>
            <a:off x="4086012" y="3725991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1" name="Rectangle 50"/>
          <p:cNvSpPr/>
          <p:nvPr/>
        </p:nvSpPr>
        <p:spPr>
          <a:xfrm>
            <a:off x="4086012" y="4104033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3140883" y="3536970"/>
            <a:ext cx="1512126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700" spc="338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86210" y="2591907"/>
            <a:ext cx="2376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z="2700" spc="450" dirty="0">
                <a:solidFill>
                  <a:schemeClr val="accent1"/>
                </a:solidFill>
              </a:rPr>
              <a:t>sets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29562" y="3942105"/>
            <a:ext cx="2403000" cy="405000"/>
          </a:xfrm>
          <a:prstGeom prst="roundRect">
            <a:avLst>
              <a:gd name="adj" fmla="val 29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1885950" algn="l"/>
              </a:tabLst>
            </a:pPr>
            <a:r>
              <a:rPr lang="en-CA" sz="2700" dirty="0"/>
              <a:t>Scalable	</a:t>
            </a:r>
            <a:r>
              <a:rPr lang="en-CA" sz="27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C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80072" y="2969949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2" name="Rectangle 31"/>
          <p:cNvSpPr/>
          <p:nvPr/>
        </p:nvSpPr>
        <p:spPr>
          <a:xfrm>
            <a:off x="4680012" y="3347931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3" name="Rectangle 32"/>
          <p:cNvSpPr/>
          <p:nvPr/>
        </p:nvSpPr>
        <p:spPr>
          <a:xfrm>
            <a:off x="4680012" y="3725973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4" name="Rectangle 33"/>
          <p:cNvSpPr/>
          <p:nvPr/>
        </p:nvSpPr>
        <p:spPr>
          <a:xfrm>
            <a:off x="4680012" y="4104015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4138" y="2969949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6" name="Rectangle 35"/>
          <p:cNvSpPr/>
          <p:nvPr/>
        </p:nvSpPr>
        <p:spPr>
          <a:xfrm>
            <a:off x="5274078" y="3347931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7" name="Rectangle 36"/>
          <p:cNvSpPr/>
          <p:nvPr/>
        </p:nvSpPr>
        <p:spPr>
          <a:xfrm>
            <a:off x="5274078" y="3725973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8" name="Rectangle 37"/>
          <p:cNvSpPr/>
          <p:nvPr/>
        </p:nvSpPr>
        <p:spPr>
          <a:xfrm>
            <a:off x="5274078" y="4104015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68204" y="2969949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0" name="Rectangle 39"/>
          <p:cNvSpPr/>
          <p:nvPr/>
        </p:nvSpPr>
        <p:spPr>
          <a:xfrm>
            <a:off x="5868144" y="3347931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1" name="Rectangle 40"/>
          <p:cNvSpPr/>
          <p:nvPr/>
        </p:nvSpPr>
        <p:spPr>
          <a:xfrm>
            <a:off x="5868144" y="3725973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2" name="Rectangle 41"/>
          <p:cNvSpPr/>
          <p:nvPr/>
        </p:nvSpPr>
        <p:spPr>
          <a:xfrm>
            <a:off x="5868210" y="4104015"/>
            <a:ext cx="594000" cy="378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20979" y="480615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82997" y="480615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221027" y="496809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82997" y="496809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82671" y="5157222"/>
            <a:ext cx="2375279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z="2100" spc="-127" dirty="0">
                <a:solidFill>
                  <a:schemeClr val="accent1"/>
                </a:solidFill>
              </a:rPr>
              <a:t>Intra-set Match Indicators</a:t>
            </a:r>
          </a:p>
        </p:txBody>
      </p:sp>
      <p:cxnSp>
        <p:nvCxnSpPr>
          <p:cNvPr id="70" name="Elbow Connector 69"/>
          <p:cNvCxnSpPr>
            <a:endCxn id="67" idx="1"/>
          </p:cNvCxnSpPr>
          <p:nvPr/>
        </p:nvCxnSpPr>
        <p:spPr>
          <a:xfrm rot="5400000">
            <a:off x="3918283" y="4595806"/>
            <a:ext cx="756038" cy="150550"/>
          </a:xfrm>
          <a:prstGeom prst="bentConnector4">
            <a:avLst>
              <a:gd name="adj1" fmla="val -397"/>
              <a:gd name="adj2" fmla="val 157730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66" idx="3"/>
          </p:cNvCxnSpPr>
          <p:nvPr/>
        </p:nvCxnSpPr>
        <p:spPr>
          <a:xfrm rot="16200000" flipH="1">
            <a:off x="3787231" y="4129387"/>
            <a:ext cx="1350231" cy="165302"/>
          </a:xfrm>
          <a:prstGeom prst="bentConnector4">
            <a:avLst>
              <a:gd name="adj1" fmla="val 89"/>
              <a:gd name="adj2" fmla="val 151860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815045" y="480624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77063" y="480624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15093" y="496818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77063" y="496818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09111" y="480615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571129" y="480615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409159" y="496809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71129" y="496809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03177" y="480615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165195" y="4806153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03225" y="496809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165195" y="4968099"/>
            <a:ext cx="162000" cy="162000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cxnSp>
        <p:nvCxnSpPr>
          <p:cNvPr id="85" name="Elbow Connector 84"/>
          <p:cNvCxnSpPr>
            <a:endCxn id="72" idx="1"/>
          </p:cNvCxnSpPr>
          <p:nvPr/>
        </p:nvCxnSpPr>
        <p:spPr>
          <a:xfrm rot="5400000">
            <a:off x="4411637" y="4328214"/>
            <a:ext cx="962439" cy="155621"/>
          </a:xfrm>
          <a:prstGeom prst="bentConnector4">
            <a:avLst>
              <a:gd name="adj1" fmla="val -228"/>
              <a:gd name="adj2" fmla="val 155084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endCxn id="75" idx="3"/>
          </p:cNvCxnSpPr>
          <p:nvPr/>
        </p:nvCxnSpPr>
        <p:spPr>
          <a:xfrm rot="16200000" flipH="1">
            <a:off x="4111853" y="4021980"/>
            <a:ext cx="1895753" cy="158666"/>
          </a:xfrm>
          <a:prstGeom prst="bentConnector4">
            <a:avLst>
              <a:gd name="adj1" fmla="val 33733"/>
              <a:gd name="adj2" fmla="val 151777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endCxn id="78" idx="1"/>
          </p:cNvCxnSpPr>
          <p:nvPr/>
        </p:nvCxnSpPr>
        <p:spPr>
          <a:xfrm rot="5400000">
            <a:off x="5097669" y="4592767"/>
            <a:ext cx="767824" cy="144841"/>
          </a:xfrm>
          <a:prstGeom prst="bentConnector4">
            <a:avLst>
              <a:gd name="adj1" fmla="val 66"/>
              <a:gd name="adj2" fmla="val 156719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endCxn id="84" idx="3"/>
          </p:cNvCxnSpPr>
          <p:nvPr/>
        </p:nvCxnSpPr>
        <p:spPr>
          <a:xfrm rot="16200000" flipH="1">
            <a:off x="5488739" y="4210642"/>
            <a:ext cx="1512178" cy="164735"/>
          </a:xfrm>
          <a:prstGeom prst="bentConnector4">
            <a:avLst>
              <a:gd name="adj1" fmla="val 553"/>
              <a:gd name="adj2" fmla="val 149870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endCxn id="80" idx="1"/>
          </p:cNvCxnSpPr>
          <p:nvPr/>
        </p:nvCxnSpPr>
        <p:spPr>
          <a:xfrm rot="5400000">
            <a:off x="5608620" y="4336664"/>
            <a:ext cx="945047" cy="155931"/>
          </a:xfrm>
          <a:prstGeom prst="bentConnector4">
            <a:avLst>
              <a:gd name="adj1" fmla="val -19"/>
              <a:gd name="adj2" fmla="val 150393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endCxn id="77" idx="3"/>
          </p:cNvCxnSpPr>
          <p:nvPr/>
        </p:nvCxnSpPr>
        <p:spPr>
          <a:xfrm rot="16200000" flipH="1">
            <a:off x="4985567" y="4139592"/>
            <a:ext cx="1350233" cy="144890"/>
          </a:xfrm>
          <a:prstGeom prst="bentConnector4">
            <a:avLst>
              <a:gd name="adj1" fmla="val 27690"/>
              <a:gd name="adj2" fmla="val 164096"/>
            </a:avLst>
          </a:prstGeom>
          <a:ln w="3810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 rot="20172068">
            <a:off x="4115526" y="3406942"/>
            <a:ext cx="230241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CA" sz="2700" spc="450" dirty="0">
                <a:solidFill>
                  <a:schemeClr val="bg1"/>
                </a:solidFill>
              </a:rPr>
              <a:t>Indicators</a:t>
            </a:r>
          </a:p>
          <a:p>
            <a:pPr algn="ctr"/>
            <a:r>
              <a:rPr lang="en-CA" sz="2700" spc="450" dirty="0">
                <a:solidFill>
                  <a:schemeClr val="bg1"/>
                </a:solidFill>
              </a:rPr>
              <a:t>Indices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7743" y="3290500"/>
            <a:ext cx="19990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350" dirty="0"/>
              <a:t>Multi-unpredictable-cycle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4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6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Backup Slides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26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16</a:t>
            </a:r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6516438" y="2214096"/>
            <a:ext cx="1998000" cy="3321137"/>
          </a:xfrm>
          <a:prstGeom prst="roundRect">
            <a:avLst>
              <a:gd name="adj" fmla="val 626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CA" sz="2700" dirty="0">
                <a:solidFill>
                  <a:schemeClr val="tx1"/>
                </a:solidFill>
              </a:rPr>
              <a:t>II2D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69207" y="2214096"/>
            <a:ext cx="1566000" cy="3321137"/>
          </a:xfrm>
          <a:prstGeom prst="roundRect">
            <a:avLst>
              <a:gd name="adj" fmla="val 626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CA" sz="2700" spc="-113" dirty="0">
                <a:solidFill>
                  <a:schemeClr val="tx1"/>
                </a:solidFill>
              </a:rPr>
              <a:t>Hierarchical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57754" y="2214095"/>
            <a:ext cx="2430000" cy="3321139"/>
          </a:xfrm>
          <a:prstGeom prst="roundRect">
            <a:avLst>
              <a:gd name="adj" fmla="val 626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CA" sz="2700" dirty="0">
                <a:solidFill>
                  <a:schemeClr val="tx1"/>
                </a:solidFill>
              </a:rPr>
              <a:t>Brute-Force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97429" y="2538132"/>
            <a:ext cx="1836000" cy="1701000"/>
          </a:xfrm>
          <a:prstGeom prst="roundRect">
            <a:avLst>
              <a:gd name="adj" fmla="val 6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dirty="0"/>
          </a:p>
        </p:txBody>
      </p:sp>
      <p:sp>
        <p:nvSpPr>
          <p:cNvPr id="9" name="Rounded Rectangle 8"/>
          <p:cNvSpPr/>
          <p:nvPr/>
        </p:nvSpPr>
        <p:spPr>
          <a:xfrm>
            <a:off x="4950198" y="2538327"/>
            <a:ext cx="1404000" cy="1701000"/>
          </a:xfrm>
          <a:prstGeom prst="roundRect">
            <a:avLst>
              <a:gd name="adj" fmla="val 6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dirty="0"/>
          </a:p>
        </p:txBody>
      </p:sp>
      <p:sp>
        <p:nvSpPr>
          <p:cNvPr id="10" name="Rounded Rectangle 9"/>
          <p:cNvSpPr/>
          <p:nvPr/>
        </p:nvSpPr>
        <p:spPr>
          <a:xfrm>
            <a:off x="2439015" y="2538306"/>
            <a:ext cx="2268000" cy="1701000"/>
          </a:xfrm>
          <a:prstGeom prst="roundRect">
            <a:avLst>
              <a:gd name="adj" fmla="val 6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CA" sz="2700" dirty="0"/>
          </a:p>
        </p:txBody>
      </p:sp>
      <p:sp>
        <p:nvSpPr>
          <p:cNvPr id="11" name="Rectangle 10"/>
          <p:cNvSpPr/>
          <p:nvPr/>
        </p:nvSpPr>
        <p:spPr>
          <a:xfrm>
            <a:off x="2843832" y="2781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2276779" y="3078255"/>
            <a:ext cx="86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400" spc="-180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43808" y="2538159"/>
            <a:ext cx="1728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CA" sz="2400" spc="225" dirty="0">
                <a:solidFill>
                  <a:schemeClr val="accent1"/>
                </a:solidFill>
              </a:rPr>
              <a:t>addresses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59832" y="2781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5" name="Rectangle 14"/>
          <p:cNvSpPr/>
          <p:nvPr/>
        </p:nvSpPr>
        <p:spPr>
          <a:xfrm>
            <a:off x="3275880" y="278115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6" name="Rectangle 15"/>
          <p:cNvSpPr/>
          <p:nvPr/>
        </p:nvSpPr>
        <p:spPr>
          <a:xfrm>
            <a:off x="3491880" y="278115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7" name="Rectangle 16"/>
          <p:cNvSpPr/>
          <p:nvPr/>
        </p:nvSpPr>
        <p:spPr>
          <a:xfrm>
            <a:off x="3707928" y="2781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8" name="Rectangle 17"/>
          <p:cNvSpPr/>
          <p:nvPr/>
        </p:nvSpPr>
        <p:spPr>
          <a:xfrm>
            <a:off x="3923928" y="2781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19" name="Rectangle 18"/>
          <p:cNvSpPr/>
          <p:nvPr/>
        </p:nvSpPr>
        <p:spPr>
          <a:xfrm>
            <a:off x="4139976" y="278115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0" name="Rectangle 19"/>
          <p:cNvSpPr/>
          <p:nvPr/>
        </p:nvSpPr>
        <p:spPr>
          <a:xfrm>
            <a:off x="4355976" y="2781159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1" name="Rectangle 20"/>
          <p:cNvSpPr/>
          <p:nvPr/>
        </p:nvSpPr>
        <p:spPr>
          <a:xfrm>
            <a:off x="2843808" y="2997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2" name="Rectangle 21"/>
          <p:cNvSpPr/>
          <p:nvPr/>
        </p:nvSpPr>
        <p:spPr>
          <a:xfrm>
            <a:off x="3059832" y="2997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3" name="Rectangle 22"/>
          <p:cNvSpPr/>
          <p:nvPr/>
        </p:nvSpPr>
        <p:spPr>
          <a:xfrm>
            <a:off x="3275856" y="2997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4" name="Rectangle 23"/>
          <p:cNvSpPr/>
          <p:nvPr/>
        </p:nvSpPr>
        <p:spPr>
          <a:xfrm>
            <a:off x="3491880" y="2997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5" name="Rectangle 24"/>
          <p:cNvSpPr/>
          <p:nvPr/>
        </p:nvSpPr>
        <p:spPr>
          <a:xfrm>
            <a:off x="3707904" y="2997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6" name="Rectangle 25"/>
          <p:cNvSpPr/>
          <p:nvPr/>
        </p:nvSpPr>
        <p:spPr>
          <a:xfrm>
            <a:off x="3923928" y="2997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7" name="Rectangle 26"/>
          <p:cNvSpPr/>
          <p:nvPr/>
        </p:nvSpPr>
        <p:spPr>
          <a:xfrm>
            <a:off x="4139952" y="2997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8" name="Rectangle 27"/>
          <p:cNvSpPr/>
          <p:nvPr/>
        </p:nvSpPr>
        <p:spPr>
          <a:xfrm>
            <a:off x="4355976" y="2997183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29" name="Rectangle 28"/>
          <p:cNvSpPr/>
          <p:nvPr/>
        </p:nvSpPr>
        <p:spPr>
          <a:xfrm>
            <a:off x="2843808" y="321610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0" name="Rectangle 29"/>
          <p:cNvSpPr/>
          <p:nvPr/>
        </p:nvSpPr>
        <p:spPr>
          <a:xfrm>
            <a:off x="3059856" y="321323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5856" y="321607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2" name="Rectangle 31"/>
          <p:cNvSpPr/>
          <p:nvPr/>
        </p:nvSpPr>
        <p:spPr>
          <a:xfrm>
            <a:off x="3491904" y="3213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07904" y="321610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4" name="Rectangle 33"/>
          <p:cNvSpPr/>
          <p:nvPr/>
        </p:nvSpPr>
        <p:spPr>
          <a:xfrm>
            <a:off x="3923952" y="321323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39952" y="321607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6" name="Rectangle 35"/>
          <p:cNvSpPr/>
          <p:nvPr/>
        </p:nvSpPr>
        <p:spPr>
          <a:xfrm>
            <a:off x="4356000" y="3213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43808" y="342923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59832" y="3429255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39" name="Rectangle 38"/>
          <p:cNvSpPr/>
          <p:nvPr/>
        </p:nvSpPr>
        <p:spPr>
          <a:xfrm>
            <a:off x="3275856" y="3429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91880" y="342923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1" name="Rectangle 40"/>
          <p:cNvSpPr/>
          <p:nvPr/>
        </p:nvSpPr>
        <p:spPr>
          <a:xfrm>
            <a:off x="3707904" y="342923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23928" y="3429255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3" name="Rectangle 42"/>
          <p:cNvSpPr/>
          <p:nvPr/>
        </p:nvSpPr>
        <p:spPr>
          <a:xfrm>
            <a:off x="4139952" y="3429207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55976" y="342923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5" name="Rectangle 44"/>
          <p:cNvSpPr/>
          <p:nvPr/>
        </p:nvSpPr>
        <p:spPr>
          <a:xfrm rot="20878083">
            <a:off x="2894332" y="2945890"/>
            <a:ext cx="1634537" cy="5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225" dirty="0">
                <a:solidFill>
                  <a:schemeClr val="bg1"/>
                </a:solidFill>
              </a:rPr>
              <a:t>Match</a:t>
            </a:r>
          </a:p>
          <a:p>
            <a:pPr algn="ctr">
              <a:lnSpc>
                <a:spcPct val="70000"/>
              </a:lnSpc>
            </a:pPr>
            <a:r>
              <a:rPr lang="en-CA" sz="2400" spc="225" dirty="0">
                <a:solidFill>
                  <a:schemeClr val="bg1"/>
                </a:solidFill>
              </a:rPr>
              <a:t>Indicators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55110" y="278115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47" name="Rectangle 46"/>
          <p:cNvSpPr/>
          <p:nvPr/>
        </p:nvSpPr>
        <p:spPr>
          <a:xfrm rot="16200000">
            <a:off x="4788057" y="3078228"/>
            <a:ext cx="86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400" spc="-180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55086" y="2538132"/>
            <a:ext cx="864072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z="2400" dirty="0">
                <a:solidFill>
                  <a:schemeClr val="accent1"/>
                </a:solidFill>
              </a:rPr>
              <a:t>s e t 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71110" y="278115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0" name="Rectangle 49"/>
          <p:cNvSpPr/>
          <p:nvPr/>
        </p:nvSpPr>
        <p:spPr>
          <a:xfrm>
            <a:off x="5787158" y="278113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1" name="Rectangle 50"/>
          <p:cNvSpPr/>
          <p:nvPr/>
        </p:nvSpPr>
        <p:spPr>
          <a:xfrm>
            <a:off x="6003158" y="2781132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2" name="Rectangle 51"/>
          <p:cNvSpPr/>
          <p:nvPr/>
        </p:nvSpPr>
        <p:spPr>
          <a:xfrm>
            <a:off x="5355086" y="2997180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3" name="Rectangle 52"/>
          <p:cNvSpPr/>
          <p:nvPr/>
        </p:nvSpPr>
        <p:spPr>
          <a:xfrm>
            <a:off x="5571110" y="2997180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4" name="Rectangle 53"/>
          <p:cNvSpPr/>
          <p:nvPr/>
        </p:nvSpPr>
        <p:spPr>
          <a:xfrm>
            <a:off x="5787134" y="299715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5" name="Rectangle 54"/>
          <p:cNvSpPr/>
          <p:nvPr/>
        </p:nvSpPr>
        <p:spPr>
          <a:xfrm>
            <a:off x="6003158" y="2997156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6" name="Rectangle 55"/>
          <p:cNvSpPr/>
          <p:nvPr/>
        </p:nvSpPr>
        <p:spPr>
          <a:xfrm>
            <a:off x="5355086" y="3216075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7" name="Rectangle 56"/>
          <p:cNvSpPr/>
          <p:nvPr/>
        </p:nvSpPr>
        <p:spPr>
          <a:xfrm>
            <a:off x="5571134" y="321320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87134" y="3216051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59" name="Rectangle 58"/>
          <p:cNvSpPr/>
          <p:nvPr/>
        </p:nvSpPr>
        <p:spPr>
          <a:xfrm>
            <a:off x="6003182" y="3213180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55086" y="342920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71110" y="3429228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2" name="Rectangle 61"/>
          <p:cNvSpPr/>
          <p:nvPr/>
        </p:nvSpPr>
        <p:spPr>
          <a:xfrm>
            <a:off x="5787134" y="3429180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03158" y="3429204"/>
            <a:ext cx="216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4" name="Rectangle 63"/>
          <p:cNvSpPr/>
          <p:nvPr/>
        </p:nvSpPr>
        <p:spPr>
          <a:xfrm rot="19135871">
            <a:off x="5345426" y="2912257"/>
            <a:ext cx="762084" cy="5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4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225" dirty="0">
                <a:solidFill>
                  <a:schemeClr val="bg1"/>
                </a:solidFill>
              </a:rPr>
              <a:t>Match</a:t>
            </a:r>
          </a:p>
          <a:p>
            <a:pPr algn="ctr">
              <a:lnSpc>
                <a:spcPct val="70000"/>
              </a:lnSpc>
            </a:pPr>
            <a:r>
              <a:rPr lang="en-CA" sz="2400" spc="-225" dirty="0">
                <a:solidFill>
                  <a:schemeClr val="bg1"/>
                </a:solidFill>
              </a:rPr>
              <a:t>Indicators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002306" y="2781210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6" name="Rectangle 65"/>
          <p:cNvSpPr/>
          <p:nvPr/>
        </p:nvSpPr>
        <p:spPr>
          <a:xfrm rot="16200000">
            <a:off x="6435253" y="3078282"/>
            <a:ext cx="864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 anchorCtr="0"/>
          <a:lstStyle/>
          <a:p>
            <a:pPr algn="ctr"/>
            <a:r>
              <a:rPr lang="en-CA" sz="2400" spc="-180" dirty="0">
                <a:solidFill>
                  <a:schemeClr val="accent1"/>
                </a:solidFill>
              </a:rPr>
              <a:t>patterns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002282" y="2538186"/>
            <a:ext cx="1296108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z="2400" dirty="0">
                <a:solidFill>
                  <a:schemeClr val="accent1"/>
                </a:solidFill>
              </a:rPr>
              <a:t>s   e   t   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326318" y="2781210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69" name="Rectangle 68"/>
          <p:cNvSpPr/>
          <p:nvPr/>
        </p:nvSpPr>
        <p:spPr>
          <a:xfrm>
            <a:off x="7650378" y="2781186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0" name="Rectangle 69"/>
          <p:cNvSpPr/>
          <p:nvPr/>
        </p:nvSpPr>
        <p:spPr>
          <a:xfrm>
            <a:off x="7974390" y="2781186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1" name="Rectangle 70"/>
          <p:cNvSpPr/>
          <p:nvPr/>
        </p:nvSpPr>
        <p:spPr>
          <a:xfrm>
            <a:off x="7002282" y="2997234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2" name="Rectangle 71"/>
          <p:cNvSpPr/>
          <p:nvPr/>
        </p:nvSpPr>
        <p:spPr>
          <a:xfrm>
            <a:off x="7326318" y="2997234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3" name="Rectangle 72"/>
          <p:cNvSpPr/>
          <p:nvPr/>
        </p:nvSpPr>
        <p:spPr>
          <a:xfrm>
            <a:off x="7650354" y="2997210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4" name="Rectangle 73"/>
          <p:cNvSpPr/>
          <p:nvPr/>
        </p:nvSpPr>
        <p:spPr>
          <a:xfrm>
            <a:off x="7974390" y="2997210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5" name="Rectangle 74"/>
          <p:cNvSpPr/>
          <p:nvPr/>
        </p:nvSpPr>
        <p:spPr>
          <a:xfrm>
            <a:off x="7002282" y="3216129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6" name="Rectangle 75"/>
          <p:cNvSpPr/>
          <p:nvPr/>
        </p:nvSpPr>
        <p:spPr>
          <a:xfrm>
            <a:off x="7326342" y="3213258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50354" y="3216105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78" name="Rectangle 77"/>
          <p:cNvSpPr/>
          <p:nvPr/>
        </p:nvSpPr>
        <p:spPr>
          <a:xfrm>
            <a:off x="7974414" y="3213234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02282" y="3429258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326318" y="3429282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1" name="Rectangle 80"/>
          <p:cNvSpPr/>
          <p:nvPr/>
        </p:nvSpPr>
        <p:spPr>
          <a:xfrm>
            <a:off x="7650354" y="3429234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974390" y="3429258"/>
            <a:ext cx="32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3" name="Rectangle 82"/>
          <p:cNvSpPr/>
          <p:nvPr/>
        </p:nvSpPr>
        <p:spPr>
          <a:xfrm>
            <a:off x="7002270" y="380730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4" name="Rectangle 83"/>
          <p:cNvSpPr/>
          <p:nvPr/>
        </p:nvSpPr>
        <p:spPr>
          <a:xfrm>
            <a:off x="7110300" y="380730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002270" y="3915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10300" y="3915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87" name="Elbow Connector 86"/>
          <p:cNvCxnSpPr>
            <a:endCxn id="84" idx="3"/>
          </p:cNvCxnSpPr>
          <p:nvPr/>
        </p:nvCxnSpPr>
        <p:spPr>
          <a:xfrm rot="16200000" flipH="1">
            <a:off x="6924153" y="3567153"/>
            <a:ext cx="534278" cy="54017"/>
          </a:xfrm>
          <a:prstGeom prst="bentConnector4">
            <a:avLst>
              <a:gd name="adj1" fmla="val 74139"/>
              <a:gd name="adj2" fmla="val 232251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650342" y="380730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89" name="Rectangle 88"/>
          <p:cNvSpPr/>
          <p:nvPr/>
        </p:nvSpPr>
        <p:spPr>
          <a:xfrm>
            <a:off x="7758372" y="380730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650342" y="3915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758372" y="3915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92" name="Elbow Connector 91"/>
          <p:cNvCxnSpPr>
            <a:endCxn id="89" idx="3"/>
          </p:cNvCxnSpPr>
          <p:nvPr/>
        </p:nvCxnSpPr>
        <p:spPr>
          <a:xfrm rot="16200000" flipH="1">
            <a:off x="7677261" y="3672189"/>
            <a:ext cx="324079" cy="54143"/>
          </a:xfrm>
          <a:prstGeom prst="bentConnector4">
            <a:avLst>
              <a:gd name="adj1" fmla="val 57319"/>
              <a:gd name="adj2" fmla="val 238539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7326306" y="3807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4" name="Rectangle 93"/>
          <p:cNvSpPr/>
          <p:nvPr/>
        </p:nvSpPr>
        <p:spPr>
          <a:xfrm>
            <a:off x="7434336" y="3807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326306" y="391532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434336" y="3915324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97" name="Elbow Connector 96"/>
          <p:cNvCxnSpPr>
            <a:endCxn id="96" idx="3"/>
          </p:cNvCxnSpPr>
          <p:nvPr/>
        </p:nvCxnSpPr>
        <p:spPr>
          <a:xfrm rot="16200000" flipH="1">
            <a:off x="7302143" y="3729132"/>
            <a:ext cx="426302" cy="54083"/>
          </a:xfrm>
          <a:prstGeom prst="bentConnector4">
            <a:avLst>
              <a:gd name="adj1" fmla="val 43666"/>
              <a:gd name="adj2" fmla="val 236491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974371" y="380730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sp>
        <p:nvSpPr>
          <p:cNvPr id="99" name="Rectangle 98"/>
          <p:cNvSpPr/>
          <p:nvPr/>
        </p:nvSpPr>
        <p:spPr>
          <a:xfrm>
            <a:off x="8082401" y="3807300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974371" y="3915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>
              <a:solidFill>
                <a:srgbClr val="FFFF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082401" y="3915312"/>
            <a:ext cx="108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000" dirty="0"/>
          </a:p>
        </p:txBody>
      </p:sp>
      <p:cxnSp>
        <p:nvCxnSpPr>
          <p:cNvPr id="102" name="Elbow Connector 101"/>
          <p:cNvCxnSpPr>
            <a:endCxn id="99" idx="3"/>
          </p:cNvCxnSpPr>
          <p:nvPr/>
        </p:nvCxnSpPr>
        <p:spPr>
          <a:xfrm rot="16200000" flipH="1">
            <a:off x="7680200" y="3351099"/>
            <a:ext cx="966326" cy="54077"/>
          </a:xfrm>
          <a:prstGeom prst="bentConnector4">
            <a:avLst>
              <a:gd name="adj1" fmla="val 85894"/>
              <a:gd name="adj2" fmla="val 240911"/>
            </a:avLst>
          </a:prstGeom>
          <a:ln w="31750">
            <a:solidFill>
              <a:schemeClr val="tx1"/>
            </a:solidFill>
            <a:headEnd type="oval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 rot="19135871">
            <a:off x="7277262" y="2983929"/>
            <a:ext cx="890318" cy="5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4000" rIns="0" bIns="0" rtlCol="0" anchor="ctr" anchorCtr="0"/>
          <a:lstStyle/>
          <a:p>
            <a:pPr algn="ctr">
              <a:lnSpc>
                <a:spcPct val="70000"/>
              </a:lnSpc>
            </a:pPr>
            <a:r>
              <a:rPr lang="en-CA" sz="2400" spc="-225" dirty="0">
                <a:solidFill>
                  <a:schemeClr val="bg1"/>
                </a:solidFill>
              </a:rPr>
              <a:t>Indicators</a:t>
            </a:r>
          </a:p>
          <a:p>
            <a:pPr algn="ctr">
              <a:lnSpc>
                <a:spcPct val="70000"/>
              </a:lnSpc>
            </a:pPr>
            <a:r>
              <a:rPr lang="en-CA" sz="2400" spc="-225" dirty="0">
                <a:solidFill>
                  <a:schemeClr val="bg1"/>
                </a:solidFill>
              </a:rPr>
              <a:t>Indices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732253" y="4023324"/>
            <a:ext cx="1566000" cy="2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7000" rtlCol="0" anchor="ctr" anchorCtr="0"/>
          <a:lstStyle/>
          <a:p>
            <a:pPr algn="ctr"/>
            <a:r>
              <a:rPr lang="en-CA" sz="2100" spc="-127" dirty="0">
                <a:solidFill>
                  <a:schemeClr val="accent1"/>
                </a:solidFill>
              </a:rPr>
              <a:t>Match Indicators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25298" y="4293126"/>
            <a:ext cx="7889140" cy="270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2828925" algn="l"/>
                <a:tab pos="4907756" algn="l"/>
                <a:tab pos="6729413" algn="l"/>
              </a:tabLst>
            </a:pPr>
            <a:r>
              <a:rPr lang="en-CA" sz="2400" dirty="0"/>
              <a:t>BRAM-based	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CA" sz="2400" dirty="0">
                <a:sym typeface="Wingdings" panose="05000000000000000000" pitchFamily="2" charset="2"/>
              </a:rPr>
              <a:t>	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CA" sz="2400" dirty="0">
                <a:sym typeface="Wingdings" panose="05000000000000000000" pitchFamily="2" charset="2"/>
              </a:rPr>
              <a:t>	 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25299" y="4617162"/>
            <a:ext cx="7889140" cy="270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2828925" algn="l"/>
                <a:tab pos="4907756" algn="l"/>
                <a:tab pos="6729413" algn="l"/>
              </a:tabLst>
            </a:pPr>
            <a:r>
              <a:rPr lang="en-CA" sz="2400" dirty="0"/>
              <a:t>Single-cycle	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CA" sz="2400" dirty="0">
                <a:sym typeface="Wingdings" panose="05000000000000000000" pitchFamily="2" charset="2"/>
              </a:rPr>
              <a:t>	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CA" sz="2400" dirty="0">
                <a:sym typeface="Wingdings" panose="05000000000000000000" pitchFamily="2" charset="2"/>
              </a:rPr>
              <a:t>	 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619814" y="4941198"/>
            <a:ext cx="7889140" cy="270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2828925" algn="l"/>
                <a:tab pos="4907756" algn="l"/>
                <a:tab pos="6729413" algn="l"/>
              </a:tabLst>
            </a:pPr>
            <a:r>
              <a:rPr lang="en-CA" sz="2400" dirty="0"/>
              <a:t>Deep	</a:t>
            </a:r>
            <a:r>
              <a:rPr lang="en-CA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CA" sz="2400" dirty="0">
                <a:sym typeface="Wingdings" panose="05000000000000000000" pitchFamily="2" charset="2"/>
              </a:rPr>
              <a:t>	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CA" sz="2400" dirty="0">
                <a:sym typeface="Wingdings" panose="05000000000000000000" pitchFamily="2" charset="2"/>
              </a:rPr>
              <a:t>	 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27430" y="5265234"/>
            <a:ext cx="7889140" cy="270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>
              <a:tabLst>
                <a:tab pos="2828925" algn="l"/>
                <a:tab pos="4907756" algn="l"/>
                <a:tab pos="6729413" algn="l"/>
              </a:tabLst>
            </a:pPr>
            <a:r>
              <a:rPr lang="en-CA" sz="2400" dirty="0"/>
              <a:t>Wide	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CA" sz="2400" dirty="0">
                <a:sym typeface="Wingdings" panose="05000000000000000000" pitchFamily="2" charset="2"/>
              </a:rPr>
              <a:t>	</a:t>
            </a:r>
            <a:r>
              <a:rPr lang="en-CA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CA" sz="2400" dirty="0">
                <a:sym typeface="Wingdings" panose="05000000000000000000" pitchFamily="2" charset="2"/>
              </a:rPr>
              <a:t>	 </a:t>
            </a:r>
            <a:r>
              <a:rPr lang="en-CA" sz="2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Conclusions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6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 Classification &amp;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61795"/>
              </p:ext>
            </p:extLst>
          </p:nvPr>
        </p:nvGraphicFramePr>
        <p:xfrm>
          <a:off x="628650" y="1825625"/>
          <a:ext cx="7886700" cy="457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40032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Binary</a:t>
                      </a:r>
                      <a:endParaRPr lang="en-CA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Ternary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Differentiable</a:t>
                      </a:r>
                      <a:endParaRPr lang="en-CA" dirty="0"/>
                    </a:p>
                  </a:txBody>
                  <a:tcPr marL="36000" marR="36000" marT="36000" marB="36000"/>
                </a:tc>
              </a:tr>
              <a:tr h="609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Search the memory for exact match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Wildcards may</a:t>
                      </a:r>
                      <a:r>
                        <a:rPr lang="en-CA" baseline="0" dirty="0" smtClean="0"/>
                        <a:t> be used</a:t>
                      </a:r>
                      <a:endParaRPr lang="en-CA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How close</a:t>
                      </a:r>
                      <a:r>
                        <a:rPr lang="en-CA" baseline="0" dirty="0" smtClean="0"/>
                        <a:t> is each item to the searched data?</a:t>
                      </a:r>
                      <a:endParaRPr lang="en-CA" dirty="0"/>
                    </a:p>
                  </a:txBody>
                  <a:tcPr marL="36000" marR="36000" marT="36000" marB="36000"/>
                </a:tc>
              </a:tr>
              <a:tr h="232070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/>
                    </a:p>
                  </a:txBody>
                  <a:tcPr marL="36000" marR="36000" marT="36000" marB="36000"/>
                </a:tc>
              </a:tr>
              <a:tr h="280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rgbClr val="FF0000"/>
                          </a:solidFill>
                        </a:rPr>
                        <a:t>Expensive! Power</a:t>
                      </a:r>
                      <a:r>
                        <a:rPr lang="en-CA" sz="1400" baseline="0" dirty="0" smtClean="0">
                          <a:solidFill>
                            <a:srgbClr val="FF0000"/>
                          </a:solidFill>
                        </a:rPr>
                        <a:t> hungry!</a:t>
                      </a:r>
                      <a:endParaRPr lang="en-CA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 smtClean="0">
                          <a:solidFill>
                            <a:srgbClr val="FF0000"/>
                          </a:solidFill>
                        </a:rPr>
                        <a:t>More expensive!</a:t>
                      </a:r>
                      <a:endParaRPr lang="en-CA" sz="14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spc="-30" baseline="0" dirty="0" smtClean="0">
                          <a:solidFill>
                            <a:srgbClr val="FF0000"/>
                          </a:solidFill>
                        </a:rPr>
                        <a:t>Computing intensive!</a:t>
                      </a:r>
                    </a:p>
                  </a:txBody>
                  <a:tcPr marL="36000" marR="36000" marT="36000" marB="36000"/>
                </a:tc>
              </a:tr>
              <a:tr h="699152"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/>
                        <a:t>Memory Management</a:t>
                      </a:r>
                    </a:p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/>
                        <a:t>Data Compression</a:t>
                      </a:r>
                    </a:p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dirty="0" smtClean="0"/>
                        <a:t>Package</a:t>
                      </a:r>
                      <a:r>
                        <a:rPr lang="en-CA" sz="1400" baseline="0" dirty="0" smtClean="0"/>
                        <a:t> classification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IP</a:t>
                      </a:r>
                      <a:r>
                        <a:rPr lang="en-CA" sz="1400" baseline="0" dirty="0" smtClean="0"/>
                        <a:t> forwarding</a:t>
                      </a:r>
                    </a:p>
                    <a:p>
                      <a:pPr marL="601200" lvl="1" indent="-14400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The internet BGP routers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CA" sz="1400" spc="-70" baseline="0" dirty="0" smtClean="0"/>
                        <a:t>Memory-augmented neural networks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CA" sz="1400" spc="-60" dirty="0" smtClean="0"/>
                        <a:t>Neural Turing Machines</a:t>
                      </a:r>
                      <a:r>
                        <a:rPr lang="en-CA" sz="1400" spc="-60" baseline="0" dirty="0" smtClean="0"/>
                        <a:t> (</a:t>
                      </a:r>
                      <a:r>
                        <a:rPr lang="en-CA" sz="1400" spc="-60" dirty="0" smtClean="0"/>
                        <a:t>DeepMind)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CA" sz="1400" spc="-30" baseline="0" dirty="0" smtClean="0"/>
                        <a:t>Memory Networks (Facebook AI)</a:t>
                      </a:r>
                    </a:p>
                  </a:txBody>
                  <a:tcPr marL="36000" marR="36000" marT="36000" marB="36000"/>
                </a:tc>
              </a:tr>
              <a:tr h="281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spc="-100" dirty="0" smtClean="0">
                          <a:solidFill>
                            <a:srgbClr val="FFC000"/>
                          </a:solidFill>
                        </a:rPr>
                        <a:t>FPT’14 &amp;</a:t>
                      </a:r>
                      <a:r>
                        <a:rPr lang="en-CA" sz="1400" spc="-100" baseline="0" dirty="0" smtClean="0">
                          <a:solidFill>
                            <a:srgbClr val="FFC000"/>
                          </a:solidFill>
                        </a:rPr>
                        <a:t> FCCM’15 </a:t>
                      </a:r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baseline="0" dirty="0" smtClean="0">
                          <a:solidFill>
                            <a:srgbClr val="FFC000"/>
                          </a:solidFill>
                        </a:rPr>
                        <a:t>Current work</a:t>
                      </a:r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spc="-30" baseline="0" dirty="0" smtClean="0">
                          <a:solidFill>
                            <a:srgbClr val="FFC000"/>
                          </a:solidFill>
                        </a:rPr>
                        <a:t>Research in progress</a:t>
                      </a:r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639047" y="3136899"/>
            <a:ext cx="355600" cy="1943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6121397" y="3136899"/>
            <a:ext cx="1416050" cy="1943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534147" y="32511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4147" y="34670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RING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4147" y="38988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ROOM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4147" y="41147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WOMB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4147" y="43306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LINK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4147" y="45465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WOOD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4147" y="47624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WARD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4147" y="3682999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BOMB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5697" y="325119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5697" y="346709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5697" y="368299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5697" y="389254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5697" y="411479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5697" y="433069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5697" y="454659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35697" y="4756149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08897" y="3251199"/>
            <a:ext cx="216000" cy="215900"/>
          </a:xfrm>
          <a:prstGeom prst="rect">
            <a:avLst/>
          </a:prstGeom>
          <a:solidFill>
            <a:srgbClr val="FFC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08897" y="3467099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08897" y="3898899"/>
            <a:ext cx="216000" cy="215900"/>
          </a:xfrm>
          <a:prstGeom prst="rect">
            <a:avLst/>
          </a:prstGeom>
          <a:solidFill>
            <a:srgbClr val="FFC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8897" y="4114799"/>
            <a:ext cx="216000" cy="215900"/>
          </a:xfrm>
          <a:prstGeom prst="rect">
            <a:avLst/>
          </a:prstGeom>
          <a:solidFill>
            <a:srgbClr val="FF6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08897" y="4330699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08897" y="4546599"/>
            <a:ext cx="216000" cy="215900"/>
          </a:xfrm>
          <a:prstGeom prst="rect">
            <a:avLst/>
          </a:prstGeom>
          <a:solidFill>
            <a:srgbClr val="FFC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08897" y="4762499"/>
            <a:ext cx="216000" cy="215900"/>
          </a:xfrm>
          <a:prstGeom prst="rect">
            <a:avLst/>
          </a:prstGeom>
          <a:solidFill>
            <a:srgbClr val="FFC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08897" y="3682999"/>
            <a:ext cx="216000" cy="21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7165975" y="3965573"/>
            <a:ext cx="19431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pc="90" dirty="0" smtClean="0">
                <a:solidFill>
                  <a:schemeClr val="tx1"/>
                </a:solidFill>
              </a:rPr>
              <a:t>Similarity Vector</a:t>
            </a:r>
            <a:endParaRPr lang="en-CA" spc="9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016497" y="3136902"/>
            <a:ext cx="355600" cy="1943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32"/>
          <p:cNvSpPr/>
          <p:nvPr/>
        </p:nvSpPr>
        <p:spPr>
          <a:xfrm>
            <a:off x="3498847" y="3136902"/>
            <a:ext cx="1416050" cy="1943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Rectangle 33"/>
          <p:cNvSpPr/>
          <p:nvPr/>
        </p:nvSpPr>
        <p:spPr>
          <a:xfrm>
            <a:off x="3911597" y="32512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BO**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11597" y="34671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RING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11597" y="38989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**OM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11597" y="41148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W*MB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1597" y="43307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LINK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11597" y="45466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WO*D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11597" y="47625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WARD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11597" y="3683002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BOMB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13147" y="325120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13147" y="346710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13147" y="368300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13147" y="389255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13147" y="411480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13147" y="433070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13147" y="454660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13147" y="4756152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86347" y="3251202"/>
            <a:ext cx="216000" cy="21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86347" y="3467102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86347" y="3898902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86347" y="4114802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86347" y="4330702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86347" y="4546602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86347" y="4762502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86347" y="3683002"/>
            <a:ext cx="216000" cy="21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 rot="16200000">
            <a:off x="4543425" y="3965576"/>
            <a:ext cx="19431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CA" spc="-20" dirty="0" smtClean="0">
                <a:solidFill>
                  <a:schemeClr val="tx1"/>
                </a:solidFill>
              </a:rPr>
              <a:t>Found in </a:t>
            </a:r>
            <a:r>
              <a:rPr lang="en-CA" spc="-20" dirty="0" smtClean="0">
                <a:solidFill>
                  <a:srgbClr val="FF0000"/>
                </a:solidFill>
              </a:rPr>
              <a:t>‘0’</a:t>
            </a:r>
            <a:r>
              <a:rPr lang="en-CA" spc="-20" dirty="0" smtClean="0">
                <a:solidFill>
                  <a:schemeClr val="tx1"/>
                </a:solidFill>
              </a:rPr>
              <a:t> and </a:t>
            </a:r>
            <a:r>
              <a:rPr lang="en-CA" spc="-20" dirty="0" smtClean="0">
                <a:solidFill>
                  <a:srgbClr val="FF0000"/>
                </a:solidFill>
              </a:rPr>
              <a:t>‘2’</a:t>
            </a:r>
            <a:endParaRPr lang="en-CA" spc="-20" dirty="0">
              <a:solidFill>
                <a:srgbClr val="FF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387594" y="3136900"/>
            <a:ext cx="355600" cy="1943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0" name="Rounded Rectangle 59"/>
          <p:cNvSpPr/>
          <p:nvPr/>
        </p:nvSpPr>
        <p:spPr>
          <a:xfrm>
            <a:off x="869944" y="3136900"/>
            <a:ext cx="1416050" cy="1943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Rectangle 60"/>
          <p:cNvSpPr/>
          <p:nvPr/>
        </p:nvSpPr>
        <p:spPr>
          <a:xfrm>
            <a:off x="1282694" y="32512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82694" y="34671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RING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82694" y="38989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ROOM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82694" y="41148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WOMB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82694" y="43307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LINK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82694" y="45466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WOOD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82694" y="47625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WARD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82694" y="3683000"/>
            <a:ext cx="8890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BOMB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84244" y="325120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84244" y="346710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4244" y="368300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84244" y="389255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84244" y="411480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84244" y="433070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84244" y="454660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84244" y="4756150"/>
            <a:ext cx="2984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CA" spc="-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7:</a:t>
            </a:r>
            <a:endParaRPr lang="en-CA" spc="-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457444" y="3251200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57444" y="3467100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457444" y="3898900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457444" y="4114800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457444" y="4330700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457444" y="4546600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457444" y="4762500"/>
            <a:ext cx="216000" cy="215900"/>
          </a:xfrm>
          <a:prstGeom prst="rect">
            <a:avLst/>
          </a:prstGeom>
          <a:solidFill>
            <a:srgbClr val="FF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457444" y="3683000"/>
            <a:ext cx="216000" cy="21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1914522" y="3965574"/>
            <a:ext cx="19431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CA" spc="-50" dirty="0" smtClean="0">
                <a:solidFill>
                  <a:schemeClr val="tx1"/>
                </a:solidFill>
              </a:rPr>
              <a:t>Found in location </a:t>
            </a:r>
            <a:r>
              <a:rPr lang="en-CA" spc="-50" dirty="0" smtClean="0">
                <a:solidFill>
                  <a:srgbClr val="FF0000"/>
                </a:solidFill>
              </a:rPr>
              <a:t>‘2’</a:t>
            </a:r>
            <a:endParaRPr lang="en-CA" spc="-50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69945" y="2832102"/>
            <a:ext cx="2159004" cy="361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Search for “BOMB”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498846" y="2832102"/>
            <a:ext cx="2159004" cy="361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Search for “BOMB”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21397" y="2832102"/>
            <a:ext cx="2159004" cy="361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Search for “BOMB”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37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 - FPGAs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270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0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0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0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11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1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0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10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0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11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51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91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31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91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31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71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911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472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12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589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29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89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029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469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09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470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910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34975" y="2983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2673" y="2983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106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546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106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546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986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426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87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427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106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546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106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546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986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426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4987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427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867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307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867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307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747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187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748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188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865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305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865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305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745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185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746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186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62571" y="2983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50269" y="2983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422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0862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9422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0862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302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742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303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743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422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0862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422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0862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2302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3742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2303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3743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183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623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183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623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8063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50377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8064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950477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5181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6621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5181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621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8061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950177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8062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950277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094175" y="2983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381873" y="2983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6698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8138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6698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138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9578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018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9579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1019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6698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8138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6698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8138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578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1018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579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1019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2459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3899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2459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3899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339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677973" y="298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340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678073" y="312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2457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3897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2457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3897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5337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77773" y="327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5338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677873" y="3415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270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270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710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9150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711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9151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270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270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710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9150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711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9151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0591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2031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0591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2031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3471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4911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3472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4912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589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2029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0589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2029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3469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4909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3470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4910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634975" y="3559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922673" y="3559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2106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3546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2106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3546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4986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6426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4987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26427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2106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23546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22106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3546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4986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6426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4987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26427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27867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29307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7867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9307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0747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2187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0748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2188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7865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9305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7865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9305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0745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2185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30746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2186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362571" y="3559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3650269" y="3559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9422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0862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9422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0862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42302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3742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42303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43743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9422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40862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9422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62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2302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3742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2303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43743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5183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46623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45183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46623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8063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950377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48064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950477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45181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6621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45181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46621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8061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950177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48062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950277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5094175" y="3559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5381873" y="3559319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6698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58138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6698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8138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9578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1018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59579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61019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56698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58138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56698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138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9578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1018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59579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1019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62459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3899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62459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3899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65339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6677973" y="3559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5340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6678073" y="3703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62457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63897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62457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63897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5337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677773" y="3847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65338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6677873" y="3991319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6267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6267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7707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9147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7708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9148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6267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6267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7707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9147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7708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9148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10588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12028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10588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12028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13468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14908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13469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14909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10586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12026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10586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12026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3466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4906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3467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14907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1634673" y="4141013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1922371" y="4141013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22103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23543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22103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23543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24983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26423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24984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26424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22103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23543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22103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23543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24983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26423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24984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26424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27864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29304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27864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29304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30744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32184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30745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32185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27862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29302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27862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29302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30742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2182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0743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32183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3362269" y="4141013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3649967" y="4141013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39419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40859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39419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40859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42299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43739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42300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43740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39419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40859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39419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40859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42299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43739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42300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3740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5180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6620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45180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46620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48060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4950075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48061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4950175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45178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6618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45178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46618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48058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4949875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48059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4949975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5093873" y="4141013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5381571" y="4141013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56695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58135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56695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58135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59575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61015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59576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61016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6695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58135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56695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58135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59575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61015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59576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61016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62456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63896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62456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63896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65336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677671" y="4141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65337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6677771" y="4285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62454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63894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62454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63894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65334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6677471" y="4429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65335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6677571" y="4573013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258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6258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7698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9138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7699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9139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258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6258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7698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9138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7699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9139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10579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12019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10579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12019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13459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14899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13460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14900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10577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12017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10577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12017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13457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14897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13458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14898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633767" y="4722707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921465" y="4722707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22094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23534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22094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23534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24974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26414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24975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26415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22094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23534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22094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23534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24974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26414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24975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26415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27855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29295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27855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Rectangle 459"/>
          <p:cNvSpPr/>
          <p:nvPr/>
        </p:nvSpPr>
        <p:spPr>
          <a:xfrm>
            <a:off x="29295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30735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32175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30736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32176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Rectangle 464"/>
          <p:cNvSpPr/>
          <p:nvPr/>
        </p:nvSpPr>
        <p:spPr>
          <a:xfrm>
            <a:off x="27853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29293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7853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9293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0733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2173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30734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32174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3361363" y="4722707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3649061" y="4722707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39410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40850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39410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40850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42290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43730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42291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43731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39410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40850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39410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40850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42290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43730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42291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3731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45171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46611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45171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6611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8051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4949169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48052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4949269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45169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46609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45169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46609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48049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4948969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48050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4949069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5092967" y="4722707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5380665" y="4722707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56686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58126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Rectangle 510"/>
          <p:cNvSpPr/>
          <p:nvPr/>
        </p:nvSpPr>
        <p:spPr>
          <a:xfrm>
            <a:off x="56686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58126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59566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61006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59567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61007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56686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58126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56686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8126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9566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1006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59567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61007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62447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63887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62447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63887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65327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6676765" y="4722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65328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6676865" y="4866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62445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3885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62445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63885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65325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6676565" y="5010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65326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6676665" y="5154707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Rectangle 675"/>
          <p:cNvSpPr/>
          <p:nvPr/>
        </p:nvSpPr>
        <p:spPr>
          <a:xfrm>
            <a:off x="6252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Rectangle 677"/>
          <p:cNvSpPr/>
          <p:nvPr/>
        </p:nvSpPr>
        <p:spPr>
          <a:xfrm>
            <a:off x="6252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Rectangle 678"/>
          <p:cNvSpPr/>
          <p:nvPr/>
        </p:nvSpPr>
        <p:spPr>
          <a:xfrm>
            <a:off x="7692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Rectangle 679"/>
          <p:cNvSpPr/>
          <p:nvPr/>
        </p:nvSpPr>
        <p:spPr>
          <a:xfrm>
            <a:off x="9132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Rectangle 680"/>
          <p:cNvSpPr/>
          <p:nvPr/>
        </p:nvSpPr>
        <p:spPr>
          <a:xfrm>
            <a:off x="7693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Rectangle 681"/>
          <p:cNvSpPr/>
          <p:nvPr/>
        </p:nvSpPr>
        <p:spPr>
          <a:xfrm>
            <a:off x="9133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Rectangle 683"/>
          <p:cNvSpPr/>
          <p:nvPr/>
        </p:nvSpPr>
        <p:spPr>
          <a:xfrm>
            <a:off x="6252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Rectangle 685"/>
          <p:cNvSpPr/>
          <p:nvPr/>
        </p:nvSpPr>
        <p:spPr>
          <a:xfrm>
            <a:off x="6252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Rectangle 686"/>
          <p:cNvSpPr/>
          <p:nvPr/>
        </p:nvSpPr>
        <p:spPr>
          <a:xfrm>
            <a:off x="7692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Rectangle 687"/>
          <p:cNvSpPr/>
          <p:nvPr/>
        </p:nvSpPr>
        <p:spPr>
          <a:xfrm>
            <a:off x="9132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Rectangle 688"/>
          <p:cNvSpPr/>
          <p:nvPr/>
        </p:nvSpPr>
        <p:spPr>
          <a:xfrm>
            <a:off x="7693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Rectangle 689"/>
          <p:cNvSpPr/>
          <p:nvPr/>
        </p:nvSpPr>
        <p:spPr>
          <a:xfrm>
            <a:off x="9133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Rectangle 690"/>
          <p:cNvSpPr/>
          <p:nvPr/>
        </p:nvSpPr>
        <p:spPr>
          <a:xfrm>
            <a:off x="10573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Rectangle 691"/>
          <p:cNvSpPr/>
          <p:nvPr/>
        </p:nvSpPr>
        <p:spPr>
          <a:xfrm>
            <a:off x="12013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Rectangle 692"/>
          <p:cNvSpPr/>
          <p:nvPr/>
        </p:nvSpPr>
        <p:spPr>
          <a:xfrm>
            <a:off x="10573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Rectangle 693"/>
          <p:cNvSpPr/>
          <p:nvPr/>
        </p:nvSpPr>
        <p:spPr>
          <a:xfrm>
            <a:off x="12013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Rectangle 694"/>
          <p:cNvSpPr/>
          <p:nvPr/>
        </p:nvSpPr>
        <p:spPr>
          <a:xfrm>
            <a:off x="13453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Rectangle 695"/>
          <p:cNvSpPr/>
          <p:nvPr/>
        </p:nvSpPr>
        <p:spPr>
          <a:xfrm>
            <a:off x="14893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Rectangle 696"/>
          <p:cNvSpPr/>
          <p:nvPr/>
        </p:nvSpPr>
        <p:spPr>
          <a:xfrm>
            <a:off x="13454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Rectangle 697"/>
          <p:cNvSpPr/>
          <p:nvPr/>
        </p:nvSpPr>
        <p:spPr>
          <a:xfrm>
            <a:off x="14894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Rectangle 698"/>
          <p:cNvSpPr/>
          <p:nvPr/>
        </p:nvSpPr>
        <p:spPr>
          <a:xfrm>
            <a:off x="10571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Rectangle 699"/>
          <p:cNvSpPr/>
          <p:nvPr/>
        </p:nvSpPr>
        <p:spPr>
          <a:xfrm>
            <a:off x="12011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Rectangle 700"/>
          <p:cNvSpPr/>
          <p:nvPr/>
        </p:nvSpPr>
        <p:spPr>
          <a:xfrm>
            <a:off x="10571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Rectangle 701"/>
          <p:cNvSpPr/>
          <p:nvPr/>
        </p:nvSpPr>
        <p:spPr>
          <a:xfrm>
            <a:off x="12011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Rectangle 702"/>
          <p:cNvSpPr/>
          <p:nvPr/>
        </p:nvSpPr>
        <p:spPr>
          <a:xfrm>
            <a:off x="13451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Rectangle 703"/>
          <p:cNvSpPr/>
          <p:nvPr/>
        </p:nvSpPr>
        <p:spPr>
          <a:xfrm>
            <a:off x="14891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Rectangle 704"/>
          <p:cNvSpPr/>
          <p:nvPr/>
        </p:nvSpPr>
        <p:spPr>
          <a:xfrm>
            <a:off x="13452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Rectangle 705"/>
          <p:cNvSpPr/>
          <p:nvPr/>
        </p:nvSpPr>
        <p:spPr>
          <a:xfrm>
            <a:off x="14892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Rectangle 706"/>
          <p:cNvSpPr/>
          <p:nvPr/>
        </p:nvSpPr>
        <p:spPr>
          <a:xfrm>
            <a:off x="1633163" y="1825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Rectangle 707"/>
          <p:cNvSpPr/>
          <p:nvPr/>
        </p:nvSpPr>
        <p:spPr>
          <a:xfrm>
            <a:off x="1920861" y="1825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Rectangle 708"/>
          <p:cNvSpPr/>
          <p:nvPr/>
        </p:nvSpPr>
        <p:spPr>
          <a:xfrm>
            <a:off x="22088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Rectangle 709"/>
          <p:cNvSpPr/>
          <p:nvPr/>
        </p:nvSpPr>
        <p:spPr>
          <a:xfrm>
            <a:off x="23528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Rectangle 710"/>
          <p:cNvSpPr/>
          <p:nvPr/>
        </p:nvSpPr>
        <p:spPr>
          <a:xfrm>
            <a:off x="22088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Rectangle 711"/>
          <p:cNvSpPr/>
          <p:nvPr/>
        </p:nvSpPr>
        <p:spPr>
          <a:xfrm>
            <a:off x="23528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Rectangle 712"/>
          <p:cNvSpPr/>
          <p:nvPr/>
        </p:nvSpPr>
        <p:spPr>
          <a:xfrm>
            <a:off x="24968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Rectangle 713"/>
          <p:cNvSpPr/>
          <p:nvPr/>
        </p:nvSpPr>
        <p:spPr>
          <a:xfrm>
            <a:off x="26408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Rectangle 714"/>
          <p:cNvSpPr/>
          <p:nvPr/>
        </p:nvSpPr>
        <p:spPr>
          <a:xfrm>
            <a:off x="24969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Rectangle 715"/>
          <p:cNvSpPr/>
          <p:nvPr/>
        </p:nvSpPr>
        <p:spPr>
          <a:xfrm>
            <a:off x="26409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Rectangle 716"/>
          <p:cNvSpPr/>
          <p:nvPr/>
        </p:nvSpPr>
        <p:spPr>
          <a:xfrm>
            <a:off x="22088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Rectangle 717"/>
          <p:cNvSpPr/>
          <p:nvPr/>
        </p:nvSpPr>
        <p:spPr>
          <a:xfrm>
            <a:off x="23528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Rectangle 718"/>
          <p:cNvSpPr/>
          <p:nvPr/>
        </p:nvSpPr>
        <p:spPr>
          <a:xfrm>
            <a:off x="22088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Rectangle 719"/>
          <p:cNvSpPr/>
          <p:nvPr/>
        </p:nvSpPr>
        <p:spPr>
          <a:xfrm>
            <a:off x="23528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Rectangle 720"/>
          <p:cNvSpPr/>
          <p:nvPr/>
        </p:nvSpPr>
        <p:spPr>
          <a:xfrm>
            <a:off x="24968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Rectangle 721"/>
          <p:cNvSpPr/>
          <p:nvPr/>
        </p:nvSpPr>
        <p:spPr>
          <a:xfrm>
            <a:off x="26408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Rectangle 722"/>
          <p:cNvSpPr/>
          <p:nvPr/>
        </p:nvSpPr>
        <p:spPr>
          <a:xfrm>
            <a:off x="24969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Rectangle 723"/>
          <p:cNvSpPr/>
          <p:nvPr/>
        </p:nvSpPr>
        <p:spPr>
          <a:xfrm>
            <a:off x="26409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Rectangle 724"/>
          <p:cNvSpPr/>
          <p:nvPr/>
        </p:nvSpPr>
        <p:spPr>
          <a:xfrm>
            <a:off x="27849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Rectangle 725"/>
          <p:cNvSpPr/>
          <p:nvPr/>
        </p:nvSpPr>
        <p:spPr>
          <a:xfrm>
            <a:off x="29289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Rectangle 726"/>
          <p:cNvSpPr/>
          <p:nvPr/>
        </p:nvSpPr>
        <p:spPr>
          <a:xfrm>
            <a:off x="27849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Rectangle 727"/>
          <p:cNvSpPr/>
          <p:nvPr/>
        </p:nvSpPr>
        <p:spPr>
          <a:xfrm>
            <a:off x="29289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Rectangle 728"/>
          <p:cNvSpPr/>
          <p:nvPr/>
        </p:nvSpPr>
        <p:spPr>
          <a:xfrm>
            <a:off x="30729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Rectangle 729"/>
          <p:cNvSpPr/>
          <p:nvPr/>
        </p:nvSpPr>
        <p:spPr>
          <a:xfrm>
            <a:off x="32169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Rectangle 730"/>
          <p:cNvSpPr/>
          <p:nvPr/>
        </p:nvSpPr>
        <p:spPr>
          <a:xfrm>
            <a:off x="30730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Rectangle 731"/>
          <p:cNvSpPr/>
          <p:nvPr/>
        </p:nvSpPr>
        <p:spPr>
          <a:xfrm>
            <a:off x="32170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Rectangle 732"/>
          <p:cNvSpPr/>
          <p:nvPr/>
        </p:nvSpPr>
        <p:spPr>
          <a:xfrm>
            <a:off x="27847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Rectangle 733"/>
          <p:cNvSpPr/>
          <p:nvPr/>
        </p:nvSpPr>
        <p:spPr>
          <a:xfrm>
            <a:off x="29287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Rectangle 734"/>
          <p:cNvSpPr/>
          <p:nvPr/>
        </p:nvSpPr>
        <p:spPr>
          <a:xfrm>
            <a:off x="27847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Rectangle 735"/>
          <p:cNvSpPr/>
          <p:nvPr/>
        </p:nvSpPr>
        <p:spPr>
          <a:xfrm>
            <a:off x="29287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Rectangle 736"/>
          <p:cNvSpPr/>
          <p:nvPr/>
        </p:nvSpPr>
        <p:spPr>
          <a:xfrm>
            <a:off x="30727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Rectangle 737"/>
          <p:cNvSpPr/>
          <p:nvPr/>
        </p:nvSpPr>
        <p:spPr>
          <a:xfrm>
            <a:off x="32167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Rectangle 738"/>
          <p:cNvSpPr/>
          <p:nvPr/>
        </p:nvSpPr>
        <p:spPr>
          <a:xfrm>
            <a:off x="30728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Rectangle 739"/>
          <p:cNvSpPr/>
          <p:nvPr/>
        </p:nvSpPr>
        <p:spPr>
          <a:xfrm>
            <a:off x="32168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Rectangle 740"/>
          <p:cNvSpPr/>
          <p:nvPr/>
        </p:nvSpPr>
        <p:spPr>
          <a:xfrm>
            <a:off x="3360759" y="1825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Rectangle 741"/>
          <p:cNvSpPr/>
          <p:nvPr/>
        </p:nvSpPr>
        <p:spPr>
          <a:xfrm>
            <a:off x="3648457" y="1825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Rectangle 742"/>
          <p:cNvSpPr/>
          <p:nvPr/>
        </p:nvSpPr>
        <p:spPr>
          <a:xfrm>
            <a:off x="39404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Rectangle 743"/>
          <p:cNvSpPr/>
          <p:nvPr/>
        </p:nvSpPr>
        <p:spPr>
          <a:xfrm>
            <a:off x="40844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Rectangle 744"/>
          <p:cNvSpPr/>
          <p:nvPr/>
        </p:nvSpPr>
        <p:spPr>
          <a:xfrm>
            <a:off x="39404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Rectangle 745"/>
          <p:cNvSpPr/>
          <p:nvPr/>
        </p:nvSpPr>
        <p:spPr>
          <a:xfrm>
            <a:off x="40844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Rectangle 746"/>
          <p:cNvSpPr/>
          <p:nvPr/>
        </p:nvSpPr>
        <p:spPr>
          <a:xfrm>
            <a:off x="42284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Rectangle 747"/>
          <p:cNvSpPr/>
          <p:nvPr/>
        </p:nvSpPr>
        <p:spPr>
          <a:xfrm>
            <a:off x="43724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Rectangle 748"/>
          <p:cNvSpPr/>
          <p:nvPr/>
        </p:nvSpPr>
        <p:spPr>
          <a:xfrm>
            <a:off x="42285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Rectangle 749"/>
          <p:cNvSpPr/>
          <p:nvPr/>
        </p:nvSpPr>
        <p:spPr>
          <a:xfrm>
            <a:off x="43725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Rectangle 750"/>
          <p:cNvSpPr/>
          <p:nvPr/>
        </p:nvSpPr>
        <p:spPr>
          <a:xfrm>
            <a:off x="39404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Rectangle 751"/>
          <p:cNvSpPr/>
          <p:nvPr/>
        </p:nvSpPr>
        <p:spPr>
          <a:xfrm>
            <a:off x="40844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Rectangle 752"/>
          <p:cNvSpPr/>
          <p:nvPr/>
        </p:nvSpPr>
        <p:spPr>
          <a:xfrm>
            <a:off x="39404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Rectangle 753"/>
          <p:cNvSpPr/>
          <p:nvPr/>
        </p:nvSpPr>
        <p:spPr>
          <a:xfrm>
            <a:off x="40844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Rectangle 754"/>
          <p:cNvSpPr/>
          <p:nvPr/>
        </p:nvSpPr>
        <p:spPr>
          <a:xfrm>
            <a:off x="42284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Rectangle 755"/>
          <p:cNvSpPr/>
          <p:nvPr/>
        </p:nvSpPr>
        <p:spPr>
          <a:xfrm>
            <a:off x="43724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Rectangle 756"/>
          <p:cNvSpPr/>
          <p:nvPr/>
        </p:nvSpPr>
        <p:spPr>
          <a:xfrm>
            <a:off x="42285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Rectangle 757"/>
          <p:cNvSpPr/>
          <p:nvPr/>
        </p:nvSpPr>
        <p:spPr>
          <a:xfrm>
            <a:off x="43725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Rectangle 758"/>
          <p:cNvSpPr/>
          <p:nvPr/>
        </p:nvSpPr>
        <p:spPr>
          <a:xfrm>
            <a:off x="45165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Rectangle 759"/>
          <p:cNvSpPr/>
          <p:nvPr/>
        </p:nvSpPr>
        <p:spPr>
          <a:xfrm>
            <a:off x="46605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Rectangle 760"/>
          <p:cNvSpPr/>
          <p:nvPr/>
        </p:nvSpPr>
        <p:spPr>
          <a:xfrm>
            <a:off x="45165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Rectangle 761"/>
          <p:cNvSpPr/>
          <p:nvPr/>
        </p:nvSpPr>
        <p:spPr>
          <a:xfrm>
            <a:off x="46605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Rectangle 762"/>
          <p:cNvSpPr/>
          <p:nvPr/>
        </p:nvSpPr>
        <p:spPr>
          <a:xfrm>
            <a:off x="48045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Rectangle 763"/>
          <p:cNvSpPr/>
          <p:nvPr/>
        </p:nvSpPr>
        <p:spPr>
          <a:xfrm>
            <a:off x="4948565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Rectangle 764"/>
          <p:cNvSpPr/>
          <p:nvPr/>
        </p:nvSpPr>
        <p:spPr>
          <a:xfrm>
            <a:off x="48046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Rectangle 765"/>
          <p:cNvSpPr/>
          <p:nvPr/>
        </p:nvSpPr>
        <p:spPr>
          <a:xfrm>
            <a:off x="4948665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Rectangle 766"/>
          <p:cNvSpPr/>
          <p:nvPr/>
        </p:nvSpPr>
        <p:spPr>
          <a:xfrm>
            <a:off x="45163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Rectangle 767"/>
          <p:cNvSpPr/>
          <p:nvPr/>
        </p:nvSpPr>
        <p:spPr>
          <a:xfrm>
            <a:off x="46603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Rectangle 768"/>
          <p:cNvSpPr/>
          <p:nvPr/>
        </p:nvSpPr>
        <p:spPr>
          <a:xfrm>
            <a:off x="45163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Rectangle 769"/>
          <p:cNvSpPr/>
          <p:nvPr/>
        </p:nvSpPr>
        <p:spPr>
          <a:xfrm>
            <a:off x="46603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Rectangle 770"/>
          <p:cNvSpPr/>
          <p:nvPr/>
        </p:nvSpPr>
        <p:spPr>
          <a:xfrm>
            <a:off x="48043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Rectangle 771"/>
          <p:cNvSpPr/>
          <p:nvPr/>
        </p:nvSpPr>
        <p:spPr>
          <a:xfrm>
            <a:off x="4948365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Rectangle 772"/>
          <p:cNvSpPr/>
          <p:nvPr/>
        </p:nvSpPr>
        <p:spPr>
          <a:xfrm>
            <a:off x="48044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Rectangle 773"/>
          <p:cNvSpPr/>
          <p:nvPr/>
        </p:nvSpPr>
        <p:spPr>
          <a:xfrm>
            <a:off x="4948465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Rectangle 774"/>
          <p:cNvSpPr/>
          <p:nvPr/>
        </p:nvSpPr>
        <p:spPr>
          <a:xfrm>
            <a:off x="5092363" y="1825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Rectangle 775"/>
          <p:cNvSpPr/>
          <p:nvPr/>
        </p:nvSpPr>
        <p:spPr>
          <a:xfrm>
            <a:off x="5380061" y="1825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Rectangle 776"/>
          <p:cNvSpPr/>
          <p:nvPr/>
        </p:nvSpPr>
        <p:spPr>
          <a:xfrm>
            <a:off x="56680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Rectangle 777"/>
          <p:cNvSpPr/>
          <p:nvPr/>
        </p:nvSpPr>
        <p:spPr>
          <a:xfrm>
            <a:off x="58120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Rectangle 778"/>
          <p:cNvSpPr/>
          <p:nvPr/>
        </p:nvSpPr>
        <p:spPr>
          <a:xfrm>
            <a:off x="56680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Rectangle 779"/>
          <p:cNvSpPr/>
          <p:nvPr/>
        </p:nvSpPr>
        <p:spPr>
          <a:xfrm>
            <a:off x="58120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Rectangle 780"/>
          <p:cNvSpPr/>
          <p:nvPr/>
        </p:nvSpPr>
        <p:spPr>
          <a:xfrm>
            <a:off x="59560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Rectangle 781"/>
          <p:cNvSpPr/>
          <p:nvPr/>
        </p:nvSpPr>
        <p:spPr>
          <a:xfrm>
            <a:off x="61000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Rectangle 782"/>
          <p:cNvSpPr/>
          <p:nvPr/>
        </p:nvSpPr>
        <p:spPr>
          <a:xfrm>
            <a:off x="59561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Rectangle 783"/>
          <p:cNvSpPr/>
          <p:nvPr/>
        </p:nvSpPr>
        <p:spPr>
          <a:xfrm>
            <a:off x="61001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Rectangle 784"/>
          <p:cNvSpPr/>
          <p:nvPr/>
        </p:nvSpPr>
        <p:spPr>
          <a:xfrm>
            <a:off x="56680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6" name="Rectangle 785"/>
          <p:cNvSpPr/>
          <p:nvPr/>
        </p:nvSpPr>
        <p:spPr>
          <a:xfrm>
            <a:off x="58120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7" name="Rectangle 786"/>
          <p:cNvSpPr/>
          <p:nvPr/>
        </p:nvSpPr>
        <p:spPr>
          <a:xfrm>
            <a:off x="56680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" name="Rectangle 787"/>
          <p:cNvSpPr/>
          <p:nvPr/>
        </p:nvSpPr>
        <p:spPr>
          <a:xfrm>
            <a:off x="58120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" name="Rectangle 788"/>
          <p:cNvSpPr/>
          <p:nvPr/>
        </p:nvSpPr>
        <p:spPr>
          <a:xfrm>
            <a:off x="59560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0" name="Rectangle 789"/>
          <p:cNvSpPr/>
          <p:nvPr/>
        </p:nvSpPr>
        <p:spPr>
          <a:xfrm>
            <a:off x="61000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1" name="Rectangle 790"/>
          <p:cNvSpPr/>
          <p:nvPr/>
        </p:nvSpPr>
        <p:spPr>
          <a:xfrm>
            <a:off x="59561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2" name="Rectangle 791"/>
          <p:cNvSpPr/>
          <p:nvPr/>
        </p:nvSpPr>
        <p:spPr>
          <a:xfrm>
            <a:off x="61001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3" name="Rectangle 792"/>
          <p:cNvSpPr/>
          <p:nvPr/>
        </p:nvSpPr>
        <p:spPr>
          <a:xfrm>
            <a:off x="62441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4" name="Rectangle 793"/>
          <p:cNvSpPr/>
          <p:nvPr/>
        </p:nvSpPr>
        <p:spPr>
          <a:xfrm>
            <a:off x="63881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5" name="Rectangle 794"/>
          <p:cNvSpPr/>
          <p:nvPr/>
        </p:nvSpPr>
        <p:spPr>
          <a:xfrm>
            <a:off x="62441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6" name="Rectangle 795"/>
          <p:cNvSpPr/>
          <p:nvPr/>
        </p:nvSpPr>
        <p:spPr>
          <a:xfrm>
            <a:off x="63881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7" name="Rectangle 796"/>
          <p:cNvSpPr/>
          <p:nvPr/>
        </p:nvSpPr>
        <p:spPr>
          <a:xfrm>
            <a:off x="65321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8" name="Rectangle 797"/>
          <p:cNvSpPr/>
          <p:nvPr/>
        </p:nvSpPr>
        <p:spPr>
          <a:xfrm>
            <a:off x="6676161" y="182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9" name="Rectangle 798"/>
          <p:cNvSpPr/>
          <p:nvPr/>
        </p:nvSpPr>
        <p:spPr>
          <a:xfrm>
            <a:off x="65322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0" name="Rectangle 799"/>
          <p:cNvSpPr/>
          <p:nvPr/>
        </p:nvSpPr>
        <p:spPr>
          <a:xfrm>
            <a:off x="6676261" y="196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1" name="Rectangle 800"/>
          <p:cNvSpPr/>
          <p:nvPr/>
        </p:nvSpPr>
        <p:spPr>
          <a:xfrm>
            <a:off x="62439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2" name="Rectangle 801"/>
          <p:cNvSpPr/>
          <p:nvPr/>
        </p:nvSpPr>
        <p:spPr>
          <a:xfrm>
            <a:off x="63879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3" name="Rectangle 802"/>
          <p:cNvSpPr/>
          <p:nvPr/>
        </p:nvSpPr>
        <p:spPr>
          <a:xfrm>
            <a:off x="62439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4" name="Rectangle 803"/>
          <p:cNvSpPr/>
          <p:nvPr/>
        </p:nvSpPr>
        <p:spPr>
          <a:xfrm>
            <a:off x="63879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5" name="Rectangle 804"/>
          <p:cNvSpPr/>
          <p:nvPr/>
        </p:nvSpPr>
        <p:spPr>
          <a:xfrm>
            <a:off x="65319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6" name="Rectangle 805"/>
          <p:cNvSpPr/>
          <p:nvPr/>
        </p:nvSpPr>
        <p:spPr>
          <a:xfrm>
            <a:off x="6675961" y="211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7" name="Rectangle 806"/>
          <p:cNvSpPr/>
          <p:nvPr/>
        </p:nvSpPr>
        <p:spPr>
          <a:xfrm>
            <a:off x="65320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8" name="Rectangle 807"/>
          <p:cNvSpPr/>
          <p:nvPr/>
        </p:nvSpPr>
        <p:spPr>
          <a:xfrm>
            <a:off x="6676061" y="2257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0" name="Rectangle 809"/>
          <p:cNvSpPr/>
          <p:nvPr/>
        </p:nvSpPr>
        <p:spPr>
          <a:xfrm>
            <a:off x="6252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2" name="Rectangle 811"/>
          <p:cNvSpPr/>
          <p:nvPr/>
        </p:nvSpPr>
        <p:spPr>
          <a:xfrm>
            <a:off x="6252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3" name="Rectangle 812"/>
          <p:cNvSpPr/>
          <p:nvPr/>
        </p:nvSpPr>
        <p:spPr>
          <a:xfrm>
            <a:off x="7692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4" name="Rectangle 813"/>
          <p:cNvSpPr/>
          <p:nvPr/>
        </p:nvSpPr>
        <p:spPr>
          <a:xfrm>
            <a:off x="9132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5" name="Rectangle 814"/>
          <p:cNvSpPr/>
          <p:nvPr/>
        </p:nvSpPr>
        <p:spPr>
          <a:xfrm>
            <a:off x="7693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6" name="Rectangle 815"/>
          <p:cNvSpPr/>
          <p:nvPr/>
        </p:nvSpPr>
        <p:spPr>
          <a:xfrm>
            <a:off x="9133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8" name="Rectangle 817"/>
          <p:cNvSpPr/>
          <p:nvPr/>
        </p:nvSpPr>
        <p:spPr>
          <a:xfrm>
            <a:off x="6252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0" name="Rectangle 819"/>
          <p:cNvSpPr/>
          <p:nvPr/>
        </p:nvSpPr>
        <p:spPr>
          <a:xfrm>
            <a:off x="6252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1" name="Rectangle 820"/>
          <p:cNvSpPr/>
          <p:nvPr/>
        </p:nvSpPr>
        <p:spPr>
          <a:xfrm>
            <a:off x="7692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2" name="Rectangle 821"/>
          <p:cNvSpPr/>
          <p:nvPr/>
        </p:nvSpPr>
        <p:spPr>
          <a:xfrm>
            <a:off x="9132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3" name="Rectangle 822"/>
          <p:cNvSpPr/>
          <p:nvPr/>
        </p:nvSpPr>
        <p:spPr>
          <a:xfrm>
            <a:off x="7693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4" name="Rectangle 823"/>
          <p:cNvSpPr/>
          <p:nvPr/>
        </p:nvSpPr>
        <p:spPr>
          <a:xfrm>
            <a:off x="9133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5" name="Rectangle 824"/>
          <p:cNvSpPr/>
          <p:nvPr/>
        </p:nvSpPr>
        <p:spPr>
          <a:xfrm>
            <a:off x="10573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6" name="Rectangle 825"/>
          <p:cNvSpPr/>
          <p:nvPr/>
        </p:nvSpPr>
        <p:spPr>
          <a:xfrm>
            <a:off x="12013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7" name="Rectangle 826"/>
          <p:cNvSpPr/>
          <p:nvPr/>
        </p:nvSpPr>
        <p:spPr>
          <a:xfrm>
            <a:off x="10573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8" name="Rectangle 827"/>
          <p:cNvSpPr/>
          <p:nvPr/>
        </p:nvSpPr>
        <p:spPr>
          <a:xfrm>
            <a:off x="12013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9" name="Rectangle 828"/>
          <p:cNvSpPr/>
          <p:nvPr/>
        </p:nvSpPr>
        <p:spPr>
          <a:xfrm>
            <a:off x="13453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0" name="Rectangle 829"/>
          <p:cNvSpPr/>
          <p:nvPr/>
        </p:nvSpPr>
        <p:spPr>
          <a:xfrm>
            <a:off x="14893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1" name="Rectangle 830"/>
          <p:cNvSpPr/>
          <p:nvPr/>
        </p:nvSpPr>
        <p:spPr>
          <a:xfrm>
            <a:off x="13454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2" name="Rectangle 831"/>
          <p:cNvSpPr/>
          <p:nvPr/>
        </p:nvSpPr>
        <p:spPr>
          <a:xfrm>
            <a:off x="14894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3" name="Rectangle 832"/>
          <p:cNvSpPr/>
          <p:nvPr/>
        </p:nvSpPr>
        <p:spPr>
          <a:xfrm>
            <a:off x="10571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4" name="Rectangle 833"/>
          <p:cNvSpPr/>
          <p:nvPr/>
        </p:nvSpPr>
        <p:spPr>
          <a:xfrm>
            <a:off x="12011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5" name="Rectangle 834"/>
          <p:cNvSpPr/>
          <p:nvPr/>
        </p:nvSpPr>
        <p:spPr>
          <a:xfrm>
            <a:off x="10571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6" name="Rectangle 835"/>
          <p:cNvSpPr/>
          <p:nvPr/>
        </p:nvSpPr>
        <p:spPr>
          <a:xfrm>
            <a:off x="12011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7" name="Rectangle 836"/>
          <p:cNvSpPr/>
          <p:nvPr/>
        </p:nvSpPr>
        <p:spPr>
          <a:xfrm>
            <a:off x="13451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8" name="Rectangle 837"/>
          <p:cNvSpPr/>
          <p:nvPr/>
        </p:nvSpPr>
        <p:spPr>
          <a:xfrm>
            <a:off x="14891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9" name="Rectangle 838"/>
          <p:cNvSpPr/>
          <p:nvPr/>
        </p:nvSpPr>
        <p:spPr>
          <a:xfrm>
            <a:off x="13452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0" name="Rectangle 839"/>
          <p:cNvSpPr/>
          <p:nvPr/>
        </p:nvSpPr>
        <p:spPr>
          <a:xfrm>
            <a:off x="14892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1" name="Rectangle 840"/>
          <p:cNvSpPr/>
          <p:nvPr/>
        </p:nvSpPr>
        <p:spPr>
          <a:xfrm>
            <a:off x="1633163" y="2401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2" name="Rectangle 841"/>
          <p:cNvSpPr/>
          <p:nvPr/>
        </p:nvSpPr>
        <p:spPr>
          <a:xfrm>
            <a:off x="1920861" y="2401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3" name="Rectangle 842"/>
          <p:cNvSpPr/>
          <p:nvPr/>
        </p:nvSpPr>
        <p:spPr>
          <a:xfrm>
            <a:off x="22088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4" name="Rectangle 843"/>
          <p:cNvSpPr/>
          <p:nvPr/>
        </p:nvSpPr>
        <p:spPr>
          <a:xfrm>
            <a:off x="23528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5" name="Rectangle 844"/>
          <p:cNvSpPr/>
          <p:nvPr/>
        </p:nvSpPr>
        <p:spPr>
          <a:xfrm>
            <a:off x="22088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6" name="Rectangle 845"/>
          <p:cNvSpPr/>
          <p:nvPr/>
        </p:nvSpPr>
        <p:spPr>
          <a:xfrm>
            <a:off x="23528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7" name="Rectangle 846"/>
          <p:cNvSpPr/>
          <p:nvPr/>
        </p:nvSpPr>
        <p:spPr>
          <a:xfrm>
            <a:off x="24968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8" name="Rectangle 847"/>
          <p:cNvSpPr/>
          <p:nvPr/>
        </p:nvSpPr>
        <p:spPr>
          <a:xfrm>
            <a:off x="26408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9" name="Rectangle 848"/>
          <p:cNvSpPr/>
          <p:nvPr/>
        </p:nvSpPr>
        <p:spPr>
          <a:xfrm>
            <a:off x="24969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0" name="Rectangle 849"/>
          <p:cNvSpPr/>
          <p:nvPr/>
        </p:nvSpPr>
        <p:spPr>
          <a:xfrm>
            <a:off x="26409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1" name="Rectangle 850"/>
          <p:cNvSpPr/>
          <p:nvPr/>
        </p:nvSpPr>
        <p:spPr>
          <a:xfrm>
            <a:off x="22088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2" name="Rectangle 851"/>
          <p:cNvSpPr/>
          <p:nvPr/>
        </p:nvSpPr>
        <p:spPr>
          <a:xfrm>
            <a:off x="23528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3" name="Rectangle 852"/>
          <p:cNvSpPr/>
          <p:nvPr/>
        </p:nvSpPr>
        <p:spPr>
          <a:xfrm>
            <a:off x="22088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4" name="Rectangle 853"/>
          <p:cNvSpPr/>
          <p:nvPr/>
        </p:nvSpPr>
        <p:spPr>
          <a:xfrm>
            <a:off x="23528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5" name="Rectangle 854"/>
          <p:cNvSpPr/>
          <p:nvPr/>
        </p:nvSpPr>
        <p:spPr>
          <a:xfrm>
            <a:off x="24968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6" name="Rectangle 855"/>
          <p:cNvSpPr/>
          <p:nvPr/>
        </p:nvSpPr>
        <p:spPr>
          <a:xfrm>
            <a:off x="26408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7" name="Rectangle 856"/>
          <p:cNvSpPr/>
          <p:nvPr/>
        </p:nvSpPr>
        <p:spPr>
          <a:xfrm>
            <a:off x="24969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8" name="Rectangle 857"/>
          <p:cNvSpPr/>
          <p:nvPr/>
        </p:nvSpPr>
        <p:spPr>
          <a:xfrm>
            <a:off x="26409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9" name="Rectangle 858"/>
          <p:cNvSpPr/>
          <p:nvPr/>
        </p:nvSpPr>
        <p:spPr>
          <a:xfrm>
            <a:off x="27849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0" name="Rectangle 859"/>
          <p:cNvSpPr/>
          <p:nvPr/>
        </p:nvSpPr>
        <p:spPr>
          <a:xfrm>
            <a:off x="29289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1" name="Rectangle 860"/>
          <p:cNvSpPr/>
          <p:nvPr/>
        </p:nvSpPr>
        <p:spPr>
          <a:xfrm>
            <a:off x="27849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2" name="Rectangle 861"/>
          <p:cNvSpPr/>
          <p:nvPr/>
        </p:nvSpPr>
        <p:spPr>
          <a:xfrm>
            <a:off x="29289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3" name="Rectangle 862"/>
          <p:cNvSpPr/>
          <p:nvPr/>
        </p:nvSpPr>
        <p:spPr>
          <a:xfrm>
            <a:off x="30729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4" name="Rectangle 863"/>
          <p:cNvSpPr/>
          <p:nvPr/>
        </p:nvSpPr>
        <p:spPr>
          <a:xfrm>
            <a:off x="32169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5" name="Rectangle 864"/>
          <p:cNvSpPr/>
          <p:nvPr/>
        </p:nvSpPr>
        <p:spPr>
          <a:xfrm>
            <a:off x="30730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6" name="Rectangle 865"/>
          <p:cNvSpPr/>
          <p:nvPr/>
        </p:nvSpPr>
        <p:spPr>
          <a:xfrm>
            <a:off x="32170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7" name="Rectangle 866"/>
          <p:cNvSpPr/>
          <p:nvPr/>
        </p:nvSpPr>
        <p:spPr>
          <a:xfrm>
            <a:off x="27847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8" name="Rectangle 867"/>
          <p:cNvSpPr/>
          <p:nvPr/>
        </p:nvSpPr>
        <p:spPr>
          <a:xfrm>
            <a:off x="29287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9" name="Rectangle 868"/>
          <p:cNvSpPr/>
          <p:nvPr/>
        </p:nvSpPr>
        <p:spPr>
          <a:xfrm>
            <a:off x="27847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0" name="Rectangle 869"/>
          <p:cNvSpPr/>
          <p:nvPr/>
        </p:nvSpPr>
        <p:spPr>
          <a:xfrm>
            <a:off x="29287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1" name="Rectangle 870"/>
          <p:cNvSpPr/>
          <p:nvPr/>
        </p:nvSpPr>
        <p:spPr>
          <a:xfrm>
            <a:off x="30727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2" name="Rectangle 871"/>
          <p:cNvSpPr/>
          <p:nvPr/>
        </p:nvSpPr>
        <p:spPr>
          <a:xfrm>
            <a:off x="32167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3" name="Rectangle 872"/>
          <p:cNvSpPr/>
          <p:nvPr/>
        </p:nvSpPr>
        <p:spPr>
          <a:xfrm>
            <a:off x="30728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4" name="Rectangle 873"/>
          <p:cNvSpPr/>
          <p:nvPr/>
        </p:nvSpPr>
        <p:spPr>
          <a:xfrm>
            <a:off x="32168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5" name="Rectangle 874"/>
          <p:cNvSpPr/>
          <p:nvPr/>
        </p:nvSpPr>
        <p:spPr>
          <a:xfrm>
            <a:off x="3360759" y="2401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6" name="Rectangle 875"/>
          <p:cNvSpPr/>
          <p:nvPr/>
        </p:nvSpPr>
        <p:spPr>
          <a:xfrm>
            <a:off x="3648457" y="2401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7" name="Rectangle 876"/>
          <p:cNvSpPr/>
          <p:nvPr/>
        </p:nvSpPr>
        <p:spPr>
          <a:xfrm>
            <a:off x="39404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8" name="Rectangle 877"/>
          <p:cNvSpPr/>
          <p:nvPr/>
        </p:nvSpPr>
        <p:spPr>
          <a:xfrm>
            <a:off x="40844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9" name="Rectangle 878"/>
          <p:cNvSpPr/>
          <p:nvPr/>
        </p:nvSpPr>
        <p:spPr>
          <a:xfrm>
            <a:off x="39404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0" name="Rectangle 879"/>
          <p:cNvSpPr/>
          <p:nvPr/>
        </p:nvSpPr>
        <p:spPr>
          <a:xfrm>
            <a:off x="40844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1" name="Rectangle 880"/>
          <p:cNvSpPr/>
          <p:nvPr/>
        </p:nvSpPr>
        <p:spPr>
          <a:xfrm>
            <a:off x="42284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2" name="Rectangle 881"/>
          <p:cNvSpPr/>
          <p:nvPr/>
        </p:nvSpPr>
        <p:spPr>
          <a:xfrm>
            <a:off x="43724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3" name="Rectangle 882"/>
          <p:cNvSpPr/>
          <p:nvPr/>
        </p:nvSpPr>
        <p:spPr>
          <a:xfrm>
            <a:off x="42285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4" name="Rectangle 883"/>
          <p:cNvSpPr/>
          <p:nvPr/>
        </p:nvSpPr>
        <p:spPr>
          <a:xfrm>
            <a:off x="43725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5" name="Rectangle 884"/>
          <p:cNvSpPr/>
          <p:nvPr/>
        </p:nvSpPr>
        <p:spPr>
          <a:xfrm>
            <a:off x="39404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6" name="Rectangle 885"/>
          <p:cNvSpPr/>
          <p:nvPr/>
        </p:nvSpPr>
        <p:spPr>
          <a:xfrm>
            <a:off x="40844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7" name="Rectangle 886"/>
          <p:cNvSpPr/>
          <p:nvPr/>
        </p:nvSpPr>
        <p:spPr>
          <a:xfrm>
            <a:off x="39404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8" name="Rectangle 887"/>
          <p:cNvSpPr/>
          <p:nvPr/>
        </p:nvSpPr>
        <p:spPr>
          <a:xfrm>
            <a:off x="40844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9" name="Rectangle 888"/>
          <p:cNvSpPr/>
          <p:nvPr/>
        </p:nvSpPr>
        <p:spPr>
          <a:xfrm>
            <a:off x="42284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0" name="Rectangle 889"/>
          <p:cNvSpPr/>
          <p:nvPr/>
        </p:nvSpPr>
        <p:spPr>
          <a:xfrm>
            <a:off x="43724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1" name="Rectangle 890"/>
          <p:cNvSpPr/>
          <p:nvPr/>
        </p:nvSpPr>
        <p:spPr>
          <a:xfrm>
            <a:off x="42285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2" name="Rectangle 891"/>
          <p:cNvSpPr/>
          <p:nvPr/>
        </p:nvSpPr>
        <p:spPr>
          <a:xfrm>
            <a:off x="43725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3" name="Rectangle 892"/>
          <p:cNvSpPr/>
          <p:nvPr/>
        </p:nvSpPr>
        <p:spPr>
          <a:xfrm>
            <a:off x="45165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4" name="Rectangle 893"/>
          <p:cNvSpPr/>
          <p:nvPr/>
        </p:nvSpPr>
        <p:spPr>
          <a:xfrm>
            <a:off x="46605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5" name="Rectangle 894"/>
          <p:cNvSpPr/>
          <p:nvPr/>
        </p:nvSpPr>
        <p:spPr>
          <a:xfrm>
            <a:off x="45165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6" name="Rectangle 895"/>
          <p:cNvSpPr/>
          <p:nvPr/>
        </p:nvSpPr>
        <p:spPr>
          <a:xfrm>
            <a:off x="46605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7" name="Rectangle 896"/>
          <p:cNvSpPr/>
          <p:nvPr/>
        </p:nvSpPr>
        <p:spPr>
          <a:xfrm>
            <a:off x="48045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" name="Rectangle 897"/>
          <p:cNvSpPr/>
          <p:nvPr/>
        </p:nvSpPr>
        <p:spPr>
          <a:xfrm>
            <a:off x="4948565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9" name="Rectangle 898"/>
          <p:cNvSpPr/>
          <p:nvPr/>
        </p:nvSpPr>
        <p:spPr>
          <a:xfrm>
            <a:off x="48046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0" name="Rectangle 899"/>
          <p:cNvSpPr/>
          <p:nvPr/>
        </p:nvSpPr>
        <p:spPr>
          <a:xfrm>
            <a:off x="4948665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" name="Rectangle 900"/>
          <p:cNvSpPr/>
          <p:nvPr/>
        </p:nvSpPr>
        <p:spPr>
          <a:xfrm>
            <a:off x="45163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2" name="Rectangle 901"/>
          <p:cNvSpPr/>
          <p:nvPr/>
        </p:nvSpPr>
        <p:spPr>
          <a:xfrm>
            <a:off x="46603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3" name="Rectangle 902"/>
          <p:cNvSpPr/>
          <p:nvPr/>
        </p:nvSpPr>
        <p:spPr>
          <a:xfrm>
            <a:off x="45163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4" name="Rectangle 903"/>
          <p:cNvSpPr/>
          <p:nvPr/>
        </p:nvSpPr>
        <p:spPr>
          <a:xfrm>
            <a:off x="46603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5" name="Rectangle 904"/>
          <p:cNvSpPr/>
          <p:nvPr/>
        </p:nvSpPr>
        <p:spPr>
          <a:xfrm>
            <a:off x="48043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6" name="Rectangle 905"/>
          <p:cNvSpPr/>
          <p:nvPr/>
        </p:nvSpPr>
        <p:spPr>
          <a:xfrm>
            <a:off x="4948365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7" name="Rectangle 906"/>
          <p:cNvSpPr/>
          <p:nvPr/>
        </p:nvSpPr>
        <p:spPr>
          <a:xfrm>
            <a:off x="48044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8" name="Rectangle 907"/>
          <p:cNvSpPr/>
          <p:nvPr/>
        </p:nvSpPr>
        <p:spPr>
          <a:xfrm>
            <a:off x="4948465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5092363" y="2401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0" name="Rectangle 909"/>
          <p:cNvSpPr/>
          <p:nvPr/>
        </p:nvSpPr>
        <p:spPr>
          <a:xfrm>
            <a:off x="5380061" y="2401625"/>
            <a:ext cx="288000" cy="5760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" name="Rectangle 910"/>
          <p:cNvSpPr/>
          <p:nvPr/>
        </p:nvSpPr>
        <p:spPr>
          <a:xfrm>
            <a:off x="56680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" name="Rectangle 911"/>
          <p:cNvSpPr/>
          <p:nvPr/>
        </p:nvSpPr>
        <p:spPr>
          <a:xfrm>
            <a:off x="58120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3" name="Rectangle 912"/>
          <p:cNvSpPr/>
          <p:nvPr/>
        </p:nvSpPr>
        <p:spPr>
          <a:xfrm>
            <a:off x="56680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4" name="Rectangle 913"/>
          <p:cNvSpPr/>
          <p:nvPr/>
        </p:nvSpPr>
        <p:spPr>
          <a:xfrm>
            <a:off x="58120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5" name="Rectangle 914"/>
          <p:cNvSpPr/>
          <p:nvPr/>
        </p:nvSpPr>
        <p:spPr>
          <a:xfrm>
            <a:off x="59560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6" name="Rectangle 915"/>
          <p:cNvSpPr/>
          <p:nvPr/>
        </p:nvSpPr>
        <p:spPr>
          <a:xfrm>
            <a:off x="61000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7" name="Rectangle 916"/>
          <p:cNvSpPr/>
          <p:nvPr/>
        </p:nvSpPr>
        <p:spPr>
          <a:xfrm>
            <a:off x="59561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8" name="Rectangle 917"/>
          <p:cNvSpPr/>
          <p:nvPr/>
        </p:nvSpPr>
        <p:spPr>
          <a:xfrm>
            <a:off x="61001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9" name="Rectangle 918"/>
          <p:cNvSpPr/>
          <p:nvPr/>
        </p:nvSpPr>
        <p:spPr>
          <a:xfrm>
            <a:off x="56680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0" name="Rectangle 919"/>
          <p:cNvSpPr/>
          <p:nvPr/>
        </p:nvSpPr>
        <p:spPr>
          <a:xfrm>
            <a:off x="58120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" name="Rectangle 920"/>
          <p:cNvSpPr/>
          <p:nvPr/>
        </p:nvSpPr>
        <p:spPr>
          <a:xfrm>
            <a:off x="56680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" name="Rectangle 921"/>
          <p:cNvSpPr/>
          <p:nvPr/>
        </p:nvSpPr>
        <p:spPr>
          <a:xfrm>
            <a:off x="58120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3" name="Rectangle 922"/>
          <p:cNvSpPr/>
          <p:nvPr/>
        </p:nvSpPr>
        <p:spPr>
          <a:xfrm>
            <a:off x="59560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4" name="Rectangle 923"/>
          <p:cNvSpPr/>
          <p:nvPr/>
        </p:nvSpPr>
        <p:spPr>
          <a:xfrm>
            <a:off x="61000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5" name="Rectangle 924"/>
          <p:cNvSpPr/>
          <p:nvPr/>
        </p:nvSpPr>
        <p:spPr>
          <a:xfrm>
            <a:off x="59561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6" name="Rectangle 925"/>
          <p:cNvSpPr/>
          <p:nvPr/>
        </p:nvSpPr>
        <p:spPr>
          <a:xfrm>
            <a:off x="61001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7" name="Rectangle 926"/>
          <p:cNvSpPr/>
          <p:nvPr/>
        </p:nvSpPr>
        <p:spPr>
          <a:xfrm>
            <a:off x="62441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8" name="Rectangle 927"/>
          <p:cNvSpPr/>
          <p:nvPr/>
        </p:nvSpPr>
        <p:spPr>
          <a:xfrm>
            <a:off x="63881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9" name="Rectangle 928"/>
          <p:cNvSpPr/>
          <p:nvPr/>
        </p:nvSpPr>
        <p:spPr>
          <a:xfrm>
            <a:off x="62441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0" name="Rectangle 929"/>
          <p:cNvSpPr/>
          <p:nvPr/>
        </p:nvSpPr>
        <p:spPr>
          <a:xfrm>
            <a:off x="63881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1" name="Rectangle 930"/>
          <p:cNvSpPr/>
          <p:nvPr/>
        </p:nvSpPr>
        <p:spPr>
          <a:xfrm>
            <a:off x="65321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" name="Rectangle 931"/>
          <p:cNvSpPr/>
          <p:nvPr/>
        </p:nvSpPr>
        <p:spPr>
          <a:xfrm>
            <a:off x="6676161" y="2401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3" name="Rectangle 932"/>
          <p:cNvSpPr/>
          <p:nvPr/>
        </p:nvSpPr>
        <p:spPr>
          <a:xfrm>
            <a:off x="65322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4" name="Rectangle 933"/>
          <p:cNvSpPr/>
          <p:nvPr/>
        </p:nvSpPr>
        <p:spPr>
          <a:xfrm>
            <a:off x="6676261" y="2545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5" name="Rectangle 934"/>
          <p:cNvSpPr/>
          <p:nvPr/>
        </p:nvSpPr>
        <p:spPr>
          <a:xfrm>
            <a:off x="62439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6" name="Rectangle 935"/>
          <p:cNvSpPr/>
          <p:nvPr/>
        </p:nvSpPr>
        <p:spPr>
          <a:xfrm>
            <a:off x="63879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7" name="Rectangle 936"/>
          <p:cNvSpPr/>
          <p:nvPr/>
        </p:nvSpPr>
        <p:spPr>
          <a:xfrm>
            <a:off x="62439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8" name="Rectangle 937"/>
          <p:cNvSpPr/>
          <p:nvPr/>
        </p:nvSpPr>
        <p:spPr>
          <a:xfrm>
            <a:off x="63879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9" name="Rectangle 938"/>
          <p:cNvSpPr/>
          <p:nvPr/>
        </p:nvSpPr>
        <p:spPr>
          <a:xfrm>
            <a:off x="65319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0" name="Rectangle 939"/>
          <p:cNvSpPr/>
          <p:nvPr/>
        </p:nvSpPr>
        <p:spPr>
          <a:xfrm>
            <a:off x="6675961" y="2689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1" name="Rectangle 940"/>
          <p:cNvSpPr/>
          <p:nvPr/>
        </p:nvSpPr>
        <p:spPr>
          <a:xfrm>
            <a:off x="65320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2" name="Rectangle 941"/>
          <p:cNvSpPr/>
          <p:nvPr/>
        </p:nvSpPr>
        <p:spPr>
          <a:xfrm>
            <a:off x="6676061" y="2833625"/>
            <a:ext cx="144000" cy="1440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1" name="Line Callout 2 (No Border) 1180"/>
          <p:cNvSpPr/>
          <p:nvPr/>
        </p:nvSpPr>
        <p:spPr>
          <a:xfrm>
            <a:off x="7270563" y="1825625"/>
            <a:ext cx="1440000" cy="1152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6780"/>
              <a:gd name="adj6" fmla="val -121350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1000’s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Blocks</a:t>
            </a:r>
          </a:p>
        </p:txBody>
      </p:sp>
      <p:sp>
        <p:nvSpPr>
          <p:cNvPr id="1182" name="Line Callout 2 (No Border) 1181"/>
          <p:cNvSpPr/>
          <p:nvPr/>
        </p:nvSpPr>
        <p:spPr>
          <a:xfrm>
            <a:off x="7281829" y="3679196"/>
            <a:ext cx="1440000" cy="106763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386"/>
              <a:gd name="adj6" fmla="val -6624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100,000’s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Logic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</a:t>
            </a:r>
          </a:p>
        </p:txBody>
      </p:sp>
      <p:sp>
        <p:nvSpPr>
          <p:cNvPr id="1184" name="Rounded Rectangle 1183"/>
          <p:cNvSpPr/>
          <p:nvPr/>
        </p:nvSpPr>
        <p:spPr>
          <a:xfrm>
            <a:off x="625265" y="5448401"/>
            <a:ext cx="7890085" cy="7342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No dedicated CAM </a:t>
            </a:r>
            <a:r>
              <a:rPr lang="en-CA" sz="3600" dirty="0"/>
              <a:t>resources in FPGAs</a:t>
            </a:r>
          </a:p>
        </p:txBody>
      </p:sp>
      <p:sp>
        <p:nvSpPr>
          <p:cNvPr id="1185" name="Slide Number Placeholder 11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66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628650" y="3083739"/>
            <a:ext cx="7886700" cy="1721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 smtClean="0"/>
              <a:t>Use BRAMs to construct				      CAMs</a:t>
            </a:r>
            <a:endParaRPr lang="en-CA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947195" y="3173524"/>
            <a:ext cx="3505652" cy="1472240"/>
          </a:xfrm>
          <a:prstGeom prst="roundRect">
            <a:avLst>
              <a:gd name="adj" fmla="val 72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3400" indent="-2667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Modular and flexible</a:t>
            </a:r>
          </a:p>
          <a:p>
            <a:pPr marL="533400" indent="-2667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Storage efficient</a:t>
            </a:r>
          </a:p>
          <a:p>
            <a:pPr marL="533400" indent="-2667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Single-cycle</a:t>
            </a:r>
          </a:p>
          <a:p>
            <a:pPr marL="533400" indent="-2667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Performance oriented</a:t>
            </a:r>
            <a:endParaRPr lang="en-CA" sz="2400" dirty="0"/>
          </a:p>
        </p:txBody>
      </p:sp>
      <p:sp>
        <p:nvSpPr>
          <p:cNvPr id="7" name="Left Brace 6"/>
          <p:cNvSpPr/>
          <p:nvPr/>
        </p:nvSpPr>
        <p:spPr>
          <a:xfrm>
            <a:off x="4127214" y="3245532"/>
            <a:ext cx="144016" cy="1332148"/>
          </a:xfrm>
          <a:prstGeom prst="leftBrace">
            <a:avLst>
              <a:gd name="adj1" fmla="val 65653"/>
              <a:gd name="adj2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9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Algorithmic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631723" y="1825625"/>
            <a:ext cx="7883628" cy="4351338"/>
          </a:xfrm>
          <a:prstGeom prst="roundRect">
            <a:avLst>
              <a:gd name="adj" fmla="val 62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CA" sz="4000" dirty="0" smtClean="0"/>
              <a:t>Associative Arrays</a:t>
            </a:r>
            <a:endParaRPr lang="en-CA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641165" y="2613168"/>
            <a:ext cx="3735919" cy="3427413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80000"/>
              </a:lnSpc>
            </a:pPr>
            <a:r>
              <a:rPr lang="en-CA" sz="3600" dirty="0"/>
              <a:t>Hashes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3374" y="2613169"/>
            <a:ext cx="3700025" cy="3427413"/>
          </a:xfrm>
          <a:prstGeom prst="roundRect">
            <a:avLst>
              <a:gd name="adj" fmla="val 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80000"/>
              </a:lnSpc>
            </a:pPr>
            <a:r>
              <a:rPr lang="en-CA" sz="3600" dirty="0" smtClean="0"/>
              <a:t>Search Trees:</a:t>
            </a:r>
          </a:p>
          <a:p>
            <a:pPr algn="ctr">
              <a:lnSpc>
                <a:spcPct val="80000"/>
              </a:lnSpc>
            </a:pPr>
            <a:r>
              <a:rPr lang="en-CA" sz="3600" dirty="0" smtClean="0"/>
              <a:t>Tries, BSTs, …</a:t>
            </a:r>
            <a:endParaRPr lang="en-CA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919037" y="5205540"/>
            <a:ext cx="7379389" cy="668338"/>
          </a:xfrm>
          <a:prstGeom prst="roundRect">
            <a:avLst>
              <a:gd name="adj" fmla="val 626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3200" dirty="0" smtClean="0"/>
              <a:t>Multi-unpredictable-cycle</a:t>
            </a:r>
            <a:endParaRPr lang="en-CA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919037" y="3681028"/>
            <a:ext cx="7379389" cy="1415005"/>
          </a:xfrm>
          <a:prstGeom prst="roundRect">
            <a:avLst>
              <a:gd name="adj" fmla="val 626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sz="3200" dirty="0"/>
              <a:t>Data dependent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47197" y="4357125"/>
            <a:ext cx="3308493" cy="600364"/>
          </a:xfrm>
          <a:prstGeom prst="roundRect">
            <a:avLst>
              <a:gd name="adj" fmla="val 62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CA" sz="2800" spc="-150" dirty="0"/>
              <a:t>Variable search depth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5050" y="4357125"/>
            <a:ext cx="3504718" cy="600364"/>
          </a:xfrm>
          <a:prstGeom prst="roundRect">
            <a:avLst>
              <a:gd name="adj" fmla="val 62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CA" sz="2800" spc="-150" dirty="0"/>
              <a:t>Misses due to conflicts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05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Custom-designed CAMs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85" y="2993886"/>
            <a:ext cx="3411903" cy="1863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690" y="2993886"/>
            <a:ext cx="415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/>
              <a:t>Renesas</a:t>
            </a:r>
            <a:r>
              <a:rPr lang="en-CA" sz="2800" dirty="0" smtClean="0"/>
              <a:t> TCAM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20Mbit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360M</a:t>
            </a:r>
            <a:br>
              <a:rPr lang="en-CA" sz="2800" dirty="0" smtClean="0"/>
            </a:br>
            <a:r>
              <a:rPr lang="en-CA" sz="2800" dirty="0" smtClean="0"/>
              <a:t>Searches/Sec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24" y="3776932"/>
            <a:ext cx="1070806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37" y="3487473"/>
            <a:ext cx="1070805" cy="1080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8651" y="1825625"/>
            <a:ext cx="7886700" cy="553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spc="-150" dirty="0" smtClean="0"/>
              <a:t>Modified SRAM cell – Custom-design in transistor level</a:t>
            </a:r>
            <a:endParaRPr lang="en-CA" sz="2800" spc="-150" dirty="0"/>
          </a:p>
        </p:txBody>
      </p:sp>
      <p:sp>
        <p:nvSpPr>
          <p:cNvPr id="9" name="Rounded Rectangle 8"/>
          <p:cNvSpPr/>
          <p:nvPr/>
        </p:nvSpPr>
        <p:spPr>
          <a:xfrm>
            <a:off x="628650" y="5545427"/>
            <a:ext cx="2279650" cy="6547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3300" spc="-150" dirty="0" smtClean="0"/>
              <a:t>Performance</a:t>
            </a:r>
            <a:endParaRPr lang="en-CA" sz="3300" spc="-150" dirty="0"/>
          </a:p>
        </p:txBody>
      </p:sp>
      <p:sp>
        <p:nvSpPr>
          <p:cNvPr id="10" name="Rounded Rectangle 9"/>
          <p:cNvSpPr/>
          <p:nvPr/>
        </p:nvSpPr>
        <p:spPr>
          <a:xfrm>
            <a:off x="3062932" y="5545425"/>
            <a:ext cx="1447390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3300" spc="-150" dirty="0" smtClean="0"/>
              <a:t>Cost</a:t>
            </a:r>
            <a:endParaRPr lang="en-CA" sz="3300" spc="-150" dirty="0"/>
          </a:p>
        </p:txBody>
      </p:sp>
      <p:sp>
        <p:nvSpPr>
          <p:cNvPr id="11" name="Rounded Rectangle 10"/>
          <p:cNvSpPr/>
          <p:nvPr/>
        </p:nvSpPr>
        <p:spPr>
          <a:xfrm>
            <a:off x="4664954" y="5545425"/>
            <a:ext cx="3829051" cy="6547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CA" sz="3300" spc="-150" dirty="0" smtClean="0"/>
              <a:t>Integration overhead</a:t>
            </a:r>
            <a:endParaRPr lang="en-CA" sz="3300" spc="-15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D7C0-06A9-4194-88F8-31E1395C49C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0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2482</Words>
  <Application>Microsoft Office PowerPoint</Application>
  <PresentationFormat>On-screen Show (4:3)</PresentationFormat>
  <Paragraphs>1167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Wingdings</vt:lpstr>
      <vt:lpstr>Office Theme</vt:lpstr>
      <vt:lpstr>Modular Block-RAM-Based Longest-Prefix Match Ternary Content-Addressable Memories</vt:lpstr>
      <vt:lpstr>Binary Content-Addressable Memories</vt:lpstr>
      <vt:lpstr>Ternary Content-Addressable Memories</vt:lpstr>
      <vt:lpstr>Associated Memory AKA CAM/RAM</vt:lpstr>
      <vt:lpstr>CAM Classification &amp; Applications</vt:lpstr>
      <vt:lpstr>Motivation - FPGAs</vt:lpstr>
      <vt:lpstr>Objectives</vt:lpstr>
      <vt:lpstr>Algorithmic Heuristics</vt:lpstr>
      <vt:lpstr>Custom-designed CAMs</vt:lpstr>
      <vt:lpstr>Register-Based CAMs: PE-BCAM</vt:lpstr>
      <vt:lpstr>Register-Based CAMs: LPM-TCAM</vt:lpstr>
      <vt:lpstr>Brute-Force Transposed-RAM A Traditional BRAM-based CAM</vt:lpstr>
      <vt:lpstr>Brute-Force Transposed-RAM A Traditional BRAM-based CAM</vt:lpstr>
      <vt:lpstr>CAM Cascading</vt:lpstr>
      <vt:lpstr>Hierarchical Search 2D BCAM: Narrow and Deep BCAM</vt:lpstr>
      <vt:lpstr>Hierarchical Search 2D BCAM: Example</vt:lpstr>
      <vt:lpstr>Hierarchical Search 2D BCAM: Example</vt:lpstr>
      <vt:lpstr>Hierarchical Search 2D BCAM: Example</vt:lpstr>
      <vt:lpstr>Hierarchical Search 2D BCAM: Example</vt:lpstr>
      <vt:lpstr>Hierarchical Search 2D BCAM: Example</vt:lpstr>
      <vt:lpstr>Hierarchical Search 2D BCAM: Example</vt:lpstr>
      <vt:lpstr>Hierarchical Search 2D BCAM: Pros and Cons</vt:lpstr>
      <vt:lpstr>Indirectly-Indexed HS BCAM: Cascadable Wide and Deep BCAM</vt:lpstr>
      <vt:lpstr>Indirectly-Indexed HS BCAM: Cascadable Wide and Deep BCAM</vt:lpstr>
      <vt:lpstr>Indirectly-Indexed HS BCAM: Cascadable Wide and Deep BCAM</vt:lpstr>
      <vt:lpstr>Indirectly-Indexed HS BCAM: Example</vt:lpstr>
      <vt:lpstr>Indirectly-Indexed HS BCAM: Example</vt:lpstr>
      <vt:lpstr>Indirectly-Indexed HS BCAM: Example</vt:lpstr>
      <vt:lpstr>Indirectly-Indexed HS BCAM: Example</vt:lpstr>
      <vt:lpstr>Indirectly-Indexed HS BCAM: Example</vt:lpstr>
      <vt:lpstr>Indirectly-Indexed HS BCAM: Example</vt:lpstr>
      <vt:lpstr>Indirectly-Indexed HS BCAM: Example</vt:lpstr>
      <vt:lpstr>Indirectly-Indexed HS TCAMs</vt:lpstr>
      <vt:lpstr>Indirectly-Indexed HS TCAMs</vt:lpstr>
      <vt:lpstr>Indirectly-Indexed HS TCAMs</vt:lpstr>
      <vt:lpstr>Indirectly-Indexed HS TCAMs: Design parameters</vt:lpstr>
      <vt:lpstr>Indirectly-Indexed HS TCAMs: Design parameters</vt:lpstr>
      <vt:lpstr>Indirectly-Indexed HS TCAMs: Area and Performance</vt:lpstr>
      <vt:lpstr>Open Source</vt:lpstr>
      <vt:lpstr>Conclusions</vt:lpstr>
      <vt:lpstr>Conclusions</vt:lpstr>
      <vt:lpstr>Conclusions</vt:lpstr>
      <vt:lpstr>Thank You!</vt:lpstr>
      <vt:lpstr>Backup Slides</vt:lpstr>
      <vt:lpstr>Conclusions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Block-RAM-Based Longest-Prefix Match Ternary Content-Addressable Memories</dc:title>
  <dc:creator>Ameer Abdelhadi</dc:creator>
  <cp:lastModifiedBy>Ameer Abdelhadi</cp:lastModifiedBy>
  <cp:revision>46</cp:revision>
  <dcterms:created xsi:type="dcterms:W3CDTF">2018-08-29T01:32:34Z</dcterms:created>
  <dcterms:modified xsi:type="dcterms:W3CDTF">2018-11-06T12:41:22Z</dcterms:modified>
</cp:coreProperties>
</file>