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56" r:id="rId2"/>
    <p:sldId id="432" r:id="rId3"/>
    <p:sldId id="428" r:id="rId4"/>
    <p:sldId id="429" r:id="rId5"/>
    <p:sldId id="434" r:id="rId6"/>
    <p:sldId id="263" r:id="rId7"/>
    <p:sldId id="260" r:id="rId8"/>
    <p:sldId id="354" r:id="rId9"/>
    <p:sldId id="355" r:id="rId10"/>
    <p:sldId id="426" r:id="rId11"/>
    <p:sldId id="433" r:id="rId12"/>
    <p:sldId id="356" r:id="rId13"/>
    <p:sldId id="408" r:id="rId14"/>
    <p:sldId id="407" r:id="rId15"/>
    <p:sldId id="406" r:id="rId16"/>
    <p:sldId id="405" r:id="rId17"/>
    <p:sldId id="404" r:id="rId18"/>
    <p:sldId id="403" r:id="rId19"/>
    <p:sldId id="401" r:id="rId20"/>
    <p:sldId id="402" r:id="rId21"/>
    <p:sldId id="357" r:id="rId22"/>
    <p:sldId id="415" r:id="rId23"/>
    <p:sldId id="414" r:id="rId24"/>
    <p:sldId id="413" r:id="rId25"/>
    <p:sldId id="411" r:id="rId26"/>
    <p:sldId id="410" r:id="rId27"/>
    <p:sldId id="436" r:id="rId28"/>
    <p:sldId id="420" r:id="rId29"/>
    <p:sldId id="419" r:id="rId30"/>
    <p:sldId id="418" r:id="rId31"/>
    <p:sldId id="425" r:id="rId32"/>
    <p:sldId id="416" r:id="rId33"/>
    <p:sldId id="417" r:id="rId34"/>
    <p:sldId id="422" r:id="rId35"/>
    <p:sldId id="423" r:id="rId36"/>
    <p:sldId id="431" r:id="rId37"/>
    <p:sldId id="42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7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BA091-58A5-4FFA-AF59-EE6E6DE14623}" type="datetimeFigureOut">
              <a:rPr lang="en-CA" smtClean="0"/>
              <a:t>2021-07-19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D5761-D13A-4C1A-B6D5-C0F589B77C3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21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C39C-B25F-41A9-8232-E163EE3685C0}" type="datetime1">
              <a:rPr lang="en-CA" smtClean="0"/>
              <a:t>2021-07-19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78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8546-A9F3-4505-BC2A-C0D5CF9A5FE8}" type="datetime1">
              <a:rPr lang="en-CA" smtClean="0"/>
              <a:t>2021-07-19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72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088A-B488-4125-8553-EFF1EB6DFF92}" type="datetime1">
              <a:rPr lang="en-CA" smtClean="0"/>
              <a:t>2021-07-19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11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07097-F41E-409B-816D-A5B0EAA51927}" type="datetime1">
              <a:rPr lang="en-CA" smtClean="0"/>
              <a:t>2021-07-19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568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E0A6-73B6-417E-99ED-EF1F4AD199BF}" type="datetime1">
              <a:rPr lang="en-CA" smtClean="0"/>
              <a:t>2021-07-19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84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88A5-F39F-474D-804E-564E83B9BB77}" type="datetime1">
              <a:rPr lang="en-CA" smtClean="0"/>
              <a:t>2021-07-19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109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EF8F-93C2-4D0D-B0B3-C8AEE5B39E6D}" type="datetime1">
              <a:rPr lang="en-CA" smtClean="0"/>
              <a:t>2021-07-19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261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D79B-393F-455A-AA40-BB558F229BAF}" type="datetime1">
              <a:rPr lang="en-CA" smtClean="0"/>
              <a:t>2021-07-19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9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9BB6-919B-4976-8A3D-E788FAB2B25A}" type="datetime1">
              <a:rPr lang="en-CA" smtClean="0"/>
              <a:t>2021-07-19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21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CC02-B95D-4E2E-8F12-858468C41A83}" type="datetime1">
              <a:rPr lang="en-CA" smtClean="0"/>
              <a:t>2021-07-19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C63F-CAF3-410F-B64E-15CD81514EAF}" type="datetime1">
              <a:rPr lang="en-CA" smtClean="0"/>
              <a:t>2021-07-19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65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FF25-A4BE-49C3-BC79-3ACE54E246B8}" type="datetime1">
              <a:rPr lang="en-CA" smtClean="0"/>
              <a:t>2021-07-19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5BA6-EBC2-4B51-B47E-DF1C455DA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1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Visio_Drawing.vsd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D12C-262B-4AB9-BE23-CF138052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365" y="1214438"/>
            <a:ext cx="8655270" cy="2041524"/>
          </a:xfrm>
        </p:spPr>
        <p:txBody>
          <a:bodyPr lIns="0" rIns="0">
            <a:noAutofit/>
          </a:bodyPr>
          <a:lstStyle/>
          <a:p>
            <a:r>
              <a:rPr lang="en-US" sz="5000" dirty="0"/>
              <a:t>Accelerated Approximate Nearest Neighbors Search Through Hierarchical Product Quantization</a:t>
            </a:r>
            <a:endParaRPr lang="en-CA" sz="50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9469DC-260D-4F69-BEC1-34CBAC7F9E13}"/>
              </a:ext>
            </a:extLst>
          </p:cNvPr>
          <p:cNvSpPr txBox="1">
            <a:spLocks/>
          </p:cNvSpPr>
          <p:nvPr/>
        </p:nvSpPr>
        <p:spPr>
          <a:xfrm>
            <a:off x="244365" y="3987800"/>
            <a:ext cx="3326522" cy="1655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Ameer M.S. Abdelhadi</a:t>
            </a:r>
          </a:p>
          <a:p>
            <a:r>
              <a:rPr lang="en-US" sz="1600" spc="-70" dirty="0"/>
              <a:t>Dept. of Electrical &amp; Computer Engineering</a:t>
            </a:r>
            <a:br>
              <a:rPr lang="en-US" sz="1600" spc="-100" dirty="0"/>
            </a:br>
            <a:r>
              <a:rPr lang="en-US" sz="1600" dirty="0"/>
              <a:t>University of Toronto</a:t>
            </a:r>
            <a:endParaRPr lang="en-CA" sz="16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DCC1CD3-6ABA-473E-B0C1-9D3F37599A55}"/>
              </a:ext>
            </a:extLst>
          </p:cNvPr>
          <p:cNvSpPr txBox="1">
            <a:spLocks/>
          </p:cNvSpPr>
          <p:nvPr/>
        </p:nvSpPr>
        <p:spPr>
          <a:xfrm>
            <a:off x="3570888" y="3987800"/>
            <a:ext cx="5328747" cy="1655762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-70" dirty="0"/>
              <a:t>Christos-</a:t>
            </a:r>
            <a:r>
              <a:rPr lang="en-US" sz="2000" spc="-70" dirty="0" err="1"/>
              <a:t>Savvas</a:t>
            </a:r>
            <a:r>
              <a:rPr lang="en-US" sz="2000" spc="-70" dirty="0"/>
              <a:t> </a:t>
            </a:r>
            <a:r>
              <a:rPr lang="en-US" sz="2000" spc="-70" dirty="0" err="1"/>
              <a:t>Bouganis</a:t>
            </a:r>
            <a:r>
              <a:rPr lang="en-US" sz="2000" spc="-70" dirty="0"/>
              <a:t> and George A. </a:t>
            </a:r>
            <a:r>
              <a:rPr lang="en-US" sz="2000" spc="-70" dirty="0" err="1"/>
              <a:t>Constantinides</a:t>
            </a:r>
            <a:endParaRPr lang="en-US" sz="2000" spc="-70" baseline="30000" dirty="0"/>
          </a:p>
          <a:p>
            <a:r>
              <a:rPr lang="en-US" sz="1600" dirty="0"/>
              <a:t>Dept. of Electrical &amp; Electronic Engineering</a:t>
            </a:r>
            <a:br>
              <a:rPr lang="en-US" sz="1600" dirty="0"/>
            </a:br>
            <a:r>
              <a:rPr lang="en-US" sz="1600" dirty="0"/>
              <a:t>Imperial College London</a:t>
            </a:r>
            <a:endParaRPr lang="en-CA" sz="1600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D6EAAAC5-3D25-4A58-8B09-092133EC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5" y="5175019"/>
            <a:ext cx="2090874" cy="46854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BEA6ED4-5896-4EFF-899B-EF85D2538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34" y="5179715"/>
            <a:ext cx="1762854" cy="4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3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969381-79CF-468E-9331-03285E8D58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/>
                  <a:t>Multi-dimensional quantization:</a:t>
                </a:r>
                <a:br>
                  <a:rPr lang="en-CA" dirty="0"/>
                </a:br>
                <a:r>
                  <a:rPr lang="en-CA" sz="3600" dirty="0"/>
                  <a:t>a two-dimensional example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CA" sz="3600" dirty="0"/>
                  <a:t>)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969381-79CF-468E-9331-03285E8D5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9217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55FF4CC-B436-494E-AB70-65592C51C74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28650" y="1825625"/>
              <a:ext cx="7886700" cy="3952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3350">
                      <a:extLst>
                        <a:ext uri="{9D8B030D-6E8A-4147-A177-3AD203B41FA5}">
                          <a16:colId xmlns:a16="http://schemas.microsoft.com/office/drawing/2014/main" val="1271872069"/>
                        </a:ext>
                      </a:extLst>
                    </a:gridCol>
                    <a:gridCol w="3943350">
                      <a:extLst>
                        <a:ext uri="{9D8B030D-6E8A-4147-A177-3AD203B41FA5}">
                          <a16:colId xmlns:a16="http://schemas.microsoft.com/office/drawing/2014/main" val="19609014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Vector Quantization (VQ)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CA" sz="1200" dirty="0"/>
                            <a:t>-means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𝟔𝟒</m:t>
                              </m:r>
                            </m:oMath>
                          </a14:m>
                          <a:endParaRPr lang="en-C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Product Quantization (PQ)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1300" spc="-60" baseline="0" dirty="0"/>
                            <a:t>-means for two (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300" spc="-60" baseline="0" dirty="0"/>
                            <a:t>) 1D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300" i="1" spc="-60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b="1" i="1" spc="-60" baseline="0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acc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300" spc="-60" baseline="0" dirty="0"/>
                            <a:t>) subspaces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endParaRPr lang="en-CA" sz="1300" spc="-6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5534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478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55FF4CC-B436-494E-AB70-65592C51C7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6873167"/>
                  </p:ext>
                </p:extLst>
              </p:nvPr>
            </p:nvGraphicFramePr>
            <p:xfrm>
              <a:off x="628650" y="1825625"/>
              <a:ext cx="7886700" cy="3952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3350">
                      <a:extLst>
                        <a:ext uri="{9D8B030D-6E8A-4147-A177-3AD203B41FA5}">
                          <a16:colId xmlns:a16="http://schemas.microsoft.com/office/drawing/2014/main" val="1271872069"/>
                        </a:ext>
                      </a:extLst>
                    </a:gridCol>
                    <a:gridCol w="3943350">
                      <a:extLst>
                        <a:ext uri="{9D8B030D-6E8A-4147-A177-3AD203B41FA5}">
                          <a16:colId xmlns:a16="http://schemas.microsoft.com/office/drawing/2014/main" val="1960901449"/>
                        </a:ext>
                      </a:extLst>
                    </a:gridCol>
                  </a:tblGrid>
                  <a:tr h="568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5" t="-5376" r="-10077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55" t="-5376" r="-773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534196"/>
                      </a:ext>
                    </a:extLst>
                  </a:tr>
                  <a:tr h="33832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47865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2FAB5BA-2481-421A-A190-B9684F74F5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8" b="16883"/>
          <a:stretch/>
        </p:blipFill>
        <p:spPr>
          <a:xfrm>
            <a:off x="1115367" y="2434037"/>
            <a:ext cx="3017646" cy="3223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24C71-F9C3-49A5-9617-9F06222365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3" b="16883"/>
          <a:stretch/>
        </p:blipFill>
        <p:spPr>
          <a:xfrm>
            <a:off x="4853355" y="2434037"/>
            <a:ext cx="3285810" cy="322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BDD3D-F36E-425A-8253-DDF247E4A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7"/>
          <a:stretch/>
        </p:blipFill>
        <p:spPr>
          <a:xfrm>
            <a:off x="539470" y="5762013"/>
            <a:ext cx="7975879" cy="6410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C7B862-FABD-4E30-9653-403C4BE1BB5A}"/>
              </a:ext>
            </a:extLst>
          </p:cNvPr>
          <p:cNvSpPr/>
          <p:nvPr/>
        </p:nvSpPr>
        <p:spPr>
          <a:xfrm>
            <a:off x="4992354" y="5902689"/>
            <a:ext cx="3401367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41CDB3-874C-43BE-9C89-1E88F5F11122}"/>
              </a:ext>
            </a:extLst>
          </p:cNvPr>
          <p:cNvSpPr/>
          <p:nvPr/>
        </p:nvSpPr>
        <p:spPr>
          <a:xfrm>
            <a:off x="4572000" y="1795480"/>
            <a:ext cx="4032530" cy="398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3A288A-7711-41B5-BB69-96E2A969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9/17</a:t>
            </a:r>
          </a:p>
        </p:txBody>
      </p:sp>
    </p:spTree>
    <p:extLst>
      <p:ext uri="{BB962C8B-B14F-4D97-AF65-F5344CB8AC3E}">
        <p14:creationId xmlns:p14="http://schemas.microsoft.com/office/powerpoint/2010/main" val="4208791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969381-79CF-468E-9331-03285E8D58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/>
                  <a:t>Multi-dimensional quantization:</a:t>
                </a:r>
                <a:br>
                  <a:rPr lang="en-CA" dirty="0"/>
                </a:br>
                <a:r>
                  <a:rPr lang="en-CA" sz="3600" dirty="0"/>
                  <a:t>a two-dimensional example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CA" sz="3600" dirty="0"/>
                  <a:t>)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969381-79CF-468E-9331-03285E8D5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9217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55FF4CC-B436-494E-AB70-65592C51C74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28650" y="1825625"/>
              <a:ext cx="7886700" cy="3952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3350">
                      <a:extLst>
                        <a:ext uri="{9D8B030D-6E8A-4147-A177-3AD203B41FA5}">
                          <a16:colId xmlns:a16="http://schemas.microsoft.com/office/drawing/2014/main" val="1271872069"/>
                        </a:ext>
                      </a:extLst>
                    </a:gridCol>
                    <a:gridCol w="3943350">
                      <a:extLst>
                        <a:ext uri="{9D8B030D-6E8A-4147-A177-3AD203B41FA5}">
                          <a16:colId xmlns:a16="http://schemas.microsoft.com/office/drawing/2014/main" val="196090144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Vector Quantization (VQ)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CA" sz="1200" dirty="0"/>
                            <a:t>-means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𝟔𝟒</m:t>
                              </m:r>
                            </m:oMath>
                          </a14:m>
                          <a:endParaRPr lang="en-CA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Product Quantization (PQ)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sz="1300" spc="-60" baseline="0" dirty="0"/>
                            <a:t>-means for two (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300" spc="-60" baseline="0" dirty="0"/>
                            <a:t>) 1D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en-US" sz="1300" i="1" spc="-60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b="1" i="1" spc="-60" baseline="0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acc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300" spc="-60" baseline="0" dirty="0"/>
                            <a:t>) subspaces with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300" b="1" i="1" spc="-60" baseline="0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endParaRPr lang="en-CA" sz="1300" spc="-60" baseline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5534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478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55FF4CC-B436-494E-AB70-65592C51C74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6873167"/>
                  </p:ext>
                </p:extLst>
              </p:nvPr>
            </p:nvGraphicFramePr>
            <p:xfrm>
              <a:off x="628650" y="1825625"/>
              <a:ext cx="7886700" cy="3952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43350">
                      <a:extLst>
                        <a:ext uri="{9D8B030D-6E8A-4147-A177-3AD203B41FA5}">
                          <a16:colId xmlns:a16="http://schemas.microsoft.com/office/drawing/2014/main" val="1271872069"/>
                        </a:ext>
                      </a:extLst>
                    </a:gridCol>
                    <a:gridCol w="3943350">
                      <a:extLst>
                        <a:ext uri="{9D8B030D-6E8A-4147-A177-3AD203B41FA5}">
                          <a16:colId xmlns:a16="http://schemas.microsoft.com/office/drawing/2014/main" val="1960901449"/>
                        </a:ext>
                      </a:extLst>
                    </a:gridCol>
                  </a:tblGrid>
                  <a:tr h="5688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5" t="-5376" r="-100773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155" t="-5376" r="-773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534196"/>
                      </a:ext>
                    </a:extLst>
                  </a:tr>
                  <a:tr h="33832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  <a:p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47865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2FAB5BA-2481-421A-A190-B9684F74F5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8" b="16883"/>
          <a:stretch/>
        </p:blipFill>
        <p:spPr>
          <a:xfrm>
            <a:off x="1115367" y="2434037"/>
            <a:ext cx="3017646" cy="3223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24C71-F9C3-49A5-9617-9F06222365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3" b="16883"/>
          <a:stretch/>
        </p:blipFill>
        <p:spPr>
          <a:xfrm>
            <a:off x="4853355" y="2434037"/>
            <a:ext cx="3285810" cy="3223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BDD3D-F36E-425A-8253-DDF247E4A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7"/>
          <a:stretch/>
        </p:blipFill>
        <p:spPr>
          <a:xfrm>
            <a:off x="539470" y="5762013"/>
            <a:ext cx="7975879" cy="6410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367AC-1E0A-4352-849F-B2A11D1A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9/17</a:t>
            </a:r>
          </a:p>
        </p:txBody>
      </p:sp>
    </p:spTree>
    <p:extLst>
      <p:ext uri="{BB962C8B-B14F-4D97-AF65-F5344CB8AC3E}">
        <p14:creationId xmlns:p14="http://schemas.microsoft.com/office/powerpoint/2010/main" val="36453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A3BB-BE32-4F3A-A69F-9DD73B0A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Product Quantization </a:t>
            </a:r>
            <a:r>
              <a:rPr lang="en-US" sz="3600" dirty="0"/>
              <a:t>Key idea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2703F-7A0D-45C6-8D47-132CC123C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Objectives:</a:t>
            </a:r>
          </a:p>
          <a:p>
            <a:r>
              <a:rPr lang="en-US" dirty="0"/>
              <a:t>Avoid exhaustive search</a:t>
            </a:r>
          </a:p>
          <a:p>
            <a:r>
              <a:rPr lang="en-US" dirty="0"/>
              <a:t>Enhance parallelism</a:t>
            </a:r>
          </a:p>
          <a:p>
            <a:r>
              <a:rPr lang="en-US" dirty="0"/>
              <a:t>Support online updates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b="1" dirty="0"/>
              <a:t>Key idea:</a:t>
            </a:r>
          </a:p>
          <a:p>
            <a:r>
              <a:rPr lang="en-US" dirty="0"/>
              <a:t>Enhance PQ by using space partitioning techniques</a:t>
            </a:r>
          </a:p>
          <a:p>
            <a:r>
              <a:rPr lang="en-US" dirty="0"/>
              <a:t>Gradually refine search space with hierarchical search</a:t>
            </a:r>
          </a:p>
          <a:p>
            <a:r>
              <a:rPr lang="en-US" dirty="0"/>
              <a:t>VQ gradually subdivides the PQ search space</a:t>
            </a:r>
          </a:p>
          <a:p>
            <a:r>
              <a:rPr lang="en-US" dirty="0"/>
              <a:t>PQ is used to search within the refined subspace</a:t>
            </a:r>
            <a:endParaRPr lang="en-CA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28E4EC-4F68-4252-8FCC-A5AEC0F4967A}"/>
              </a:ext>
            </a:extLst>
          </p:cNvPr>
          <p:cNvSpPr/>
          <p:nvPr/>
        </p:nvSpPr>
        <p:spPr>
          <a:xfrm>
            <a:off x="628650" y="5787613"/>
            <a:ext cx="7886700" cy="3893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spc="-100" dirty="0"/>
              <a:t>×250 speedup compared to other OpenCL-FPGA &amp; GPU methods</a:t>
            </a:r>
            <a:endParaRPr lang="en-CA" sz="2200" spc="-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8AB5B-BC2E-4CDF-8760-EACCD9A2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10/17</a:t>
            </a:r>
          </a:p>
        </p:txBody>
      </p:sp>
    </p:spTree>
    <p:extLst>
      <p:ext uri="{BB962C8B-B14F-4D97-AF65-F5344CB8AC3E}">
        <p14:creationId xmlns:p14="http://schemas.microsoft.com/office/powerpoint/2010/main" val="137167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C3074A-384A-4865-B496-D9866892B6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Hierarchical Product Quantization </a:t>
                </a:r>
                <a:r>
                  <a:rPr lang="en-US" sz="3600" dirty="0"/>
                  <a:t>2D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/>
                  <a:t>), 3 Levels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) Example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C3074A-384A-4865-B496-D9866892B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 t="-9217" r="-2628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43DAB9E-4740-458E-8AEE-C4D1DB53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825625"/>
            <a:ext cx="7886700" cy="43610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A94D17-886C-4FE0-8E87-0D4E67F9629B}"/>
              </a:ext>
            </a:extLst>
          </p:cNvPr>
          <p:cNvSpPr/>
          <p:nvPr/>
        </p:nvSpPr>
        <p:spPr>
          <a:xfrm>
            <a:off x="3165231" y="2260879"/>
            <a:ext cx="5350119" cy="308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95B8C-0DC3-404F-87DC-7F866088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353167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C3074A-384A-4865-B496-D9866892B6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Hierarchical Product Quantization </a:t>
                </a:r>
                <a:r>
                  <a:rPr lang="en-US" sz="3600" dirty="0"/>
                  <a:t>2D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/>
                  <a:t>), 3 Levels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) Example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C3074A-384A-4865-B496-D9866892B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 t="-9217" r="-2628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43DAB9E-4740-458E-8AEE-C4D1DB53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825625"/>
            <a:ext cx="7886700" cy="43610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A94D17-886C-4FE0-8E87-0D4E67F9629B}"/>
              </a:ext>
            </a:extLst>
          </p:cNvPr>
          <p:cNvSpPr/>
          <p:nvPr/>
        </p:nvSpPr>
        <p:spPr>
          <a:xfrm>
            <a:off x="5828044" y="2260879"/>
            <a:ext cx="2687306" cy="308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15527-50EF-40DF-B2FC-62C7BF35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249186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C3074A-384A-4865-B496-D9866892B6B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Hierarchical Product Quantization </a:t>
                </a:r>
                <a:r>
                  <a:rPr lang="en-US" sz="3600" dirty="0"/>
                  <a:t>2D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/>
                  <a:t>), 3 Levels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) Example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C3074A-384A-4865-B496-D9866892B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 t="-9217" r="-2628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43DAB9E-4740-458E-8AEE-C4D1DB53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825625"/>
            <a:ext cx="7886700" cy="43610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C7798-0D3B-43DE-87E6-0C02AFC4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208331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681E5A-E7FC-4FBA-8DB1-7106F0B7A5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Hierarchical Product Quantization </a:t>
                </a:r>
                <a:r>
                  <a:rPr lang="en-US" sz="3600" dirty="0"/>
                  <a:t>2D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/>
                  <a:t>), 3 Levels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) Example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E681E5A-E7FC-4FBA-8DB1-7106F0B7A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 t="-9217" r="-2628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53C83E-5FE0-4867-AD8D-B9DAD972A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825625"/>
            <a:ext cx="7886700" cy="43610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0A826-4972-4E68-8EB4-7983AEF6C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57263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8659B9-AAC9-4286-A791-3A939AF8DC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Hierarchical Product Quantization </a:t>
                </a:r>
                <a:r>
                  <a:rPr lang="en-US" sz="3600" dirty="0"/>
                  <a:t>2D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/>
                  <a:t>), 3 Levels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) Example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78659B9-AAC9-4286-A791-3A939AF8DC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 t="-9217" r="-2628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3142817-0DC0-4D25-A8BE-ED3039559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825625"/>
            <a:ext cx="7886700" cy="43610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49480-BAC8-44AD-96C7-5572E737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305608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D811F4-E0FD-4301-8658-D54D019C2D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Hierarchical Product Quantization </a:t>
                </a:r>
                <a:r>
                  <a:rPr lang="en-US" sz="3600" dirty="0"/>
                  <a:t>2D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/>
                  <a:t>), 3 Levels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) Example</a:t>
                </a:r>
                <a:endParaRPr lang="en-CA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DD811F4-E0FD-4301-8658-D54D019C2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9217" r="-2628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604D188-F01C-4A06-BA2B-F6704978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7886700" cy="43610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D154D-9579-43DA-A67D-88921BEA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1228344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D89156-F6DE-4890-86F1-DB75443124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Hierarchical Product Quantization </a:t>
                </a:r>
                <a:r>
                  <a:rPr lang="en-US" sz="3600" dirty="0"/>
                  <a:t>2D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/>
                  <a:t>), 3 Levels 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) Example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D89156-F6DE-4890-86F1-DB7544312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9217" r="-2628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F2606FE-C59C-41AD-B965-4CDB845F7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7886700" cy="43610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78BEB-D30D-4EE5-B720-A27CE006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107130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C8A0-C3D4-47F3-9984-8EF8FA0B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CA" dirty="0"/>
            </a:br>
            <a:r>
              <a:rPr lang="en-CA" dirty="0"/>
              <a:t>Nearest Neighbor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CCE7-34B1-48FA-9C0A-D498D3A13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What's the nearest restaurant to my hotel?</a:t>
            </a:r>
            <a:br>
              <a:rPr lang="en-US" sz="2400" dirty="0"/>
            </a:br>
            <a:r>
              <a:rPr lang="en-US" sz="2400" dirty="0"/>
              <a:t>	- 2D space, Manhattan distance</a:t>
            </a:r>
            <a:endParaRPr lang="en-CA" sz="2400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8B5CA876-90C1-45F3-8B2E-DD76346C3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 b="11714"/>
          <a:stretch/>
        </p:blipFill>
        <p:spPr>
          <a:xfrm>
            <a:off x="628650" y="2652765"/>
            <a:ext cx="7886699" cy="3524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E971843-1C0E-48B5-8A6F-94230291E6D9}"/>
              </a:ext>
            </a:extLst>
          </p:cNvPr>
          <p:cNvSpPr/>
          <p:nvPr/>
        </p:nvSpPr>
        <p:spPr>
          <a:xfrm>
            <a:off x="3647552" y="4099727"/>
            <a:ext cx="221063" cy="231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BCA660-21D2-49AF-9FF5-D9E859D72C24}"/>
              </a:ext>
            </a:extLst>
          </p:cNvPr>
          <p:cNvSpPr/>
          <p:nvPr/>
        </p:nvSpPr>
        <p:spPr>
          <a:xfrm>
            <a:off x="4029389" y="3054699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43B97-D87D-4261-B0E1-5E00566A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1/17</a:t>
            </a:r>
          </a:p>
        </p:txBody>
      </p:sp>
    </p:spTree>
    <p:extLst>
      <p:ext uri="{BB962C8B-B14F-4D97-AF65-F5344CB8AC3E}">
        <p14:creationId xmlns:p14="http://schemas.microsoft.com/office/powerpoint/2010/main" val="3333902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8B16A7-C7C3-416E-AAD8-1F62EF6484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Hierarchical Product Quantization </a:t>
                </a:r>
                <a:r>
                  <a:rPr lang="en-US" sz="3600" dirty="0"/>
                  <a:t>2D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/>
                  <a:t>), 3 Levels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600" dirty="0"/>
                  <a:t>) Example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8B16A7-C7C3-416E-AAD8-1F62EF6484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3091" t="-9217" r="-2628" b="-12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243F5FC-8A9A-4994-8073-DFB7D4542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67027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Visio" r:id="rId4" imgW="6629647" imgH="3657600" progId="Visio.Drawing.15">
                  <p:embed/>
                </p:oleObj>
              </mc:Choice>
              <mc:Fallback>
                <p:oleObj name="Visio" r:id="rId4" imgW="6629647" imgH="3657600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243F5FC-8A9A-4994-8073-DFB7D4542E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1825625"/>
                        <a:ext cx="788670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0BD83-0D13-4E9D-B24B-D337D735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11/17</a:t>
            </a:r>
          </a:p>
        </p:txBody>
      </p:sp>
    </p:spTree>
    <p:extLst>
      <p:ext uri="{BB962C8B-B14F-4D97-AF65-F5344CB8AC3E}">
        <p14:creationId xmlns:p14="http://schemas.microsoft.com/office/powerpoint/2010/main" val="2645921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C657-B0DE-4E45-AD89-8CEA3329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Product Quantization </a:t>
            </a:r>
            <a:r>
              <a:rPr lang="en-US" sz="3600" dirty="0"/>
              <a:t>Querying through Voronoi Cells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D71E6-03B4-4F2E-AEEA-B21DFA13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VQ gradually subdivides the PQ search space</a:t>
            </a:r>
          </a:p>
          <a:p>
            <a:pPr marL="0" indent="0" algn="ctr">
              <a:buNone/>
            </a:pPr>
            <a:r>
              <a:rPr lang="en-US" b="1" dirty="0"/>
              <a:t>PQ is used to search within the refined subspace</a:t>
            </a:r>
            <a:endParaRPr lang="en-C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07642-8AB3-4F7B-842F-C0397E31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02" y="2905280"/>
            <a:ext cx="3825596" cy="32716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835B1-B5AB-4426-8A7D-83EADC68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12/17</a:t>
            </a:r>
          </a:p>
        </p:txBody>
      </p:sp>
    </p:spTree>
    <p:extLst>
      <p:ext uri="{BB962C8B-B14F-4D97-AF65-F5344CB8AC3E}">
        <p14:creationId xmlns:p14="http://schemas.microsoft.com/office/powerpoint/2010/main" val="32093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F21-F271-48D2-A8A6-5AC079F5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HPQ Data Structure:</a:t>
            </a:r>
            <a:br>
              <a:rPr lang="en-US" dirty="0"/>
            </a:br>
            <a:r>
              <a:rPr lang="en-US" sz="3600" dirty="0"/>
              <a:t>A Recursive Definition 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6E8E2-F960-4F19-9185-F7A2BFA36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54" y="1825625"/>
            <a:ext cx="4889980" cy="43513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E49D46-6E36-4CE8-AFE3-02A663B02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07710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D-dim dataset</a:t>
            </a:r>
            <a:endParaRPr lang="en-CA" dirty="0"/>
          </a:p>
          <a:p>
            <a:pPr marL="0" indent="0">
              <a:buNone/>
            </a:pPr>
            <a:br>
              <a:rPr lang="en-CA" dirty="0"/>
            </a:b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K-means for each sub-space</a:t>
            </a:r>
          </a:p>
          <a:p>
            <a:r>
              <a:rPr lang="en-CA" dirty="0">
                <a:solidFill>
                  <a:schemeClr val="bg1"/>
                </a:solidFill>
              </a:rPr>
              <a:t>Meta-data: #points &amp; distances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Encoded dataset</a:t>
            </a:r>
          </a:p>
          <a:p>
            <a:r>
              <a:rPr lang="en-CA" dirty="0">
                <a:solidFill>
                  <a:schemeClr val="bg1"/>
                </a:solidFill>
              </a:rPr>
              <a:t>Vector quantization</a:t>
            </a:r>
          </a:p>
          <a:p>
            <a:r>
              <a:rPr lang="en-CA" dirty="0">
                <a:solidFill>
                  <a:schemeClr val="bg1"/>
                </a:solidFill>
              </a:rPr>
              <a:t>Encoded dataset is stored within Voronoi cells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FE5D6-464C-4A4A-B687-850A7B40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13/17</a:t>
            </a:r>
          </a:p>
        </p:txBody>
      </p:sp>
    </p:spTree>
    <p:extLst>
      <p:ext uri="{BB962C8B-B14F-4D97-AF65-F5344CB8AC3E}">
        <p14:creationId xmlns:p14="http://schemas.microsoft.com/office/powerpoint/2010/main" val="955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F21-F271-48D2-A8A6-5AC079F5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HPQ Data Structure:</a:t>
            </a:r>
            <a:br>
              <a:rPr lang="en-US" dirty="0"/>
            </a:br>
            <a:r>
              <a:rPr lang="en-US" sz="3600" dirty="0"/>
              <a:t>A Recursive Definition 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6FC37-4E80-4E72-85E0-38368CE7E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54" y="1825625"/>
            <a:ext cx="4889980" cy="435133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EC960B-46FC-46E8-9D8F-FF7BBD237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07710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D-dim dataset</a:t>
            </a:r>
            <a:endParaRPr lang="en-CA" dirty="0"/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r>
              <a:rPr lang="en-CA" dirty="0"/>
              <a:t>K-means for each sub-space</a:t>
            </a:r>
          </a:p>
          <a:p>
            <a:r>
              <a:rPr lang="en-CA" dirty="0">
                <a:solidFill>
                  <a:schemeClr val="bg1"/>
                </a:solidFill>
              </a:rPr>
              <a:t>Meta-data: #points &amp; distances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Encoded dataset</a:t>
            </a:r>
          </a:p>
          <a:p>
            <a:r>
              <a:rPr lang="en-CA" dirty="0">
                <a:solidFill>
                  <a:schemeClr val="bg1"/>
                </a:solidFill>
              </a:rPr>
              <a:t>Vector quantization</a:t>
            </a:r>
          </a:p>
          <a:p>
            <a:r>
              <a:rPr lang="en-CA" dirty="0">
                <a:solidFill>
                  <a:schemeClr val="bg1"/>
                </a:solidFill>
              </a:rPr>
              <a:t>Encoded dataset is stored within Voronoi cells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A6FB4-2B02-4D27-8BCC-82F7DF14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13/17</a:t>
            </a:r>
          </a:p>
        </p:txBody>
      </p:sp>
    </p:spTree>
    <p:extLst>
      <p:ext uri="{BB962C8B-B14F-4D97-AF65-F5344CB8AC3E}">
        <p14:creationId xmlns:p14="http://schemas.microsoft.com/office/powerpoint/2010/main" val="2573547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F21-F271-48D2-A8A6-5AC079F5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HPQ Data Structure:</a:t>
            </a:r>
            <a:br>
              <a:rPr lang="en-US" dirty="0"/>
            </a:br>
            <a:r>
              <a:rPr lang="en-US" sz="3600" dirty="0"/>
              <a:t>A Recursive Definition 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72B61F-FDE5-4E00-BA4A-187EF73E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54" y="1825625"/>
            <a:ext cx="4889980" cy="43513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F89217-C3B0-4C3F-8F2B-6174ADF8A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07710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D-dim dataset</a:t>
            </a:r>
            <a:endParaRPr lang="en-CA" dirty="0"/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r>
              <a:rPr lang="en-CA" dirty="0"/>
              <a:t>K-means for each sub-space</a:t>
            </a:r>
          </a:p>
          <a:p>
            <a:r>
              <a:rPr lang="en-CA" dirty="0"/>
              <a:t>Meta-data: #points &amp; distances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/>
                </a:solidFill>
              </a:rPr>
              <a:t>Encoded dataset</a:t>
            </a:r>
          </a:p>
          <a:p>
            <a:r>
              <a:rPr lang="en-CA" dirty="0">
                <a:solidFill>
                  <a:schemeClr val="bg1"/>
                </a:solidFill>
              </a:rPr>
              <a:t>Vector quantization</a:t>
            </a:r>
          </a:p>
          <a:p>
            <a:r>
              <a:rPr lang="en-CA" dirty="0">
                <a:solidFill>
                  <a:schemeClr val="bg1"/>
                </a:solidFill>
              </a:rPr>
              <a:t>Encoded dataset is stored within Voronoi cells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E4732F-0D1C-4512-AD63-743E23E5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13/17</a:t>
            </a:r>
          </a:p>
        </p:txBody>
      </p:sp>
    </p:spTree>
    <p:extLst>
      <p:ext uri="{BB962C8B-B14F-4D97-AF65-F5344CB8AC3E}">
        <p14:creationId xmlns:p14="http://schemas.microsoft.com/office/powerpoint/2010/main" val="376450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F21-F271-48D2-A8A6-5AC079F5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HPQ Data Structure:</a:t>
            </a:r>
            <a:br>
              <a:rPr lang="en-US" dirty="0"/>
            </a:br>
            <a:r>
              <a:rPr lang="en-US" sz="3600" dirty="0"/>
              <a:t>A Recursive Definition 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3BFA8-A729-4931-BF23-F7D1FB16E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54" y="1825625"/>
            <a:ext cx="4889980" cy="435133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5DE6AC-472C-4DD2-9D35-382577F8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07710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D-dim dataset</a:t>
            </a:r>
            <a:endParaRPr lang="en-CA" dirty="0"/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r>
              <a:rPr lang="en-CA" dirty="0"/>
              <a:t>K-means for each sub-space</a:t>
            </a:r>
          </a:p>
          <a:p>
            <a:r>
              <a:rPr lang="en-CA" dirty="0"/>
              <a:t>Meta-data: #points &amp; distances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Encoded dataset</a:t>
            </a:r>
          </a:p>
          <a:p>
            <a:r>
              <a:rPr lang="en-CA" dirty="0">
                <a:solidFill>
                  <a:schemeClr val="bg1"/>
                </a:solidFill>
              </a:rPr>
              <a:t>Vector quantization</a:t>
            </a:r>
          </a:p>
          <a:p>
            <a:r>
              <a:rPr lang="en-CA" dirty="0">
                <a:solidFill>
                  <a:schemeClr val="bg1"/>
                </a:solidFill>
              </a:rPr>
              <a:t>Encoded dataset is stored within Voronoi cells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EE56DF-0EB6-4AC0-96BC-1A9A52EC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13/17</a:t>
            </a:r>
          </a:p>
        </p:txBody>
      </p:sp>
    </p:spTree>
    <p:extLst>
      <p:ext uri="{BB962C8B-B14F-4D97-AF65-F5344CB8AC3E}">
        <p14:creationId xmlns:p14="http://schemas.microsoft.com/office/powerpoint/2010/main" val="344121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F21-F271-48D2-A8A6-5AC079F5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HPQ Data Structure:</a:t>
            </a:r>
            <a:br>
              <a:rPr lang="en-US" dirty="0"/>
            </a:br>
            <a:r>
              <a:rPr lang="en-US" sz="3600" dirty="0"/>
              <a:t>A Recursive Definition 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477A4-4098-48A4-94CD-9B26BA5A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54" y="1825625"/>
            <a:ext cx="4889980" cy="435133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931AB6-150D-47B1-A7DD-0FEE8E4C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07710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D-dim dataset</a:t>
            </a:r>
            <a:endParaRPr lang="en-CA" dirty="0"/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r>
              <a:rPr lang="en-CA" dirty="0"/>
              <a:t>K-means for each sub-space</a:t>
            </a:r>
          </a:p>
          <a:p>
            <a:r>
              <a:rPr lang="en-CA" dirty="0"/>
              <a:t>Meta-data: #points &amp; distances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Encoded dataset</a:t>
            </a:r>
          </a:p>
          <a:p>
            <a:r>
              <a:rPr lang="en-CA" dirty="0"/>
              <a:t>Vector quantization</a:t>
            </a:r>
          </a:p>
          <a:p>
            <a:r>
              <a:rPr lang="en-CA" dirty="0">
                <a:solidFill>
                  <a:schemeClr val="bg1"/>
                </a:solidFill>
              </a:rPr>
              <a:t>Encoded dataset is stored within Voronoi cells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B6C13-7096-4815-8324-BEF97438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13/17</a:t>
            </a:r>
          </a:p>
        </p:txBody>
      </p:sp>
    </p:spTree>
    <p:extLst>
      <p:ext uri="{BB962C8B-B14F-4D97-AF65-F5344CB8AC3E}">
        <p14:creationId xmlns:p14="http://schemas.microsoft.com/office/powerpoint/2010/main" val="379079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1F21-F271-48D2-A8A6-5AC079F5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HPQ Data Structure:</a:t>
            </a:r>
            <a:br>
              <a:rPr lang="en-US" dirty="0"/>
            </a:br>
            <a:r>
              <a:rPr lang="en-US" sz="3600" dirty="0"/>
              <a:t>A Recursive Definition </a:t>
            </a:r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931AB6-150D-47B1-A7DD-0FEE8E4C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07710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D-dim dataset</a:t>
            </a:r>
            <a:endParaRPr lang="en-CA" dirty="0"/>
          </a:p>
          <a:p>
            <a:pPr marL="0" indent="0">
              <a:buNone/>
            </a:pPr>
            <a:br>
              <a:rPr lang="en-CA" dirty="0"/>
            </a:br>
            <a:endParaRPr lang="en-CA" dirty="0"/>
          </a:p>
          <a:p>
            <a:r>
              <a:rPr lang="en-CA" dirty="0"/>
              <a:t>K-means for each sub-space</a:t>
            </a:r>
          </a:p>
          <a:p>
            <a:r>
              <a:rPr lang="en-CA" dirty="0"/>
              <a:t>Meta-data: #points &amp; distances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Encoded dataset</a:t>
            </a:r>
          </a:p>
          <a:p>
            <a:r>
              <a:rPr lang="en-CA" dirty="0"/>
              <a:t>Vector quantization</a:t>
            </a:r>
          </a:p>
          <a:p>
            <a:r>
              <a:rPr lang="en-CA" dirty="0"/>
              <a:t>Encoded dataset is stored within Voronoi cells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BC310-E473-4C8D-896B-7A90A3B00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754" y="1825625"/>
            <a:ext cx="4889980" cy="4351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41010-7849-4CAA-A3E0-E4C25300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13/17</a:t>
            </a:r>
          </a:p>
        </p:txBody>
      </p:sp>
    </p:spTree>
    <p:extLst>
      <p:ext uri="{BB962C8B-B14F-4D97-AF65-F5344CB8AC3E}">
        <p14:creationId xmlns:p14="http://schemas.microsoft.com/office/powerpoint/2010/main" val="2669194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BDAEE0-CB3A-4667-BE55-06096093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82" y="643093"/>
            <a:ext cx="4348618" cy="5533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AEFE798-BE4A-48B2-9E60-6E5EA96B57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Hardware architecture:</a:t>
                </a:r>
              </a:p>
              <a:p>
                <a:r>
                  <a:rPr lang="en-US" sz="2200" dirty="0"/>
                  <a:t>Layer-wise deep pipeline of refinement indices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>
                    <a:solidFill>
                      <a:schemeClr val="bg1"/>
                    </a:solidFill>
                  </a:rPr>
                  <a:t>Each Voronoi cell is distributed over multiple BRAMs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en-CA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>
                    <a:solidFill>
                      <a:schemeClr val="bg1"/>
                    </a:solidFill>
                  </a:rPr>
                  <a:t> indices from each BRAM are read in parallel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Relevant distances of </a:t>
                </a:r>
                <a:r>
                  <a:rPr lang="en-US" sz="2200" dirty="0">
                    <a:solidFill>
                      <a:schemeClr val="bg1"/>
                    </a:solidFill>
                  </a:rPr>
                  <a:t>these</a:t>
                </a:r>
                <a:r>
                  <a:rPr lang="en-CA" sz="2200" dirty="0">
                    <a:solidFill>
                      <a:schemeClr val="bg1"/>
                    </a:solidFill>
                  </a:rPr>
                  <a:t> indices are retrieved from codebooks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Squared sub-distances are accumulated to find total squared distance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are compared to find the minimum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in each code book are updated for each query (preprocessing)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CA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>
                    <a:solidFill>
                      <a:schemeClr val="bg1"/>
                    </a:solidFill>
                  </a:rPr>
                  <a:t> distances are processed in parallel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AEFE798-BE4A-48B2-9E60-6E5EA96B5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  <a:blipFill>
                <a:blip r:embed="rId3"/>
                <a:stretch>
                  <a:fillRect l="-1901" t="-1363" r="-1316" b="-9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496DF-46BD-4C8C-B4CE-28AAB7FB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14/17</a:t>
            </a:r>
          </a:p>
        </p:txBody>
      </p:sp>
    </p:spTree>
    <p:extLst>
      <p:ext uri="{BB962C8B-B14F-4D97-AF65-F5344CB8AC3E}">
        <p14:creationId xmlns:p14="http://schemas.microsoft.com/office/powerpoint/2010/main" val="478299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9BC1FF-B139-49F0-962A-C46AC64B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82" y="643097"/>
            <a:ext cx="4348616" cy="5533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5336C3F-4966-4326-970C-6C385D4C1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Hardware architecture:</a:t>
                </a:r>
              </a:p>
              <a:p>
                <a:r>
                  <a:rPr lang="en-US" sz="2200" dirty="0"/>
                  <a:t>Layer-wise deep pipeline of refinement indices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Each Voronoi cell is distributed over multiple BRAMs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en-CA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/>
                  <a:t> indices from each BRAM are read in parallel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Relevant distances of </a:t>
                </a:r>
                <a:r>
                  <a:rPr lang="en-US" sz="2200" dirty="0">
                    <a:solidFill>
                      <a:schemeClr val="bg1"/>
                    </a:solidFill>
                  </a:rPr>
                  <a:t>these</a:t>
                </a:r>
                <a:r>
                  <a:rPr lang="en-CA" sz="2200" dirty="0">
                    <a:solidFill>
                      <a:schemeClr val="bg1"/>
                    </a:solidFill>
                  </a:rPr>
                  <a:t> indices are retrieved from codebooks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Squared sub-distances are accumulated to find total squared distance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are compared to find the minimum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in each code book are updated for each query (preprocessing)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CA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>
                    <a:solidFill>
                      <a:schemeClr val="bg1"/>
                    </a:solidFill>
                  </a:rPr>
                  <a:t> distances are processed in parallel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5336C3F-4966-4326-970C-6C385D4C1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  <a:blipFill>
                <a:blip r:embed="rId3"/>
                <a:stretch>
                  <a:fillRect l="-1901" t="-1363" r="-1316" b="-9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A8563-0328-4832-8ECA-52A3133A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14/17</a:t>
            </a:r>
          </a:p>
        </p:txBody>
      </p:sp>
    </p:spTree>
    <p:extLst>
      <p:ext uri="{BB962C8B-B14F-4D97-AF65-F5344CB8AC3E}">
        <p14:creationId xmlns:p14="http://schemas.microsoft.com/office/powerpoint/2010/main" val="103412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971-C801-4161-9D5F-B1856C1B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Approximate</a:t>
            </a:r>
            <a:br>
              <a:rPr lang="en-CA" dirty="0"/>
            </a:br>
            <a:r>
              <a:rPr lang="en-CA" dirty="0"/>
              <a:t>Nearest Neighbor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AD4B9-3171-4EE1-9F25-2929C54D5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Find a restaurant whose distance to the hotel is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times the distance from the hotel to its nearest restaurant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0AD4B9-3171-4EE1-9F25-2929C54D5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E2191974-4BD6-43A5-9310-3C439F813E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 b="11714"/>
          <a:stretch/>
        </p:blipFill>
        <p:spPr>
          <a:xfrm>
            <a:off x="628650" y="2652765"/>
            <a:ext cx="7886699" cy="3524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94666E0-6772-4A73-BD26-BD61EEB42C77}"/>
              </a:ext>
            </a:extLst>
          </p:cNvPr>
          <p:cNvSpPr/>
          <p:nvPr/>
        </p:nvSpPr>
        <p:spPr>
          <a:xfrm>
            <a:off x="3647552" y="4099727"/>
            <a:ext cx="221063" cy="231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393385-4641-4F6B-8662-D44B9F094E8B}"/>
              </a:ext>
            </a:extLst>
          </p:cNvPr>
          <p:cNvSpPr/>
          <p:nvPr/>
        </p:nvSpPr>
        <p:spPr>
          <a:xfrm>
            <a:off x="2100106" y="4394768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9A42A-5570-4409-8038-326E9A86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2/17</a:t>
            </a:r>
          </a:p>
        </p:txBody>
      </p:sp>
    </p:spTree>
    <p:extLst>
      <p:ext uri="{BB962C8B-B14F-4D97-AF65-F5344CB8AC3E}">
        <p14:creationId xmlns:p14="http://schemas.microsoft.com/office/powerpoint/2010/main" val="204150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4C0E6-3882-485E-A402-A5FD5311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82" y="643097"/>
            <a:ext cx="4348616" cy="5533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B6B27B7-6260-4556-8301-8AB13D15D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Hardware architecture:</a:t>
                </a:r>
              </a:p>
              <a:p>
                <a:r>
                  <a:rPr lang="en-US" sz="2200" dirty="0"/>
                  <a:t>Layer-wise deep pipeline of refinement indices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Each Voronoi cell is distributed over multiple BRAMs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en-CA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/>
                  <a:t> indices from each BRAM are read in parallel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Relevant distances of </a:t>
                </a:r>
                <a:r>
                  <a:rPr lang="en-US" sz="2200" dirty="0"/>
                  <a:t>these</a:t>
                </a:r>
                <a:r>
                  <a:rPr lang="en-CA" sz="2200" dirty="0"/>
                  <a:t> indices are retrieved from codebooks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Squared sub-distances are accumulated to find total squared distance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are compared to find the minimum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in each code book are updated for each query (preprocessing)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CA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>
                    <a:solidFill>
                      <a:schemeClr val="bg1"/>
                    </a:solidFill>
                  </a:rPr>
                  <a:t> distances are processed in parallel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B6B27B7-6260-4556-8301-8AB13D15D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  <a:blipFill>
                <a:blip r:embed="rId3"/>
                <a:stretch>
                  <a:fillRect l="-1901" t="-1363" r="-1316" b="-9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15F61-1F20-4564-BEC1-6E4B14F5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14/17</a:t>
            </a:r>
          </a:p>
        </p:txBody>
      </p:sp>
    </p:spTree>
    <p:extLst>
      <p:ext uri="{BB962C8B-B14F-4D97-AF65-F5344CB8AC3E}">
        <p14:creationId xmlns:p14="http://schemas.microsoft.com/office/powerpoint/2010/main" val="813463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B11C04-16D4-4549-8486-AB6920F37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82" y="643097"/>
            <a:ext cx="4348616" cy="5533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7062447-9A39-4745-9E3C-D8ECDC2FE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Hardware architecture:</a:t>
                </a:r>
              </a:p>
              <a:p>
                <a:r>
                  <a:rPr lang="en-US" sz="2200" dirty="0"/>
                  <a:t>Layer-wise deep pipeline of refinement indices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Each Voronoi cell is distributed over multiple BRAMs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en-CA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/>
                  <a:t> indices from each BRAM are read in parallel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Relevant distances of </a:t>
                </a:r>
                <a:r>
                  <a:rPr lang="en-US" sz="2200" dirty="0"/>
                  <a:t>these</a:t>
                </a:r>
                <a:r>
                  <a:rPr lang="en-CA" sz="2200" dirty="0"/>
                  <a:t> indices are retrieved from codebooks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Squared sub-distances are accumulated to find total squared distance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are compared to find the minimum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in each code book are updated for each query (preprocessing)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CA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>
                    <a:solidFill>
                      <a:schemeClr val="bg1"/>
                    </a:solidFill>
                  </a:rPr>
                  <a:t> distances are processed in parallel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7062447-9A39-4745-9E3C-D8ECDC2FE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  <a:blipFill>
                <a:blip r:embed="rId3"/>
                <a:stretch>
                  <a:fillRect l="-1901" t="-1363" r="-1316" b="-9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7E89123-560F-4345-B052-24151202E8C0}"/>
              </a:ext>
            </a:extLst>
          </p:cNvPr>
          <p:cNvSpPr/>
          <p:nvPr/>
        </p:nvSpPr>
        <p:spPr>
          <a:xfrm>
            <a:off x="7395586" y="1587640"/>
            <a:ext cx="1119765" cy="3014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3AA61-CD71-4EA4-ADF8-87C8E8BDB98C}"/>
              </a:ext>
            </a:extLst>
          </p:cNvPr>
          <p:cNvSpPr/>
          <p:nvPr/>
        </p:nvSpPr>
        <p:spPr>
          <a:xfrm>
            <a:off x="7150027" y="2481943"/>
            <a:ext cx="1119765" cy="423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D0ADB-FD3E-48E2-8182-EF81C6741380}"/>
              </a:ext>
            </a:extLst>
          </p:cNvPr>
          <p:cNvSpPr/>
          <p:nvPr/>
        </p:nvSpPr>
        <p:spPr>
          <a:xfrm>
            <a:off x="7150026" y="3528648"/>
            <a:ext cx="1119765" cy="423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06365-CEBC-41F7-A8D7-1DF298BD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14/17</a:t>
            </a:r>
          </a:p>
        </p:txBody>
      </p:sp>
    </p:spTree>
    <p:extLst>
      <p:ext uri="{BB962C8B-B14F-4D97-AF65-F5344CB8AC3E}">
        <p14:creationId xmlns:p14="http://schemas.microsoft.com/office/powerpoint/2010/main" val="3899542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B11C04-16D4-4549-8486-AB6920F37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382" y="643097"/>
            <a:ext cx="4348616" cy="5533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7062447-9A39-4745-9E3C-D8ECDC2FE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Hardware architecture:</a:t>
                </a:r>
              </a:p>
              <a:p>
                <a:r>
                  <a:rPr lang="en-US" sz="2200" dirty="0"/>
                  <a:t>Layer-wise deep pipeline of refinement indices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Each Voronoi cell is distributed over multiple BRAMs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en-CA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/>
                  <a:t> indices from each BRAM are read in parallel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Relevant distances of </a:t>
                </a:r>
                <a:r>
                  <a:rPr lang="en-US" sz="2200" dirty="0"/>
                  <a:t>these</a:t>
                </a:r>
                <a:r>
                  <a:rPr lang="en-CA" sz="2200" dirty="0"/>
                  <a:t> indices are retrieved from codebooks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Squared sub-distances are accumulated to find total squared distance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Distances are compared to find the minimum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200" dirty="0">
                    <a:solidFill>
                      <a:schemeClr val="bg1"/>
                    </a:solidFill>
                  </a:rPr>
                  <a:t>Distances in each code book are updated for each query (preprocessing)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CA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>
                    <a:solidFill>
                      <a:schemeClr val="bg1"/>
                    </a:solidFill>
                  </a:rPr>
                  <a:t> distances are processed in parallel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7062447-9A39-4745-9E3C-D8ECDC2FE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  <a:blipFill>
                <a:blip r:embed="rId3"/>
                <a:stretch>
                  <a:fillRect l="-1901" t="-1363" r="-1316" b="-9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8DA181-8213-4E48-83F8-2A8CF390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14/17</a:t>
            </a:r>
          </a:p>
        </p:txBody>
      </p:sp>
    </p:spTree>
    <p:extLst>
      <p:ext uri="{BB962C8B-B14F-4D97-AF65-F5344CB8AC3E}">
        <p14:creationId xmlns:p14="http://schemas.microsoft.com/office/powerpoint/2010/main" val="2732507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C739C-19E8-426C-B441-A8B4715058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b="1" dirty="0"/>
                  <a:t>Hardware architecture:</a:t>
                </a:r>
              </a:p>
              <a:p>
                <a:r>
                  <a:rPr lang="en-US" sz="2200" dirty="0"/>
                  <a:t>Layer-wise deep pipeline of refinement indices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Each Voronoi cell is distributed over multiple BRAMs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̃"/>
                        <m:ctrlPr>
                          <a:rPr lang="en-CA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/>
                  <a:t> indices from each BRAM are read in parallel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Relevant distances of </a:t>
                </a:r>
                <a:r>
                  <a:rPr lang="en-US" sz="2200" dirty="0"/>
                  <a:t>these</a:t>
                </a:r>
                <a:r>
                  <a:rPr lang="en-CA" sz="2200" dirty="0"/>
                  <a:t> indices are retrieved from codebooks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Squared sub-distances are accumulated to find total squared distance</a:t>
                </a:r>
              </a:p>
              <a:p>
                <a:pPr>
                  <a:spcBef>
                    <a:spcPts val="0"/>
                  </a:spcBef>
                </a:pPr>
                <a:r>
                  <a:rPr lang="en-CA" sz="2200" dirty="0"/>
                  <a:t>Distances are compared to find the minimum</a:t>
                </a:r>
              </a:p>
              <a:p>
                <a:pPr>
                  <a:spcBef>
                    <a:spcPts val="1200"/>
                  </a:spcBef>
                </a:pPr>
                <a:r>
                  <a:rPr lang="en-CA" sz="2200" dirty="0"/>
                  <a:t>Distances in each code book are updated for each query (preprocessing)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CA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CA" sz="2200" dirty="0"/>
                  <a:t> distances are processed in parallel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C739C-19E8-426C-B441-A8B4715058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358829"/>
                <a:ext cx="4166733" cy="5818134"/>
              </a:xfrm>
              <a:blipFill>
                <a:blip r:embed="rId2"/>
                <a:stretch>
                  <a:fillRect l="-1901" t="-1363" r="-1316" b="-9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FF1ECB3-4E6F-45E4-A7F3-D8D3C1FE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82" y="643095"/>
            <a:ext cx="4348617" cy="55338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11C00B-F00A-4D67-AC2F-0AAD4E18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14/17</a:t>
            </a:r>
          </a:p>
        </p:txBody>
      </p:sp>
    </p:spTree>
    <p:extLst>
      <p:ext uri="{BB962C8B-B14F-4D97-AF65-F5344CB8AC3E}">
        <p14:creationId xmlns:p14="http://schemas.microsoft.com/office/powerpoint/2010/main" val="3465511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E658-F1FB-4820-A83A-A32485B4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Results:</a:t>
            </a:r>
            <a:br>
              <a:rPr lang="en-US" dirty="0"/>
            </a:br>
            <a:r>
              <a:rPr lang="en-US" sz="3600" dirty="0"/>
              <a:t>Accuracy Trade-offs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934F82-7DB9-4218-AC64-D7B5155BBD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4543339"/>
                <a:ext cx="7886700" cy="163362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SIFT1M Benchmark</a:t>
                </a:r>
                <a:br>
                  <a:rPr lang="en-US" dirty="0"/>
                </a:br>
                <a:r>
                  <a:rPr lang="en-US" dirty="0"/>
                  <a:t>A dataset of 1M 128-dim SIFT vectors</a:t>
                </a:r>
              </a:p>
              <a:p>
                <a:r>
                  <a:rPr lang="en-US" b="1" dirty="0"/>
                  <a:t>Accuracy metric: recalls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The probability that the nearest neighbor retrieved is ranked within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r true nearest neighbors</a:t>
                </a:r>
                <a:endParaRPr lang="en-CA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F934F82-7DB9-4218-AC64-D7B5155BBD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4543339"/>
                <a:ext cx="7886700" cy="1633623"/>
              </a:xfrm>
              <a:blipFill>
                <a:blip r:embed="rId2"/>
                <a:stretch>
                  <a:fillRect l="-1005" t="-8582" b="-11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7C04A5D-18F8-4AFA-9ECB-A86EE020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2" y="1825625"/>
            <a:ext cx="7578969" cy="24820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F3F02-C244-4D8A-904D-810819DD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15/17</a:t>
            </a:r>
          </a:p>
        </p:txBody>
      </p:sp>
    </p:spTree>
    <p:extLst>
      <p:ext uri="{BB962C8B-B14F-4D97-AF65-F5344CB8AC3E}">
        <p14:creationId xmlns:p14="http://schemas.microsoft.com/office/powerpoint/2010/main" val="3673417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E658-F1FB-4820-A83A-A32485B41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Experimental Results:</a:t>
            </a:r>
            <a:br>
              <a:rPr lang="en-US" dirty="0"/>
            </a:br>
            <a:r>
              <a:rPr lang="en-US" sz="4000" dirty="0"/>
              <a:t>Comparison of Performance and Accuracy</a:t>
            </a:r>
            <a:endParaRPr lang="en-CA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CFAE443-81E4-4E04-A990-69FD2D17E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24" y="1825625"/>
            <a:ext cx="5931352" cy="382705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3F84C7F-2A1E-4AE0-A7E5-79BB24576066}"/>
              </a:ext>
            </a:extLst>
          </p:cNvPr>
          <p:cNvSpPr/>
          <p:nvPr/>
        </p:nvSpPr>
        <p:spPr>
          <a:xfrm>
            <a:off x="628650" y="5787613"/>
            <a:ext cx="7886700" cy="38934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spc="-100" dirty="0"/>
              <a:t>×250 speedup compared to other OpenCL-FPGA &amp; GPU methods</a:t>
            </a:r>
            <a:endParaRPr lang="en-CA" sz="2200" spc="-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0CE593-D446-415A-95C7-77F4B1F0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16/17</a:t>
            </a:r>
          </a:p>
        </p:txBody>
      </p:sp>
    </p:spTree>
    <p:extLst>
      <p:ext uri="{BB962C8B-B14F-4D97-AF65-F5344CB8AC3E}">
        <p14:creationId xmlns:p14="http://schemas.microsoft.com/office/powerpoint/2010/main" val="1781947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BDDA6-BEA2-40FF-812D-DC1E3136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EB671-D7FC-4951-BA28-15DC5C35E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Product Quantization with online updates</a:t>
            </a:r>
          </a:p>
          <a:p>
            <a:r>
              <a:rPr lang="en-US" dirty="0"/>
              <a:t>Integration with memory-augmented neural networks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6A61-27C3-4F95-B8AC-B05FD70B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17/17</a:t>
            </a:r>
          </a:p>
        </p:txBody>
      </p:sp>
    </p:spTree>
    <p:extLst>
      <p:ext uri="{BB962C8B-B14F-4D97-AF65-F5344CB8AC3E}">
        <p14:creationId xmlns:p14="http://schemas.microsoft.com/office/powerpoint/2010/main" val="1714858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56D6C2-8425-4747-B4C9-46136F37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824DEF-7AF2-4B64-BF6A-5BB514AE8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883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8AD034-47CF-4133-98C7-61BB69EF815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-</a:t>
                </a:r>
                <a:br>
                  <a:rPr lang="en-CA" dirty="0"/>
                </a:br>
                <a:r>
                  <a:rPr lang="en-CA" dirty="0"/>
                  <a:t>Nearest Neighbor Search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C8AD034-47CF-4133-98C7-61BB69EF8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b="-211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68C2F-716F-4ACA-81B7-047AB3606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Find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nearest restaurants to the hotel</a:t>
                </a:r>
                <a:br>
                  <a:rPr lang="en-US" sz="2400" dirty="0"/>
                </a:br>
                <a:r>
                  <a:rPr lang="en-US" sz="2400" dirty="0"/>
                  <a:t>	- e.g. 8 nearest restaurants</a:t>
                </a:r>
                <a:endParaRPr lang="en-CA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268C2F-716F-4ACA-81B7-047AB3606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9" t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3D0ED08F-2F64-4428-B73A-3DEE22FAB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" b="11714"/>
          <a:stretch/>
        </p:blipFill>
        <p:spPr>
          <a:xfrm>
            <a:off x="628650" y="2652765"/>
            <a:ext cx="7886699" cy="3524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93112D0-3A1C-400F-AD62-27898BE6400F}"/>
              </a:ext>
            </a:extLst>
          </p:cNvPr>
          <p:cNvSpPr/>
          <p:nvPr/>
        </p:nvSpPr>
        <p:spPr>
          <a:xfrm>
            <a:off x="3647552" y="4099727"/>
            <a:ext cx="221063" cy="231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A616CF-891D-4467-BEFF-261904DD4183}"/>
              </a:ext>
            </a:extLst>
          </p:cNvPr>
          <p:cNvSpPr/>
          <p:nvPr/>
        </p:nvSpPr>
        <p:spPr>
          <a:xfrm>
            <a:off x="4029389" y="3054699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556403-E999-4722-81E4-8BFDA175A8DD}"/>
              </a:ext>
            </a:extLst>
          </p:cNvPr>
          <p:cNvSpPr/>
          <p:nvPr/>
        </p:nvSpPr>
        <p:spPr>
          <a:xfrm>
            <a:off x="2100106" y="4394768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5AACBB-6662-4528-8295-62E0C3AF784E}"/>
              </a:ext>
            </a:extLst>
          </p:cNvPr>
          <p:cNvSpPr/>
          <p:nvPr/>
        </p:nvSpPr>
        <p:spPr>
          <a:xfrm>
            <a:off x="4106427" y="3024842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8C92B8-CDDF-42AE-98F3-5A6A5C82B437}"/>
              </a:ext>
            </a:extLst>
          </p:cNvPr>
          <p:cNvSpPr/>
          <p:nvPr/>
        </p:nvSpPr>
        <p:spPr>
          <a:xfrm>
            <a:off x="4188489" y="2979624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A0FB65-34CE-4C08-BA9D-5543848F4F5B}"/>
              </a:ext>
            </a:extLst>
          </p:cNvPr>
          <p:cNvSpPr/>
          <p:nvPr/>
        </p:nvSpPr>
        <p:spPr>
          <a:xfrm>
            <a:off x="3813349" y="2713055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23A249-929F-4135-9277-3F2D9CC9E828}"/>
              </a:ext>
            </a:extLst>
          </p:cNvPr>
          <p:cNvSpPr/>
          <p:nvPr/>
        </p:nvSpPr>
        <p:spPr>
          <a:xfrm>
            <a:off x="2473569" y="4969199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A6F404-F305-4727-B230-5E47377E6BD0}"/>
              </a:ext>
            </a:extLst>
          </p:cNvPr>
          <p:cNvSpPr/>
          <p:nvPr/>
        </p:nvSpPr>
        <p:spPr>
          <a:xfrm>
            <a:off x="2081686" y="3974413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A6A884-56F9-4305-A1E6-5588DF76BD8C}"/>
              </a:ext>
            </a:extLst>
          </p:cNvPr>
          <p:cNvSpPr/>
          <p:nvPr/>
        </p:nvSpPr>
        <p:spPr>
          <a:xfrm>
            <a:off x="2352989" y="5340988"/>
            <a:ext cx="110532" cy="9043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E25C0-FFEF-4137-865F-2642396F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3/17</a:t>
            </a:r>
          </a:p>
        </p:txBody>
      </p:sp>
    </p:spTree>
    <p:extLst>
      <p:ext uri="{BB962C8B-B14F-4D97-AF65-F5344CB8AC3E}">
        <p14:creationId xmlns:p14="http://schemas.microsoft.com/office/powerpoint/2010/main" val="266823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516040-026D-4848-A158-57FB9C7687B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-ANN Applications</a:t>
                </a:r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516040-026D-4848-A158-57FB9C7687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4391B-A4C4-4876-8392-2EE72EC1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Data compression</a:t>
            </a:r>
          </a:p>
          <a:p>
            <a:r>
              <a:rPr lang="en-CA" dirty="0"/>
              <a:t>Databases and data mining</a:t>
            </a:r>
          </a:p>
          <a:p>
            <a:r>
              <a:rPr lang="en-CA" dirty="0"/>
              <a:t>Information retrieval</a:t>
            </a:r>
          </a:p>
          <a:p>
            <a:r>
              <a:rPr lang="en-CA" dirty="0"/>
              <a:t>Image and video databases</a:t>
            </a:r>
          </a:p>
          <a:p>
            <a:r>
              <a:rPr lang="en-CA" dirty="0"/>
              <a:t>Machine learning </a:t>
            </a:r>
          </a:p>
          <a:p>
            <a:r>
              <a:rPr lang="en-CA" dirty="0"/>
              <a:t>Pattern recognition </a:t>
            </a:r>
          </a:p>
          <a:p>
            <a:r>
              <a:rPr lang="en-CA" dirty="0"/>
              <a:t>Statistics and data analysis </a:t>
            </a:r>
          </a:p>
          <a:p>
            <a:r>
              <a:rPr lang="en-CA" dirty="0">
                <a:solidFill>
                  <a:srgbClr val="0070C0"/>
                </a:solidFill>
              </a:rPr>
              <a:t>Recently: Memory-Augmented Neural Networks (Google DeepMind)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38C98-05F5-4253-A304-B8D8FEE5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4/17</a:t>
            </a:r>
          </a:p>
        </p:txBody>
      </p:sp>
    </p:spTree>
    <p:extLst>
      <p:ext uri="{BB962C8B-B14F-4D97-AF65-F5344CB8AC3E}">
        <p14:creationId xmlns:p14="http://schemas.microsoft.com/office/powerpoint/2010/main" val="328787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06D1-54B6-48C0-B70E-37611E0E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br>
              <a:rPr lang="en-US" spc="-220" dirty="0"/>
            </a:br>
            <a:r>
              <a:rPr lang="en-US" spc="-220" dirty="0"/>
              <a:t>Memory-Augmented Neural Networks</a:t>
            </a:r>
            <a:endParaRPr lang="en-CA" spc="-22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EEA5-6E1F-4254-8C38-3E967DB25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DNNs with local memory (e.g. LSTM)</a:t>
            </a:r>
          </a:p>
          <a:p>
            <a:pPr lvl="1"/>
            <a:r>
              <a:rPr lang="en-US" dirty="0"/>
              <a:t>Store the memory via weight adjustment</a:t>
            </a:r>
          </a:p>
          <a:p>
            <a:pPr lvl="1"/>
            <a:r>
              <a:rPr lang="en-US" dirty="0"/>
              <a:t>Cannot store data over long time scale</a:t>
            </a:r>
          </a:p>
          <a:p>
            <a:pPr lvl="1"/>
            <a:r>
              <a:rPr lang="en-US" dirty="0"/>
              <a:t>Incapable to efficiently solve complex structured tasks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Explicit external memory with differentiable attention</a:t>
            </a:r>
          </a:p>
          <a:p>
            <a:pPr lvl="1"/>
            <a:r>
              <a:rPr lang="en-US" dirty="0"/>
              <a:t>Allows teaching using end-to-end backpropagation</a:t>
            </a:r>
          </a:p>
          <a:p>
            <a:r>
              <a:rPr lang="en-US" dirty="0">
                <a:solidFill>
                  <a:srgbClr val="FF0000"/>
                </a:solidFill>
              </a:rPr>
              <a:t>Differentiable memory is compute- and memory-intensive, thus is not scalable!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0A062-04D8-4B5E-89F1-F8183359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5/17</a:t>
            </a:r>
          </a:p>
        </p:txBody>
      </p:sp>
    </p:spTree>
    <p:extLst>
      <p:ext uri="{BB962C8B-B14F-4D97-AF65-F5344CB8AC3E}">
        <p14:creationId xmlns:p14="http://schemas.microsoft.com/office/powerpoint/2010/main" val="330460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3AC04-1FDE-4FAB-860A-25938AF7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</a:t>
            </a:r>
            <a:br>
              <a:rPr lang="en-US" spc="-220" dirty="0"/>
            </a:br>
            <a:r>
              <a:rPr lang="en-US" spc="-220" dirty="0"/>
              <a:t>Memory-Augmented Neural Networks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4E487-7132-490E-A3F2-5334B531E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DNN with differentiable memory units is not scalable</a:t>
            </a:r>
          </a:p>
          <a:p>
            <a:r>
              <a:rPr lang="en-US" dirty="0"/>
              <a:t>The system does a lot of computations just to access a small chunk of memory</a:t>
            </a:r>
          </a:p>
          <a:p>
            <a:r>
              <a:rPr lang="en-US" dirty="0"/>
              <a:t>Heavy computational resources are needed to make this scale up</a:t>
            </a:r>
          </a:p>
          <a:p>
            <a:r>
              <a:rPr lang="en-US" dirty="0"/>
              <a:t>Scalability in training: unfolding the memory dramatically expands the network</a:t>
            </a:r>
          </a:p>
          <a:p>
            <a:r>
              <a:rPr lang="en-US" u="sng" dirty="0"/>
              <a:t>Solution: </a:t>
            </a:r>
            <a:r>
              <a:rPr lang="en-US" dirty="0"/>
              <a:t>sparse reads and writes based on </a:t>
            </a:r>
            <a:r>
              <a:rPr lang="en-US" i="1" dirty="0"/>
              <a:t>k</a:t>
            </a:r>
            <a:r>
              <a:rPr lang="en-US" dirty="0"/>
              <a:t>-ANN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Online updates are not supported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Storage and querying performance are not scalable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26804-E43D-49CD-AB39-313A3453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6/17</a:t>
            </a:r>
          </a:p>
        </p:txBody>
      </p:sp>
    </p:spTree>
    <p:extLst>
      <p:ext uri="{BB962C8B-B14F-4D97-AF65-F5344CB8AC3E}">
        <p14:creationId xmlns:p14="http://schemas.microsoft.com/office/powerpoint/2010/main" val="84360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C2CC-B913-4544-867E-D996DC37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 (ANN) Search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4C71-6F88-4AD6-85C4-AF5379F1F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Leading ANN methods:</a:t>
            </a:r>
          </a:p>
          <a:p>
            <a:pPr lvl="1"/>
            <a:r>
              <a:rPr lang="en-US" dirty="0"/>
              <a:t>Space splitting metric trees:</a:t>
            </a:r>
            <a:br>
              <a:rPr lang="en-US" dirty="0"/>
            </a:br>
            <a:r>
              <a:rPr lang="en-US" dirty="0"/>
              <a:t>- branch-and-bound </a:t>
            </a:r>
            <a:r>
              <a:rPr lang="en-CA" dirty="0"/>
              <a:t>space partitioning, </a:t>
            </a:r>
            <a:r>
              <a:rPr lang="en-US" i="1" dirty="0"/>
              <a:t>e.g.</a:t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KD-trees, R-trees , K-D-B-tree, VP-trees…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- Suffer from the “</a:t>
            </a:r>
            <a:r>
              <a:rPr lang="en-US" i="1" dirty="0">
                <a:solidFill>
                  <a:srgbClr val="FF0000"/>
                </a:solidFill>
              </a:rPr>
              <a:t>curse of dimensionality”</a:t>
            </a:r>
            <a:r>
              <a:rPr lang="en-US" dirty="0">
                <a:solidFill>
                  <a:srgbClr val="FF0000"/>
                </a:solidFill>
              </a:rPr>
              <a:t>! </a:t>
            </a:r>
          </a:p>
          <a:p>
            <a:pPr lvl="1"/>
            <a:r>
              <a:rPr lang="en-US" dirty="0"/>
              <a:t>Hashes:</a:t>
            </a:r>
            <a:br>
              <a:rPr lang="en-US" dirty="0"/>
            </a:br>
            <a:r>
              <a:rPr lang="en-US" dirty="0"/>
              <a:t>- Hamming distance is used to approximate similarity</a:t>
            </a:r>
            <a:br>
              <a:rPr lang="en-US" dirty="0"/>
            </a:br>
            <a:r>
              <a:rPr lang="en-US" dirty="0"/>
              <a:t>- e.g. Locality sensitive hashes (LSH)</a:t>
            </a:r>
          </a:p>
          <a:p>
            <a:pPr lvl="1"/>
            <a:r>
              <a:rPr lang="en-US" dirty="0"/>
              <a:t>Product quantization (PQ):</a:t>
            </a:r>
            <a:br>
              <a:rPr lang="en-US" dirty="0"/>
            </a:br>
            <a:r>
              <a:rPr lang="en-US" dirty="0"/>
              <a:t>- Quantizes several subspaces separately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Software-optimized: hardware acceleration is not supported</a:t>
            </a:r>
          </a:p>
          <a:p>
            <a:pPr lvl="1"/>
            <a:r>
              <a:rPr lang="en-US" dirty="0"/>
              <a:t>Memory-intensive: require intensive external memory access</a:t>
            </a:r>
          </a:p>
          <a:p>
            <a:pPr lvl="1"/>
            <a:r>
              <a:rPr lang="en-US" dirty="0"/>
              <a:t>Static database: updates require reconstructing the data structure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742C7-8ABD-4667-9C39-6E2ABEB5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7/17</a:t>
            </a:r>
          </a:p>
        </p:txBody>
      </p:sp>
    </p:spTree>
    <p:extLst>
      <p:ext uri="{BB962C8B-B14F-4D97-AF65-F5344CB8AC3E}">
        <p14:creationId xmlns:p14="http://schemas.microsoft.com/office/powerpoint/2010/main" val="208617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86BA-6A14-4833-B19F-7A6EB0D2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 Quantization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EF347-F0AF-4A5D-AD94-A4E76652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spc="-40" dirty="0"/>
              <a:t>Partitions space into a Cartesian</a:t>
            </a:r>
            <a:br>
              <a:rPr lang="en-US" sz="2400" spc="-40" dirty="0"/>
            </a:br>
            <a:r>
              <a:rPr lang="en-US" sz="2400" spc="-40" dirty="0"/>
              <a:t>product of low-dimensional subspaces</a:t>
            </a:r>
          </a:p>
          <a:p>
            <a:r>
              <a:rPr lang="en-US" sz="2400" dirty="0"/>
              <a:t>Quantizes each partition into clusters</a:t>
            </a:r>
          </a:p>
          <a:p>
            <a:r>
              <a:rPr lang="en-US" sz="2400" dirty="0"/>
              <a:t>Data is regenerated from codebooks</a:t>
            </a:r>
          </a:p>
          <a:p>
            <a:r>
              <a:rPr lang="en-US" sz="2400" dirty="0"/>
              <a:t>Distance is approximated by summing</a:t>
            </a:r>
            <a:br>
              <a:rPr lang="en-US" sz="2400" dirty="0"/>
            </a:br>
            <a:r>
              <a:rPr lang="en-US" sz="2400" dirty="0"/>
              <a:t>the distances from each subspace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Advantages: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Dimension-wise scalability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High accuracies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Amendable to massively-parallel hardware acceleration on FPGAs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</a:rPr>
              <a:t>1000’s × distributed memories (Block RAM)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 distributed codebooks</a:t>
            </a:r>
          </a:p>
          <a:p>
            <a:pPr lvl="2"/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1000’s </a:t>
            </a:r>
            <a:r>
              <a:rPr lang="en-US" sz="1600" dirty="0">
                <a:solidFill>
                  <a:srgbClr val="00B050"/>
                </a:solidFill>
              </a:rPr>
              <a:t>× </a:t>
            </a:r>
            <a:r>
              <a:rPr lang="en-US" sz="1600" dirty="0">
                <a:solidFill>
                  <a:srgbClr val="00B050"/>
                </a:solidFill>
                <a:sym typeface="Wingdings" panose="05000000000000000000" pitchFamily="2" charset="2"/>
              </a:rPr>
              <a:t>DSPs  FP operations for distance calculation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Amendable to support online updates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  <a:sym typeface="Wingdings" panose="05000000000000000000" pitchFamily="2" charset="2"/>
              </a:rPr>
              <a:t>Storage efficient: only quantized data need to be stored</a:t>
            </a:r>
            <a:endParaRPr lang="en-CA" sz="2000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AA5CA0-9A36-4C1D-8D75-0AE19A4D4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11" y="1825625"/>
            <a:ext cx="3142639" cy="22238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E2FCD-3590-4061-8840-95335318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/>
              <a:t>8/17</a:t>
            </a:r>
          </a:p>
        </p:txBody>
      </p:sp>
    </p:spTree>
    <p:extLst>
      <p:ext uri="{BB962C8B-B14F-4D97-AF65-F5344CB8AC3E}">
        <p14:creationId xmlns:p14="http://schemas.microsoft.com/office/powerpoint/2010/main" val="406561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1537</Words>
  <Application>Microsoft Office PowerPoint</Application>
  <PresentationFormat>On-screen Show (4:3)</PresentationFormat>
  <Paragraphs>264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Office Theme</vt:lpstr>
      <vt:lpstr>Microsoft Visio Drawing</vt:lpstr>
      <vt:lpstr>Accelerated Approximate Nearest Neighbors Search Through Hierarchical Product Quantization</vt:lpstr>
      <vt:lpstr> Nearest Neighbor Search</vt:lpstr>
      <vt:lpstr>Approximate Nearest Neighbor Search</vt:lpstr>
      <vt:lpstr>k- Nearest Neighbor Search</vt:lpstr>
      <vt:lpstr>k-ANN Applications</vt:lpstr>
      <vt:lpstr> Memory-Augmented Neural Networks</vt:lpstr>
      <vt:lpstr>Sparse Memory-Augmented Neural Networks</vt:lpstr>
      <vt:lpstr>Approximate Nearest Neighbors (ANN) Search</vt:lpstr>
      <vt:lpstr>Product Quantization</vt:lpstr>
      <vt:lpstr>Multi-dimensional quantization: a two-dimensional example (D=2)</vt:lpstr>
      <vt:lpstr>Multi-dimensional quantization: a two-dimensional example (D=2)</vt:lpstr>
      <vt:lpstr>Hierarchical Product Quantization Key idea</vt:lpstr>
      <vt:lpstr>Hierarchical Product Quantization 2D (D=2), 3 Levels (h=3) Example</vt:lpstr>
      <vt:lpstr>Hierarchical Product Quantization 2D (D=2), 3 Levels (h=3) Example</vt:lpstr>
      <vt:lpstr>Hierarchical Product Quantization 2D (D=2), 3 Levels (h=3) Example</vt:lpstr>
      <vt:lpstr>Hierarchical Product Quantization 2D (D=2), 3 Levels (h=3) Example</vt:lpstr>
      <vt:lpstr>Hierarchical Product Quantization 2D (D=2), 3 Levels (h=3) Example</vt:lpstr>
      <vt:lpstr>Hierarchical Product Quantization 2D (D=2), 3 Levels (h=3) Example</vt:lpstr>
      <vt:lpstr>Hierarchical Product Quantization 2D (D=2), 3 Levels (h=3) Example</vt:lpstr>
      <vt:lpstr>Hierarchical Product Quantization 2D (D=2), 3 Levels (h=3) Example</vt:lpstr>
      <vt:lpstr>Hierarchical Product Quantization Querying through Voronoi Cells</vt:lpstr>
      <vt:lpstr>The HPQ Data Structure: A Recursive Definition </vt:lpstr>
      <vt:lpstr>The HPQ Data Structure: A Recursive Definition </vt:lpstr>
      <vt:lpstr>The HPQ Data Structure: A Recursive Definition </vt:lpstr>
      <vt:lpstr>The HPQ Data Structure: A Recursive Definition </vt:lpstr>
      <vt:lpstr>The HPQ Data Structure: A Recursive Definition </vt:lpstr>
      <vt:lpstr>The HPQ Data Structure: A Recursive Definition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Results: Accuracy Trade-offs</vt:lpstr>
      <vt:lpstr>Experimental Results: Comparison of Performance and Accuracy</vt:lpstr>
      <vt:lpstr>Future 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Approximate Nearest Neighbors Search Through Hierarchical Product Quantization</dc:title>
  <dc:creator>Ameer Abdelhadi</dc:creator>
  <cp:lastModifiedBy>Ameer Abdelhadi</cp:lastModifiedBy>
  <cp:revision>42</cp:revision>
  <dcterms:created xsi:type="dcterms:W3CDTF">2019-12-10T08:33:52Z</dcterms:created>
  <dcterms:modified xsi:type="dcterms:W3CDTF">2021-07-19T22:52:12Z</dcterms:modified>
</cp:coreProperties>
</file>