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0"/>
  </p:notesMasterIdLst>
  <p:sldIdLst>
    <p:sldId id="289" r:id="rId2"/>
    <p:sldId id="293" r:id="rId3"/>
    <p:sldId id="294" r:id="rId4"/>
    <p:sldId id="291" r:id="rId5"/>
    <p:sldId id="295" r:id="rId6"/>
    <p:sldId id="296" r:id="rId7"/>
    <p:sldId id="297" r:id="rId8"/>
    <p:sldId id="292" r:id="rId9"/>
    <p:sldId id="304" r:id="rId10"/>
    <p:sldId id="299" r:id="rId11"/>
    <p:sldId id="365" r:id="rId12"/>
    <p:sldId id="366" r:id="rId13"/>
    <p:sldId id="367" r:id="rId14"/>
    <p:sldId id="369" r:id="rId15"/>
    <p:sldId id="370" r:id="rId16"/>
    <p:sldId id="371" r:id="rId17"/>
    <p:sldId id="372" r:id="rId18"/>
    <p:sldId id="373" r:id="rId19"/>
    <p:sldId id="374" r:id="rId20"/>
    <p:sldId id="315" r:id="rId21"/>
    <p:sldId id="311" r:id="rId22"/>
    <p:sldId id="301" r:id="rId23"/>
    <p:sldId id="302" r:id="rId24"/>
    <p:sldId id="308" r:id="rId25"/>
    <p:sldId id="317" r:id="rId26"/>
    <p:sldId id="318" r:id="rId27"/>
    <p:sldId id="329" r:id="rId28"/>
    <p:sldId id="321" r:id="rId29"/>
    <p:sldId id="332" r:id="rId30"/>
    <p:sldId id="334" r:id="rId31"/>
    <p:sldId id="333" r:id="rId32"/>
    <p:sldId id="335" r:id="rId33"/>
    <p:sldId id="336" r:id="rId34"/>
    <p:sldId id="339" r:id="rId35"/>
    <p:sldId id="337" r:id="rId36"/>
    <p:sldId id="340" r:id="rId37"/>
    <p:sldId id="338" r:id="rId38"/>
    <p:sldId id="341" r:id="rId39"/>
    <p:sldId id="316" r:id="rId40"/>
    <p:sldId id="342" r:id="rId41"/>
    <p:sldId id="343" r:id="rId42"/>
    <p:sldId id="344" r:id="rId43"/>
    <p:sldId id="345" r:id="rId44"/>
    <p:sldId id="346" r:id="rId45"/>
    <p:sldId id="347" r:id="rId46"/>
    <p:sldId id="348" r:id="rId47"/>
    <p:sldId id="349" r:id="rId48"/>
    <p:sldId id="350" r:id="rId49"/>
    <p:sldId id="351" r:id="rId50"/>
    <p:sldId id="352" r:id="rId51"/>
    <p:sldId id="353" r:id="rId52"/>
    <p:sldId id="309" r:id="rId53"/>
    <p:sldId id="354" r:id="rId54"/>
    <p:sldId id="306" r:id="rId55"/>
    <p:sldId id="305" r:id="rId56"/>
    <p:sldId id="356" r:id="rId57"/>
    <p:sldId id="355" r:id="rId58"/>
    <p:sldId id="357" r:id="rId59"/>
    <p:sldId id="310" r:id="rId60"/>
    <p:sldId id="375" r:id="rId61"/>
    <p:sldId id="358" r:id="rId62"/>
    <p:sldId id="376" r:id="rId63"/>
    <p:sldId id="362" r:id="rId64"/>
    <p:sldId id="361" r:id="rId65"/>
    <p:sldId id="360" r:id="rId66"/>
    <p:sldId id="313" r:id="rId67"/>
    <p:sldId id="363" r:id="rId68"/>
    <p:sldId id="364" r:id="rId6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0000"/>
    <a:srgbClr val="CC0099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077" autoAdjust="0"/>
  </p:normalViewPr>
  <p:slideViewPr>
    <p:cSldViewPr>
      <p:cViewPr varScale="1">
        <p:scale>
          <a:sx n="110" d="100"/>
          <a:sy n="110" d="100"/>
        </p:scale>
        <p:origin x="15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43B202E8-58C7-4B4E-B215-26D7B5C41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12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30A18FE-90F4-3049-97F5-E937325A33B3}" type="slidenum">
              <a:rPr lang="en-US" sz="1200" b="0"/>
              <a:pPr eaLnBrk="1" hangingPunct="1"/>
              <a:t>1</a:t>
            </a:fld>
            <a:endParaRPr lang="en-US" sz="1200" b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131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EEE20-07F7-4449-8278-1925F7B16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43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5874F-10CF-4A46-9B60-CA3A0EED6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6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C61E4-1F3F-CF4A-925F-C933D7D583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49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366F4-5B35-074D-93F1-8F16FC75F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40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91F9A-21F5-B945-9505-ADB838467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67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1F4CD-26D9-0746-8D69-ACD425814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9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7A2AF-9088-8449-8CF0-DFCE48CCC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78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9B08E-ADBD-5B4B-A350-31116F972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79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A7898-9109-DC44-85B4-14FE23A49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45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F2941-6D76-D846-922D-E8BAEEC88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06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66DCF-0407-9849-ABD2-0485AB36D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96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6E48F-2325-DC48-A2FA-23B0E50A3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03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B22BB-F307-024D-8362-0DF861751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97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21C335F7-86EC-7D49-B15B-BC0A8595F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localhost/Users/lemieux/My%20Documents/Dropbox/Shares/FCCM2013/overclocking.mp4" TargetMode="External"/><Relationship Id="rId1" Type="http://schemas.microsoft.com/office/2007/relationships/media" Target="file://localhost/Users/lemieux/My%20Documents/Dropbox/Shares/FCCM2013/overclocking.mp4" TargetMode="Externa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274320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00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Safe Overclocking</a:t>
            </a:r>
            <a:r>
              <a:rPr lang="en-US" sz="2000" dirty="0" smtClean="0">
                <a:solidFill>
                  <a:srgbClr val="000090"/>
                </a:solidFill>
                <a:latin typeface="Helvetica"/>
                <a:cs typeface="Helvetica"/>
              </a:rPr>
              <a:t/>
            </a:r>
            <a:br>
              <a:rPr lang="en-US" sz="2000" dirty="0" smtClean="0">
                <a:solidFill>
                  <a:srgbClr val="000090"/>
                </a:solidFill>
                <a:latin typeface="Helvetica"/>
                <a:cs typeface="Helvetica"/>
              </a:rPr>
            </a:br>
            <a:r>
              <a:rPr lang="en-US" sz="2800" dirty="0" smtClean="0">
                <a:solidFill>
                  <a:srgbClr val="000090"/>
                </a:solidFill>
                <a:latin typeface="Helvetica"/>
                <a:cs typeface="Helvetica"/>
              </a:rPr>
              <a:t>of</a:t>
            </a:r>
            <a:r>
              <a:rPr lang="en-US" sz="2800" dirty="0">
                <a:solidFill>
                  <a:srgbClr val="000090"/>
                </a:solidFill>
                <a:latin typeface="Helvetica"/>
                <a:cs typeface="Helvetica"/>
              </a:rPr>
              <a:t> </a:t>
            </a:r>
            <a:r>
              <a:rPr lang="en-US" sz="2800" dirty="0" smtClean="0">
                <a:solidFill>
                  <a:srgbClr val="000090"/>
                </a:solidFill>
                <a:latin typeface="Helvetica"/>
                <a:cs typeface="Helvetica"/>
              </a:rPr>
              <a:t>Tightly Coupled </a:t>
            </a:r>
            <a:r>
              <a:rPr lang="en-US" sz="2800" u="sng" dirty="0" smtClean="0">
                <a:solidFill>
                  <a:srgbClr val="000090"/>
                </a:solidFill>
                <a:latin typeface="Helvetica"/>
                <a:cs typeface="Helvetica"/>
              </a:rPr>
              <a:t>CGRAs</a:t>
            </a:r>
            <a:r>
              <a:rPr lang="en-US" sz="2800" dirty="0" smtClean="0">
                <a:solidFill>
                  <a:srgbClr val="000090"/>
                </a:solidFill>
                <a:latin typeface="Helvetica"/>
                <a:cs typeface="Helvetica"/>
              </a:rPr>
              <a:t> and </a:t>
            </a:r>
            <a:r>
              <a:rPr lang="en-US" sz="2800" u="sng" dirty="0" smtClean="0">
                <a:solidFill>
                  <a:srgbClr val="000090"/>
                </a:solidFill>
                <a:latin typeface="Helvetica"/>
                <a:cs typeface="Helvetica"/>
              </a:rPr>
              <a:t>Processor Arrays</a:t>
            </a:r>
            <a:r>
              <a:rPr lang="en-US" sz="4800" dirty="0" smtClean="0">
                <a:solidFill>
                  <a:srgbClr val="000090"/>
                </a:solidFill>
                <a:latin typeface="Helvetica"/>
                <a:cs typeface="Helvetica"/>
              </a:rPr>
              <a:t/>
            </a:r>
            <a:br>
              <a:rPr lang="en-US" sz="4800" dirty="0" smtClean="0">
                <a:solidFill>
                  <a:srgbClr val="000090"/>
                </a:solidFill>
                <a:latin typeface="Helvetica"/>
                <a:cs typeface="Helvetica"/>
              </a:rPr>
            </a:br>
            <a:r>
              <a:rPr lang="en-US" sz="4000" dirty="0" smtClean="0">
                <a:solidFill>
                  <a:srgbClr val="000090"/>
                </a:solidFill>
                <a:latin typeface="Helvetica"/>
                <a:cs typeface="Helvetica"/>
              </a:rPr>
              <a:t>using Razor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2400" y="6258580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400" b="0" dirty="0" smtClean="0"/>
              <a:t/>
            </a:r>
            <a:br>
              <a:rPr lang="en-US" sz="1400" b="0" dirty="0" smtClean="0"/>
            </a:br>
            <a:r>
              <a:rPr lang="en-US" sz="1400" b="0" dirty="0" smtClean="0"/>
              <a:t>	</a:t>
            </a:r>
            <a:r>
              <a:rPr lang="en-US" sz="1400" b="0" dirty="0"/>
              <a:t>					</a:t>
            </a:r>
            <a:r>
              <a:rPr lang="en-US" sz="1400" b="0" dirty="0" smtClean="0"/>
              <a:t>	© 2012 </a:t>
            </a:r>
            <a:r>
              <a:rPr lang="en-US" sz="1400" b="0" dirty="0"/>
              <a:t>Guy Lemieux</a:t>
            </a:r>
          </a:p>
        </p:txBody>
      </p:sp>
      <p:sp>
        <p:nvSpPr>
          <p:cNvPr id="16387" name="Subtitle 1"/>
          <p:cNvSpPr>
            <a:spLocks noGrp="1"/>
          </p:cNvSpPr>
          <p:nvPr>
            <p:ph type="subTitle" idx="1"/>
          </p:nvPr>
        </p:nvSpPr>
        <p:spPr>
          <a:xfrm>
            <a:off x="1143000" y="4876800"/>
            <a:ext cx="7010400" cy="1600200"/>
          </a:xfrm>
        </p:spPr>
        <p:txBody>
          <a:bodyPr/>
          <a:lstStyle/>
          <a:p>
            <a:r>
              <a:rPr lang="en-US" sz="2400" dirty="0" smtClean="0">
                <a:latin typeface="Helvetica"/>
                <a:ea typeface="ＭＳ Ｐゴシック" charset="0"/>
                <a:cs typeface="Helvetica"/>
              </a:rPr>
              <a:t>Alex Brant, </a:t>
            </a:r>
            <a:r>
              <a:rPr lang="en-US" sz="2400" dirty="0" err="1" smtClean="0">
                <a:latin typeface="Helvetica"/>
                <a:ea typeface="ＭＳ Ｐゴシック" charset="0"/>
                <a:cs typeface="Helvetica"/>
              </a:rPr>
              <a:t>Ameer</a:t>
            </a:r>
            <a:r>
              <a:rPr lang="en-US" sz="2400" dirty="0" smtClean="0">
                <a:latin typeface="Helvetica"/>
                <a:ea typeface="ＭＳ Ｐゴシック" charset="0"/>
                <a:cs typeface="Helvetica"/>
              </a:rPr>
              <a:t> </a:t>
            </a:r>
            <a:r>
              <a:rPr lang="en-US" sz="2400" dirty="0" err="1" smtClean="0">
                <a:latin typeface="Helvetica"/>
                <a:ea typeface="ＭＳ Ｐゴシック" charset="0"/>
                <a:cs typeface="Helvetica"/>
              </a:rPr>
              <a:t>Abdelhadi</a:t>
            </a:r>
            <a:r>
              <a:rPr lang="en-US" sz="2400" dirty="0" smtClean="0">
                <a:latin typeface="Helvetica"/>
                <a:ea typeface="ＭＳ Ｐゴシック" charset="0"/>
                <a:cs typeface="Helvetica"/>
              </a:rPr>
              <a:t>,</a:t>
            </a:r>
            <a:br>
              <a:rPr lang="en-US" sz="2400" dirty="0" smtClean="0">
                <a:latin typeface="Helvetica"/>
                <a:ea typeface="ＭＳ Ｐゴシック" charset="0"/>
                <a:cs typeface="Helvetica"/>
              </a:rPr>
            </a:br>
            <a:r>
              <a:rPr lang="en-US" sz="2400" dirty="0" smtClean="0">
                <a:latin typeface="Helvetica"/>
                <a:ea typeface="ＭＳ Ｐゴシック" charset="0"/>
                <a:cs typeface="Helvetica"/>
              </a:rPr>
              <a:t>Douglas </a:t>
            </a:r>
            <a:r>
              <a:rPr lang="en-US" sz="2400" dirty="0" err="1" smtClean="0">
                <a:latin typeface="Helvetica"/>
                <a:ea typeface="ＭＳ Ｐゴシック" charset="0"/>
                <a:cs typeface="Helvetica"/>
              </a:rPr>
              <a:t>Sim</a:t>
            </a:r>
            <a:r>
              <a:rPr lang="en-US" sz="2400" dirty="0" smtClean="0">
                <a:latin typeface="Helvetica"/>
                <a:ea typeface="ＭＳ Ｐゴシック" charset="0"/>
                <a:cs typeface="Helvetica"/>
              </a:rPr>
              <a:t>, Shao Lin Tang, Michael </a:t>
            </a:r>
            <a:r>
              <a:rPr lang="en-US" sz="2400" dirty="0" err="1" smtClean="0">
                <a:latin typeface="Helvetica"/>
                <a:ea typeface="ＭＳ Ｐゴシック" charset="0"/>
                <a:cs typeface="Helvetica"/>
              </a:rPr>
              <a:t>Yue</a:t>
            </a:r>
            <a:r>
              <a:rPr lang="en-US" sz="2400" dirty="0" smtClean="0">
                <a:latin typeface="Helvetica"/>
                <a:ea typeface="ＭＳ Ｐゴシック" charset="0"/>
                <a:cs typeface="Helvetica"/>
              </a:rPr>
              <a:t>,</a:t>
            </a:r>
            <a:br>
              <a:rPr lang="en-US" sz="2400" dirty="0" smtClean="0">
                <a:latin typeface="Helvetica"/>
                <a:ea typeface="ＭＳ Ｐゴシック" charset="0"/>
                <a:cs typeface="Helvetica"/>
              </a:rPr>
            </a:br>
            <a:r>
              <a:rPr lang="en-US" sz="2400" u="sng" dirty="0" smtClean="0">
                <a:latin typeface="Helvetica"/>
                <a:ea typeface="ＭＳ Ｐゴシック" charset="0"/>
                <a:cs typeface="Helvetica"/>
              </a:rPr>
              <a:t>Guy Lemieux</a:t>
            </a:r>
            <a:endParaRPr lang="en-US" sz="2400" u="sng" dirty="0">
              <a:latin typeface="Helvetica"/>
              <a:ea typeface="ＭＳ Ｐゴシック" charset="0"/>
              <a:cs typeface="Helvetica"/>
            </a:endParaRPr>
          </a:p>
        </p:txBody>
      </p:sp>
      <p:pic>
        <p:nvPicPr>
          <p:cNvPr id="16388" name="Picture 6" descr="soc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9461" y="-2977"/>
            <a:ext cx="4994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  <a:latin typeface="Engravers MT"/>
                <a:cs typeface="Engravers MT"/>
              </a:rPr>
              <a:t>The University of British Columbia</a:t>
            </a:r>
            <a:endParaRPr lang="en-US" sz="1400" b="0" dirty="0">
              <a:solidFill>
                <a:schemeClr val="bg1"/>
              </a:solidFill>
              <a:latin typeface="Engravers MT"/>
              <a:cs typeface="Engraver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Razor FF in Pipeline</a:t>
            </a:r>
            <a:endParaRPr lang="en-US" dirty="0"/>
          </a:p>
        </p:txBody>
      </p:sp>
      <p:pic>
        <p:nvPicPr>
          <p:cNvPr id="6" name="Content Placeholder 5" descr="Razor_img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27868"/>
          <a:stretch/>
        </p:blipFill>
        <p:spPr>
          <a:xfrm>
            <a:off x="2743200" y="-533400"/>
            <a:ext cx="4388684" cy="8792842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33400" y="1600200"/>
            <a:ext cx="2667000" cy="4495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324600" y="1371600"/>
            <a:ext cx="2590800" cy="4495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743200" y="1600200"/>
            <a:ext cx="4114800" cy="1219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819400" y="4931656"/>
            <a:ext cx="4114800" cy="1219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0" y="23622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clk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0" y="4888468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clk</a:t>
            </a:r>
            <a:r>
              <a:rPr lang="en-US" dirty="0" smtClean="0"/>
              <a:t> + delay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79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Razor FF in Pipeline</a:t>
            </a:r>
            <a:endParaRPr lang="en-US" dirty="0"/>
          </a:p>
        </p:txBody>
      </p:sp>
      <p:pic>
        <p:nvPicPr>
          <p:cNvPr id="6" name="Content Placeholder 5" descr="Razor_img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27868"/>
          <a:stretch/>
        </p:blipFill>
        <p:spPr>
          <a:xfrm>
            <a:off x="2743200" y="-533400"/>
            <a:ext cx="4388684" cy="8792842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8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overclock?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324" y="122590"/>
            <a:ext cx="3836771" cy="83654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228600" y="2895600"/>
            <a:ext cx="1143000" cy="533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1828800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10+9+8 = 27ps clock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69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overclock?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324" y="122590"/>
            <a:ext cx="3836771" cy="83654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38400" y="1828800"/>
            <a:ext cx="4392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9+8 = 17ps clock, most of the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96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overclock?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324" y="122591"/>
            <a:ext cx="3836771" cy="836541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38400" y="1828800"/>
            <a:ext cx="4392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9+8 = 17ps clock, most of the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5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overclock?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324" y="122591"/>
            <a:ext cx="3836770" cy="836541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38400" y="1828800"/>
            <a:ext cx="4392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9+8 = 17ps clock, most of the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00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overclock?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324" y="122592"/>
            <a:ext cx="3836770" cy="836541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38400" y="1828800"/>
            <a:ext cx="4392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9+8 = 17ps clock, most of the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09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overclock?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324" y="122592"/>
            <a:ext cx="3836769" cy="836541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38400" y="1828800"/>
            <a:ext cx="4392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9+8 = 17ps clock, most of the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24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overclock?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324" y="145325"/>
            <a:ext cx="3836769" cy="83199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38400" y="1828800"/>
            <a:ext cx="4392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9+8 = 17ps clock, most of the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53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azor.ep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r="-402"/>
          <a:stretch/>
        </p:blipFill>
        <p:spPr>
          <a:xfrm rot="5400000">
            <a:off x="1893522" y="468678"/>
            <a:ext cx="5280755" cy="7086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8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Overclocking… is it safe?</a:t>
            </a:r>
            <a:endParaRPr lang="en-US" dirty="0"/>
          </a:p>
        </p:txBody>
      </p:sp>
      <p:pic>
        <p:nvPicPr>
          <p:cNvPr id="5" name="Content Placeholder 4" descr="opencl_logo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6" r="-1216"/>
          <a:stretch>
            <a:fillRect/>
          </a:stretch>
        </p:blipFill>
        <p:spPr>
          <a:xfrm>
            <a:off x="2743200" y="1524000"/>
            <a:ext cx="3657600" cy="201153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3429000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b="0" dirty="0" smtClean="0"/>
              <a:t>Clock frequency determined by 2 things: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b="0" dirty="0" smtClean="0"/>
              <a:t>CAD timing analysis (timing margins)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b="0" dirty="0" smtClean="0"/>
              <a:t>speed binning of actual wafers + chips (variation)</a:t>
            </a:r>
          </a:p>
          <a:p>
            <a:pPr marL="742950" lvl="1" indent="-285750">
              <a:buFont typeface="Arial"/>
              <a:buChar char="•"/>
            </a:pPr>
            <a:endParaRPr lang="en-US" sz="2000" b="0" dirty="0"/>
          </a:p>
          <a:p>
            <a:pPr marL="285750" indent="-285750">
              <a:buFont typeface="Arial"/>
              <a:buChar char="•"/>
            </a:pPr>
            <a:r>
              <a:rPr lang="en-US" sz="2000" b="0" dirty="0" smtClean="0"/>
              <a:t>Can you go faster?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b="0" dirty="0" smtClean="0"/>
              <a:t>Yes, if your chips are fast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b="0" dirty="0"/>
              <a:t>Yes, if your data is not “worst-case”, </a:t>
            </a:r>
            <a:r>
              <a:rPr lang="en-US" sz="2000" b="0" dirty="0" err="1"/>
              <a:t>eg</a:t>
            </a:r>
            <a:r>
              <a:rPr lang="en-US" sz="2000" b="0" dirty="0"/>
              <a:t> carry propagation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b="0" dirty="0" smtClean="0"/>
              <a:t>Yes, if you do not want “safe” timing margin </a:t>
            </a:r>
            <a:r>
              <a:rPr lang="en-US" sz="2000" b="0" dirty="0" err="1" smtClean="0"/>
              <a:t>guardbands</a:t>
            </a:r>
            <a:endParaRPr lang="en-US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6355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Architecture</a:t>
            </a:r>
            <a:endParaRPr lang="en-US" dirty="0"/>
          </a:p>
        </p:txBody>
      </p:sp>
      <p:pic>
        <p:nvPicPr>
          <p:cNvPr id="5" name="Content Placeholder 4" descr="arch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54" b="-19254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447800" y="3276600"/>
            <a:ext cx="2133600" cy="609600"/>
            <a:chOff x="1447800" y="3276600"/>
            <a:chExt cx="2133600" cy="609600"/>
          </a:xfrm>
        </p:grpSpPr>
        <p:sp>
          <p:nvSpPr>
            <p:cNvPr id="6" name="Oval 5"/>
            <p:cNvSpPr/>
            <p:nvPr/>
          </p:nvSpPr>
          <p:spPr bwMode="auto">
            <a:xfrm>
              <a:off x="1447800" y="3505200"/>
              <a:ext cx="838200" cy="381000"/>
            </a:xfrm>
            <a:prstGeom prst="ellipse">
              <a:avLst/>
            </a:prstGeom>
            <a:noFill/>
            <a:ln w="5715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8" name="Curved Connector 7"/>
            <p:cNvCxnSpPr>
              <a:stCxn id="6" idx="7"/>
            </p:cNvCxnSpPr>
            <p:nvPr/>
          </p:nvCxnSpPr>
          <p:spPr bwMode="auto">
            <a:xfrm rot="5400000" flipH="1" flipV="1">
              <a:off x="2730126" y="2709722"/>
              <a:ext cx="284396" cy="1418152"/>
            </a:xfrm>
            <a:prstGeom prst="curvedConnector2">
              <a:avLst/>
            </a:prstGeom>
            <a:solidFill>
              <a:schemeClr val="accent1"/>
            </a:solidFill>
            <a:ln w="7620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1" name="Rectangle 10"/>
          <p:cNvSpPr/>
          <p:nvPr/>
        </p:nvSpPr>
        <p:spPr bwMode="auto">
          <a:xfrm>
            <a:off x="3657600" y="2209800"/>
            <a:ext cx="5105400" cy="2667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4724400"/>
            <a:ext cx="5867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660066"/>
                </a:solidFill>
              </a:rPr>
              <a:t>Tightly coupled communication:</a:t>
            </a:r>
          </a:p>
          <a:p>
            <a:r>
              <a:rPr lang="en-US" sz="2000" b="0" dirty="0"/>
              <a:t> </a:t>
            </a:r>
            <a:r>
              <a:rPr lang="en-US" sz="2000" b="0" dirty="0" smtClean="0"/>
              <a:t> - can be FIFO-based or ‘mailbox’-based</a:t>
            </a:r>
          </a:p>
          <a:p>
            <a:r>
              <a:rPr lang="en-US" sz="2000" dirty="0" smtClean="0">
                <a:solidFill>
                  <a:srgbClr val="660066"/>
                </a:solidFill>
              </a:rPr>
              <a:t>Fully bypassed:</a:t>
            </a:r>
          </a:p>
          <a:p>
            <a:r>
              <a:rPr lang="en-US" sz="2000" b="0" dirty="0"/>
              <a:t> </a:t>
            </a:r>
            <a:r>
              <a:rPr lang="en-US" sz="2000" b="0" dirty="0" smtClean="0"/>
              <a:t> - write on cycle X</a:t>
            </a:r>
          </a:p>
          <a:p>
            <a:r>
              <a:rPr lang="en-US" sz="2000" b="0" dirty="0"/>
              <a:t> </a:t>
            </a:r>
            <a:r>
              <a:rPr lang="en-US" sz="2000" b="0" dirty="0" smtClean="0"/>
              <a:t> - read on cycle X+1, </a:t>
            </a:r>
            <a:r>
              <a:rPr lang="en-US" sz="2000" b="0" dirty="0" err="1" smtClean="0"/>
              <a:t>ie</a:t>
            </a:r>
            <a:r>
              <a:rPr lang="en-US" sz="2000" b="0" dirty="0" smtClean="0"/>
              <a:t> address provided cycle X</a:t>
            </a:r>
          </a:p>
        </p:txBody>
      </p:sp>
    </p:spTree>
    <p:extLst>
      <p:ext uri="{BB962C8B-B14F-4D97-AF65-F5344CB8AC3E}">
        <p14:creationId xmlns:p14="http://schemas.microsoft.com/office/powerpoint/2010/main" val="89835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“Razor” to Block RAM</a:t>
            </a:r>
            <a:endParaRPr lang="en-US" dirty="0"/>
          </a:p>
        </p:txBody>
      </p:sp>
      <p:pic>
        <p:nvPicPr>
          <p:cNvPr id="5" name="Content Placeholder 4" descr="malirazor_2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54" r="-24254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6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 Error Detection</a:t>
            </a:r>
            <a:br>
              <a:rPr lang="en-US" dirty="0" smtClean="0"/>
            </a:br>
            <a:r>
              <a:rPr lang="en-US" sz="2400" dirty="0" smtClean="0"/>
              <a:t>(for East direction only)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66179"/>
            <a:ext cx="8229600" cy="319400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2590800" y="4267200"/>
            <a:ext cx="2955895" cy="2017931"/>
            <a:chOff x="2590800" y="4267200"/>
            <a:chExt cx="2955895" cy="2017931"/>
          </a:xfrm>
        </p:grpSpPr>
        <p:sp>
          <p:nvSpPr>
            <p:cNvPr id="6" name="Rectangle 5"/>
            <p:cNvSpPr/>
            <p:nvPr/>
          </p:nvSpPr>
          <p:spPr bwMode="auto">
            <a:xfrm>
              <a:off x="2590800" y="4267200"/>
              <a:ext cx="2895600" cy="1295400"/>
            </a:xfrm>
            <a:prstGeom prst="rect">
              <a:avLst/>
            </a:prstGeom>
            <a:noFill/>
            <a:ln w="5715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90800" y="5638800"/>
              <a:ext cx="29558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FF00"/>
                  </a:solidFill>
                </a:rPr>
                <a:t>Processor memory error:</a:t>
              </a:r>
            </a:p>
            <a:p>
              <a:r>
                <a:rPr lang="en-US" dirty="0" smtClean="0">
                  <a:solidFill>
                    <a:srgbClr val="00FF00"/>
                  </a:solidFill>
                </a:rPr>
                <a:t>Causes stall</a:t>
              </a:r>
              <a:endParaRPr lang="en-US" dirty="0">
                <a:solidFill>
                  <a:srgbClr val="00FF0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04800" y="2438400"/>
            <a:ext cx="4495800" cy="3486329"/>
            <a:chOff x="304800" y="2438400"/>
            <a:chExt cx="4495800" cy="3486329"/>
          </a:xfrm>
        </p:grpSpPr>
        <p:grpSp>
          <p:nvGrpSpPr>
            <p:cNvPr id="23" name="Group 22"/>
            <p:cNvGrpSpPr/>
            <p:nvPr/>
          </p:nvGrpSpPr>
          <p:grpSpPr>
            <a:xfrm>
              <a:off x="304800" y="2438400"/>
              <a:ext cx="4495800" cy="2133600"/>
              <a:chOff x="304800" y="2209800"/>
              <a:chExt cx="4495800" cy="2362200"/>
            </a:xfrm>
          </p:grpSpPr>
          <p:cxnSp>
            <p:nvCxnSpPr>
              <p:cNvPr id="10" name="Straight Connector 9"/>
              <p:cNvCxnSpPr/>
              <p:nvPr/>
            </p:nvCxnSpPr>
            <p:spPr bwMode="auto">
              <a:xfrm>
                <a:off x="304800" y="2209800"/>
                <a:ext cx="4495800" cy="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 flipV="1">
                <a:off x="4800600" y="2209800"/>
                <a:ext cx="0" cy="190500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 flipV="1">
                <a:off x="304800" y="2209800"/>
                <a:ext cx="0" cy="236220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 flipV="1">
                <a:off x="2514600" y="4114800"/>
                <a:ext cx="0" cy="45720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>
                <a:off x="2514600" y="4114800"/>
                <a:ext cx="2286000" cy="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>
                <a:off x="304800" y="4572000"/>
                <a:ext cx="2209800" cy="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5" name="TextBox 24"/>
            <p:cNvSpPr txBox="1"/>
            <p:nvPr/>
          </p:nvSpPr>
          <p:spPr>
            <a:xfrm>
              <a:off x="304800" y="4724400"/>
              <a:ext cx="195434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Incoming stall</a:t>
              </a:r>
              <a:br>
                <a:rPr lang="en-US" dirty="0" smtClean="0">
                  <a:solidFill>
                    <a:srgbClr val="0000FF"/>
                  </a:solidFill>
                </a:rPr>
              </a:br>
              <a:r>
                <a:rPr lang="en-US" dirty="0" smtClean="0">
                  <a:solidFill>
                    <a:srgbClr val="0000FF"/>
                  </a:solidFill>
                </a:rPr>
                <a:t>(from N,S,W):</a:t>
              </a:r>
            </a:p>
            <a:p>
              <a:r>
                <a:rPr lang="en-US" dirty="0" smtClean="0">
                  <a:solidFill>
                    <a:srgbClr val="0000FF"/>
                  </a:solidFill>
                </a:rPr>
                <a:t>produces</a:t>
              </a:r>
            </a:p>
            <a:p>
              <a:r>
                <a:rPr lang="en-US" dirty="0" smtClean="0">
                  <a:solidFill>
                    <a:srgbClr val="0000FF"/>
                  </a:solidFill>
                </a:rPr>
                <a:t>Outgoing E stall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562600" y="4419600"/>
            <a:ext cx="3200400" cy="2170331"/>
            <a:chOff x="5562600" y="4419600"/>
            <a:chExt cx="3200400" cy="217033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5791200" y="4419600"/>
              <a:ext cx="2971800" cy="685800"/>
            </a:xfrm>
            <a:prstGeom prst="rect">
              <a:avLst/>
            </a:prstGeom>
            <a:noFill/>
            <a:ln w="5715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562600" y="5943600"/>
              <a:ext cx="27756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660066"/>
                  </a:solidFill>
                </a:rPr>
                <a:t>Early warning signal:</a:t>
              </a:r>
            </a:p>
            <a:p>
              <a:r>
                <a:rPr lang="en-US" dirty="0" smtClean="0">
                  <a:solidFill>
                    <a:srgbClr val="660066"/>
                  </a:solidFill>
                </a:rPr>
                <a:t>prevents incoming data</a:t>
              </a:r>
              <a:endParaRPr lang="en-US" dirty="0">
                <a:solidFill>
                  <a:srgbClr val="660066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27" idx="0"/>
              <a:endCxn id="26" idx="2"/>
            </p:cNvCxnSpPr>
            <p:nvPr/>
          </p:nvCxnSpPr>
          <p:spPr bwMode="auto">
            <a:xfrm flipV="1">
              <a:off x="6950435" y="5105400"/>
              <a:ext cx="326665" cy="8382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1049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 Error </a:t>
            </a:r>
            <a:r>
              <a:rPr lang="en-US" dirty="0"/>
              <a:t>Detection</a:t>
            </a:r>
            <a:br>
              <a:rPr lang="en-US" dirty="0"/>
            </a:br>
            <a:r>
              <a:rPr lang="en-US" sz="2400" dirty="0" smtClean="0"/>
              <a:t>(all four directions)</a:t>
            </a:r>
            <a:endParaRPr lang="en-US" dirty="0"/>
          </a:p>
        </p:txBody>
      </p:sp>
      <p:pic>
        <p:nvPicPr>
          <p:cNvPr id="5" name="Content Placeholder 4" descr="malirazor_control_onecol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19" r="-12519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5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bc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43" r="-18343"/>
          <a:stretch>
            <a:fillRect/>
          </a:stretch>
        </p:blipFill>
        <p:spPr/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76200" y="2438400"/>
            <a:ext cx="8229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3200" b="0" dirty="0" smtClean="0">
                <a:solidFill>
                  <a:srgbClr val="0000FF"/>
                </a:solidFill>
              </a:rPr>
              <a:t>t+1: A</a:t>
            </a:r>
            <a:r>
              <a:rPr lang="en-US" sz="3200" b="0" dirty="0" smtClean="0">
                <a:solidFill>
                  <a:srgbClr val="0000FF"/>
                </a:solidFill>
                <a:sym typeface="Wingdings"/>
              </a:rPr>
              <a:t>B || BC ;</a:t>
            </a:r>
          </a:p>
          <a:p>
            <a:pPr algn="l"/>
            <a:endParaRPr lang="en-US" sz="1600" b="0" dirty="0" smtClean="0">
              <a:solidFill>
                <a:srgbClr val="0000FF"/>
              </a:solidFill>
              <a:sym typeface="Wingdings"/>
            </a:endParaRPr>
          </a:p>
          <a:p>
            <a:pPr algn="l"/>
            <a:endParaRPr lang="en-US" sz="3200" b="0" dirty="0">
              <a:solidFill>
                <a:srgbClr val="0000FF"/>
              </a:solidFill>
              <a:sym typeface="Wingdings"/>
            </a:endParaRPr>
          </a:p>
          <a:p>
            <a:pPr algn="l"/>
            <a:r>
              <a:rPr lang="en-US" sz="3200" b="0" dirty="0" smtClean="0">
                <a:solidFill>
                  <a:srgbClr val="0000FF"/>
                </a:solidFill>
                <a:sym typeface="Wingdings"/>
              </a:rPr>
              <a:t>t+2: BC ;</a:t>
            </a:r>
            <a:endParaRPr lang="en-US" sz="3200" b="0" dirty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Writes entering error region….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76200" y="5029200"/>
            <a:ext cx="8001000" cy="1295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6200" y="3886200"/>
            <a:ext cx="8001000" cy="2438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6200" y="2743200"/>
            <a:ext cx="8001000" cy="3581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78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Razor Stall Propagation (1D)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9" name="Rectangle 78"/>
          <p:cNvSpPr/>
          <p:nvPr/>
        </p:nvSpPr>
        <p:spPr bwMode="auto">
          <a:xfrm>
            <a:off x="4800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5562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6324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7086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7848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610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28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990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752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14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3276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038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419600" y="5334000"/>
            <a:ext cx="381000" cy="228600"/>
            <a:chOff x="4419600" y="3810000"/>
            <a:chExt cx="381000" cy="228600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4" name="Group 53"/>
          <p:cNvGrpSpPr/>
          <p:nvPr/>
        </p:nvGrpSpPr>
        <p:grpSpPr>
          <a:xfrm>
            <a:off x="5181600" y="5334000"/>
            <a:ext cx="381000" cy="228600"/>
            <a:chOff x="4419600" y="3810000"/>
            <a:chExt cx="381000" cy="228600"/>
          </a:xfrm>
        </p:grpSpPr>
        <p:cxnSp>
          <p:nvCxnSpPr>
            <p:cNvPr id="85" name="Straight Arrow Connector 84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6" name="Straight Arrow Connector 85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87" name="Group 86"/>
          <p:cNvGrpSpPr/>
          <p:nvPr/>
        </p:nvGrpSpPr>
        <p:grpSpPr>
          <a:xfrm>
            <a:off x="5943600" y="5334000"/>
            <a:ext cx="381000" cy="228600"/>
            <a:chOff x="4419600" y="3810000"/>
            <a:chExt cx="381000" cy="228600"/>
          </a:xfrm>
        </p:grpSpPr>
        <p:cxnSp>
          <p:nvCxnSpPr>
            <p:cNvPr id="88" name="Straight Arrow Connector 8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0" name="Group 89"/>
          <p:cNvGrpSpPr/>
          <p:nvPr/>
        </p:nvGrpSpPr>
        <p:grpSpPr>
          <a:xfrm>
            <a:off x="6705600" y="5334000"/>
            <a:ext cx="381000" cy="228600"/>
            <a:chOff x="4419600" y="3810000"/>
            <a:chExt cx="381000" cy="228600"/>
          </a:xfrm>
        </p:grpSpPr>
        <p:cxnSp>
          <p:nvCxnSpPr>
            <p:cNvPr id="91" name="Straight Arrow Connector 90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2" name="Straight Arrow Connector 91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3" name="Group 92"/>
          <p:cNvGrpSpPr/>
          <p:nvPr/>
        </p:nvGrpSpPr>
        <p:grpSpPr>
          <a:xfrm>
            <a:off x="7467600" y="5334000"/>
            <a:ext cx="381000" cy="228600"/>
            <a:chOff x="4419600" y="3810000"/>
            <a:chExt cx="381000" cy="228600"/>
          </a:xfrm>
        </p:grpSpPr>
        <p:cxnSp>
          <p:nvCxnSpPr>
            <p:cNvPr id="94" name="Straight Arrow Connector 93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6" name="Group 95"/>
          <p:cNvGrpSpPr/>
          <p:nvPr/>
        </p:nvGrpSpPr>
        <p:grpSpPr>
          <a:xfrm>
            <a:off x="8229600" y="5334000"/>
            <a:ext cx="381000" cy="228600"/>
            <a:chOff x="4419600" y="3810000"/>
            <a:chExt cx="381000" cy="228600"/>
          </a:xfrm>
        </p:grpSpPr>
        <p:cxnSp>
          <p:nvCxnSpPr>
            <p:cNvPr id="97" name="Straight Arrow Connector 96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8" name="Straight Arrow Connector 97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9" name="Group 98"/>
          <p:cNvGrpSpPr/>
          <p:nvPr/>
        </p:nvGrpSpPr>
        <p:grpSpPr>
          <a:xfrm>
            <a:off x="3657600" y="5334000"/>
            <a:ext cx="381000" cy="228600"/>
            <a:chOff x="4419600" y="3810000"/>
            <a:chExt cx="381000" cy="228600"/>
          </a:xfrm>
        </p:grpSpPr>
        <p:cxnSp>
          <p:nvCxnSpPr>
            <p:cNvPr id="100" name="Straight Arrow Connector 99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Arrow Connector 100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2" name="Group 101"/>
          <p:cNvGrpSpPr/>
          <p:nvPr/>
        </p:nvGrpSpPr>
        <p:grpSpPr>
          <a:xfrm>
            <a:off x="2895600" y="5334000"/>
            <a:ext cx="381000" cy="228600"/>
            <a:chOff x="4419600" y="3810000"/>
            <a:chExt cx="381000" cy="228600"/>
          </a:xfrm>
        </p:grpSpPr>
        <p:cxnSp>
          <p:nvCxnSpPr>
            <p:cNvPr id="103" name="Straight Arrow Connector 102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4" name="Straight Arrow Connector 103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5" name="Group 104"/>
          <p:cNvGrpSpPr/>
          <p:nvPr/>
        </p:nvGrpSpPr>
        <p:grpSpPr>
          <a:xfrm>
            <a:off x="2133600" y="5334000"/>
            <a:ext cx="381000" cy="228600"/>
            <a:chOff x="4419600" y="3810000"/>
            <a:chExt cx="381000" cy="228600"/>
          </a:xfrm>
        </p:grpSpPr>
        <p:cxnSp>
          <p:nvCxnSpPr>
            <p:cNvPr id="106" name="Straight Arrow Connector 105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7" name="Straight Arrow Connector 106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8" name="Group 107"/>
          <p:cNvGrpSpPr/>
          <p:nvPr/>
        </p:nvGrpSpPr>
        <p:grpSpPr>
          <a:xfrm>
            <a:off x="1371600" y="5334000"/>
            <a:ext cx="381000" cy="228600"/>
            <a:chOff x="4419600" y="3810000"/>
            <a:chExt cx="381000" cy="228600"/>
          </a:xfrm>
        </p:grpSpPr>
        <p:cxnSp>
          <p:nvCxnSpPr>
            <p:cNvPr id="109" name="Straight Arrow Connector 108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0" name="Straight Arrow Connector 10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11" name="Group 110"/>
          <p:cNvGrpSpPr/>
          <p:nvPr/>
        </p:nvGrpSpPr>
        <p:grpSpPr>
          <a:xfrm>
            <a:off x="609600" y="5334000"/>
            <a:ext cx="381000" cy="228600"/>
            <a:chOff x="4419600" y="3810000"/>
            <a:chExt cx="381000" cy="228600"/>
          </a:xfrm>
        </p:grpSpPr>
        <p:cxnSp>
          <p:nvCxnSpPr>
            <p:cNvPr id="112" name="Straight Arrow Connector 111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3" name="Straight Arrow Connector 112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23488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Stall Propagation (1D)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9" name="Rectangle 78"/>
          <p:cNvSpPr/>
          <p:nvPr/>
        </p:nvSpPr>
        <p:spPr bwMode="auto">
          <a:xfrm>
            <a:off x="4800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5562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6324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7086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7848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610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28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990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752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14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3276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038600" y="5257800"/>
            <a:ext cx="3810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419600" y="5334000"/>
            <a:ext cx="381000" cy="228600"/>
            <a:chOff x="4419600" y="3810000"/>
            <a:chExt cx="381000" cy="228600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4" name="Group 53"/>
          <p:cNvGrpSpPr/>
          <p:nvPr/>
        </p:nvGrpSpPr>
        <p:grpSpPr>
          <a:xfrm>
            <a:off x="5181600" y="5334000"/>
            <a:ext cx="381000" cy="228600"/>
            <a:chOff x="4419600" y="3810000"/>
            <a:chExt cx="381000" cy="228600"/>
          </a:xfrm>
        </p:grpSpPr>
        <p:cxnSp>
          <p:nvCxnSpPr>
            <p:cNvPr id="85" name="Straight Arrow Connector 84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6" name="Straight Arrow Connector 85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87" name="Group 86"/>
          <p:cNvGrpSpPr/>
          <p:nvPr/>
        </p:nvGrpSpPr>
        <p:grpSpPr>
          <a:xfrm>
            <a:off x="5943600" y="5334000"/>
            <a:ext cx="381000" cy="228600"/>
            <a:chOff x="4419600" y="3810000"/>
            <a:chExt cx="381000" cy="228600"/>
          </a:xfrm>
        </p:grpSpPr>
        <p:cxnSp>
          <p:nvCxnSpPr>
            <p:cNvPr id="88" name="Straight Arrow Connector 8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0" name="Group 89"/>
          <p:cNvGrpSpPr/>
          <p:nvPr/>
        </p:nvGrpSpPr>
        <p:grpSpPr>
          <a:xfrm>
            <a:off x="6705600" y="5334000"/>
            <a:ext cx="381000" cy="228600"/>
            <a:chOff x="4419600" y="3810000"/>
            <a:chExt cx="381000" cy="228600"/>
          </a:xfrm>
        </p:grpSpPr>
        <p:cxnSp>
          <p:nvCxnSpPr>
            <p:cNvPr id="91" name="Straight Arrow Connector 90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2" name="Straight Arrow Connector 91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3" name="Group 92"/>
          <p:cNvGrpSpPr/>
          <p:nvPr/>
        </p:nvGrpSpPr>
        <p:grpSpPr>
          <a:xfrm>
            <a:off x="7467600" y="5334000"/>
            <a:ext cx="381000" cy="228600"/>
            <a:chOff x="4419600" y="3810000"/>
            <a:chExt cx="381000" cy="228600"/>
          </a:xfrm>
        </p:grpSpPr>
        <p:cxnSp>
          <p:nvCxnSpPr>
            <p:cNvPr id="94" name="Straight Arrow Connector 93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6" name="Group 95"/>
          <p:cNvGrpSpPr/>
          <p:nvPr/>
        </p:nvGrpSpPr>
        <p:grpSpPr>
          <a:xfrm>
            <a:off x="8229600" y="5334000"/>
            <a:ext cx="381000" cy="228600"/>
            <a:chOff x="4419600" y="3810000"/>
            <a:chExt cx="381000" cy="228600"/>
          </a:xfrm>
        </p:grpSpPr>
        <p:cxnSp>
          <p:nvCxnSpPr>
            <p:cNvPr id="97" name="Straight Arrow Connector 96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8" name="Straight Arrow Connector 97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9" name="Group 98"/>
          <p:cNvGrpSpPr/>
          <p:nvPr/>
        </p:nvGrpSpPr>
        <p:grpSpPr>
          <a:xfrm>
            <a:off x="3657600" y="5334000"/>
            <a:ext cx="381000" cy="228600"/>
            <a:chOff x="4419600" y="3810000"/>
            <a:chExt cx="381000" cy="228600"/>
          </a:xfrm>
        </p:grpSpPr>
        <p:cxnSp>
          <p:nvCxnSpPr>
            <p:cNvPr id="100" name="Straight Arrow Connector 99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Arrow Connector 100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2" name="Group 101"/>
          <p:cNvGrpSpPr/>
          <p:nvPr/>
        </p:nvGrpSpPr>
        <p:grpSpPr>
          <a:xfrm>
            <a:off x="2895600" y="5334000"/>
            <a:ext cx="381000" cy="228600"/>
            <a:chOff x="4419600" y="3810000"/>
            <a:chExt cx="381000" cy="228600"/>
          </a:xfrm>
        </p:grpSpPr>
        <p:cxnSp>
          <p:nvCxnSpPr>
            <p:cNvPr id="103" name="Straight Arrow Connector 102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4" name="Straight Arrow Connector 103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5" name="Group 104"/>
          <p:cNvGrpSpPr/>
          <p:nvPr/>
        </p:nvGrpSpPr>
        <p:grpSpPr>
          <a:xfrm>
            <a:off x="2133600" y="5334000"/>
            <a:ext cx="381000" cy="228600"/>
            <a:chOff x="4419600" y="3810000"/>
            <a:chExt cx="381000" cy="228600"/>
          </a:xfrm>
        </p:grpSpPr>
        <p:cxnSp>
          <p:nvCxnSpPr>
            <p:cNvPr id="106" name="Straight Arrow Connector 105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7" name="Straight Arrow Connector 106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8" name="Group 107"/>
          <p:cNvGrpSpPr/>
          <p:nvPr/>
        </p:nvGrpSpPr>
        <p:grpSpPr>
          <a:xfrm>
            <a:off x="1371600" y="5334000"/>
            <a:ext cx="381000" cy="228600"/>
            <a:chOff x="4419600" y="3810000"/>
            <a:chExt cx="381000" cy="228600"/>
          </a:xfrm>
        </p:grpSpPr>
        <p:cxnSp>
          <p:nvCxnSpPr>
            <p:cNvPr id="109" name="Straight Arrow Connector 108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0" name="Straight Arrow Connector 10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11" name="Group 110"/>
          <p:cNvGrpSpPr/>
          <p:nvPr/>
        </p:nvGrpSpPr>
        <p:grpSpPr>
          <a:xfrm>
            <a:off x="609600" y="5334000"/>
            <a:ext cx="381000" cy="228600"/>
            <a:chOff x="4419600" y="3810000"/>
            <a:chExt cx="381000" cy="228600"/>
          </a:xfrm>
        </p:grpSpPr>
        <p:cxnSp>
          <p:nvCxnSpPr>
            <p:cNvPr id="112" name="Straight Arrow Connector 111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3" name="Straight Arrow Connector 112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5" name="Straight Connector 4"/>
          <p:cNvCxnSpPr/>
          <p:nvPr/>
        </p:nvCxnSpPr>
        <p:spPr bwMode="auto">
          <a:xfrm flipV="1">
            <a:off x="152400" y="4876800"/>
            <a:ext cx="88392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76200" y="1219200"/>
            <a:ext cx="817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time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 flipH="1" flipV="1">
            <a:off x="3276600" y="4419600"/>
            <a:ext cx="1905000" cy="4572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80971" y="47360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-533400" y="1600200"/>
            <a:ext cx="685800" cy="1752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152400" y="1752600"/>
            <a:ext cx="0" cy="3200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581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 bwMode="auto">
          <a:xfrm>
            <a:off x="-533400" y="1600200"/>
            <a:ext cx="685800" cy="1752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Stall Propagation (1D)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79" name="Rectangle 78"/>
          <p:cNvSpPr/>
          <p:nvPr/>
        </p:nvSpPr>
        <p:spPr bwMode="auto">
          <a:xfrm>
            <a:off x="4800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5562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6324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7086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7848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610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28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990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752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14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3276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038600" y="5257800"/>
            <a:ext cx="3810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419600" y="5334000"/>
            <a:ext cx="381000" cy="228600"/>
            <a:chOff x="4419600" y="3810000"/>
            <a:chExt cx="381000" cy="228600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4" name="Group 53"/>
          <p:cNvGrpSpPr/>
          <p:nvPr/>
        </p:nvGrpSpPr>
        <p:grpSpPr>
          <a:xfrm>
            <a:off x="5181600" y="5334000"/>
            <a:ext cx="381000" cy="228600"/>
            <a:chOff x="4419600" y="3810000"/>
            <a:chExt cx="381000" cy="228600"/>
          </a:xfrm>
        </p:grpSpPr>
        <p:cxnSp>
          <p:nvCxnSpPr>
            <p:cNvPr id="85" name="Straight Arrow Connector 84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6" name="Straight Arrow Connector 85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87" name="Group 86"/>
          <p:cNvGrpSpPr/>
          <p:nvPr/>
        </p:nvGrpSpPr>
        <p:grpSpPr>
          <a:xfrm>
            <a:off x="5943600" y="5334000"/>
            <a:ext cx="381000" cy="228600"/>
            <a:chOff x="4419600" y="3810000"/>
            <a:chExt cx="381000" cy="228600"/>
          </a:xfrm>
        </p:grpSpPr>
        <p:cxnSp>
          <p:nvCxnSpPr>
            <p:cNvPr id="88" name="Straight Arrow Connector 8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0" name="Group 89"/>
          <p:cNvGrpSpPr/>
          <p:nvPr/>
        </p:nvGrpSpPr>
        <p:grpSpPr>
          <a:xfrm>
            <a:off x="6705600" y="5334000"/>
            <a:ext cx="381000" cy="228600"/>
            <a:chOff x="4419600" y="3810000"/>
            <a:chExt cx="381000" cy="228600"/>
          </a:xfrm>
        </p:grpSpPr>
        <p:cxnSp>
          <p:nvCxnSpPr>
            <p:cNvPr id="91" name="Straight Arrow Connector 90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2" name="Straight Arrow Connector 91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3" name="Group 92"/>
          <p:cNvGrpSpPr/>
          <p:nvPr/>
        </p:nvGrpSpPr>
        <p:grpSpPr>
          <a:xfrm>
            <a:off x="7467600" y="5334000"/>
            <a:ext cx="381000" cy="228600"/>
            <a:chOff x="4419600" y="3810000"/>
            <a:chExt cx="381000" cy="228600"/>
          </a:xfrm>
        </p:grpSpPr>
        <p:cxnSp>
          <p:nvCxnSpPr>
            <p:cNvPr id="94" name="Straight Arrow Connector 93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6" name="Group 95"/>
          <p:cNvGrpSpPr/>
          <p:nvPr/>
        </p:nvGrpSpPr>
        <p:grpSpPr>
          <a:xfrm>
            <a:off x="8229600" y="5334000"/>
            <a:ext cx="381000" cy="228600"/>
            <a:chOff x="4419600" y="3810000"/>
            <a:chExt cx="381000" cy="228600"/>
          </a:xfrm>
        </p:grpSpPr>
        <p:cxnSp>
          <p:nvCxnSpPr>
            <p:cNvPr id="97" name="Straight Arrow Connector 96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8" name="Straight Arrow Connector 97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9" name="Group 98"/>
          <p:cNvGrpSpPr/>
          <p:nvPr/>
        </p:nvGrpSpPr>
        <p:grpSpPr>
          <a:xfrm>
            <a:off x="3657600" y="5334000"/>
            <a:ext cx="381000" cy="228600"/>
            <a:chOff x="4419600" y="3810000"/>
            <a:chExt cx="381000" cy="228600"/>
          </a:xfrm>
        </p:grpSpPr>
        <p:cxnSp>
          <p:nvCxnSpPr>
            <p:cNvPr id="100" name="Straight Arrow Connector 99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Arrow Connector 100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2" name="Group 101"/>
          <p:cNvGrpSpPr/>
          <p:nvPr/>
        </p:nvGrpSpPr>
        <p:grpSpPr>
          <a:xfrm>
            <a:off x="2895600" y="5334000"/>
            <a:ext cx="381000" cy="228600"/>
            <a:chOff x="4419600" y="3810000"/>
            <a:chExt cx="381000" cy="228600"/>
          </a:xfrm>
        </p:grpSpPr>
        <p:cxnSp>
          <p:nvCxnSpPr>
            <p:cNvPr id="103" name="Straight Arrow Connector 102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4" name="Straight Arrow Connector 103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5" name="Group 104"/>
          <p:cNvGrpSpPr/>
          <p:nvPr/>
        </p:nvGrpSpPr>
        <p:grpSpPr>
          <a:xfrm>
            <a:off x="2133600" y="5334000"/>
            <a:ext cx="381000" cy="228600"/>
            <a:chOff x="4419600" y="3810000"/>
            <a:chExt cx="381000" cy="228600"/>
          </a:xfrm>
        </p:grpSpPr>
        <p:cxnSp>
          <p:nvCxnSpPr>
            <p:cNvPr id="106" name="Straight Arrow Connector 105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7" name="Straight Arrow Connector 106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8" name="Group 107"/>
          <p:cNvGrpSpPr/>
          <p:nvPr/>
        </p:nvGrpSpPr>
        <p:grpSpPr>
          <a:xfrm>
            <a:off x="1371600" y="5334000"/>
            <a:ext cx="381000" cy="228600"/>
            <a:chOff x="4419600" y="3810000"/>
            <a:chExt cx="381000" cy="228600"/>
          </a:xfrm>
        </p:grpSpPr>
        <p:cxnSp>
          <p:nvCxnSpPr>
            <p:cNvPr id="109" name="Straight Arrow Connector 108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0" name="Straight Arrow Connector 10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11" name="Group 110"/>
          <p:cNvGrpSpPr/>
          <p:nvPr/>
        </p:nvGrpSpPr>
        <p:grpSpPr>
          <a:xfrm>
            <a:off x="609600" y="5334000"/>
            <a:ext cx="381000" cy="228600"/>
            <a:chOff x="4419600" y="3810000"/>
            <a:chExt cx="381000" cy="228600"/>
          </a:xfrm>
        </p:grpSpPr>
        <p:cxnSp>
          <p:nvCxnSpPr>
            <p:cNvPr id="112" name="Straight Arrow Connector 111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3" name="Straight Arrow Connector 112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5" name="Straight Connector 4"/>
          <p:cNvCxnSpPr/>
          <p:nvPr/>
        </p:nvCxnSpPr>
        <p:spPr bwMode="auto">
          <a:xfrm flipV="1">
            <a:off x="152400" y="4876800"/>
            <a:ext cx="88392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76200" y="1219200"/>
            <a:ext cx="817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time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 flipH="1" flipV="1">
            <a:off x="3276600" y="4419600"/>
            <a:ext cx="1905000" cy="4572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80971" y="47360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152400" y="1752600"/>
            <a:ext cx="0" cy="3200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9320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Stall Propagation (1D)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79" name="Rectangle 78"/>
          <p:cNvSpPr/>
          <p:nvPr/>
        </p:nvSpPr>
        <p:spPr bwMode="auto">
          <a:xfrm>
            <a:off x="4800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5562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6324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7086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7848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610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28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990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752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2514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3276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038600" y="5257800"/>
            <a:ext cx="3810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419600" y="5334000"/>
            <a:ext cx="381000" cy="228600"/>
            <a:chOff x="4419600" y="3810000"/>
            <a:chExt cx="381000" cy="228600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4" name="Group 53"/>
          <p:cNvGrpSpPr/>
          <p:nvPr/>
        </p:nvGrpSpPr>
        <p:grpSpPr>
          <a:xfrm>
            <a:off x="5181600" y="5334000"/>
            <a:ext cx="381000" cy="228600"/>
            <a:chOff x="4419600" y="3810000"/>
            <a:chExt cx="381000" cy="228600"/>
          </a:xfrm>
        </p:grpSpPr>
        <p:cxnSp>
          <p:nvCxnSpPr>
            <p:cNvPr id="85" name="Straight Arrow Connector 84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6" name="Straight Arrow Connector 85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87" name="Group 86"/>
          <p:cNvGrpSpPr/>
          <p:nvPr/>
        </p:nvGrpSpPr>
        <p:grpSpPr>
          <a:xfrm>
            <a:off x="5943600" y="5334000"/>
            <a:ext cx="381000" cy="228600"/>
            <a:chOff x="4419600" y="3810000"/>
            <a:chExt cx="381000" cy="228600"/>
          </a:xfrm>
        </p:grpSpPr>
        <p:cxnSp>
          <p:nvCxnSpPr>
            <p:cNvPr id="88" name="Straight Arrow Connector 8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0" name="Group 89"/>
          <p:cNvGrpSpPr/>
          <p:nvPr/>
        </p:nvGrpSpPr>
        <p:grpSpPr>
          <a:xfrm>
            <a:off x="6705600" y="5334000"/>
            <a:ext cx="381000" cy="228600"/>
            <a:chOff x="4419600" y="3810000"/>
            <a:chExt cx="381000" cy="228600"/>
          </a:xfrm>
        </p:grpSpPr>
        <p:cxnSp>
          <p:nvCxnSpPr>
            <p:cNvPr id="91" name="Straight Arrow Connector 90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2" name="Straight Arrow Connector 91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3" name="Group 92"/>
          <p:cNvGrpSpPr/>
          <p:nvPr/>
        </p:nvGrpSpPr>
        <p:grpSpPr>
          <a:xfrm>
            <a:off x="7467600" y="5334000"/>
            <a:ext cx="381000" cy="228600"/>
            <a:chOff x="4419600" y="3810000"/>
            <a:chExt cx="381000" cy="228600"/>
          </a:xfrm>
        </p:grpSpPr>
        <p:cxnSp>
          <p:nvCxnSpPr>
            <p:cNvPr id="94" name="Straight Arrow Connector 93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6" name="Group 95"/>
          <p:cNvGrpSpPr/>
          <p:nvPr/>
        </p:nvGrpSpPr>
        <p:grpSpPr>
          <a:xfrm>
            <a:off x="8229600" y="5334000"/>
            <a:ext cx="381000" cy="228600"/>
            <a:chOff x="4419600" y="3810000"/>
            <a:chExt cx="381000" cy="228600"/>
          </a:xfrm>
        </p:grpSpPr>
        <p:cxnSp>
          <p:nvCxnSpPr>
            <p:cNvPr id="97" name="Straight Arrow Connector 96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8" name="Straight Arrow Connector 97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9" name="Group 98"/>
          <p:cNvGrpSpPr/>
          <p:nvPr/>
        </p:nvGrpSpPr>
        <p:grpSpPr>
          <a:xfrm>
            <a:off x="3657600" y="5334000"/>
            <a:ext cx="381000" cy="228600"/>
            <a:chOff x="4419600" y="3810000"/>
            <a:chExt cx="381000" cy="228600"/>
          </a:xfrm>
        </p:grpSpPr>
        <p:cxnSp>
          <p:nvCxnSpPr>
            <p:cNvPr id="100" name="Straight Arrow Connector 99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Arrow Connector 100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2" name="Group 101"/>
          <p:cNvGrpSpPr/>
          <p:nvPr/>
        </p:nvGrpSpPr>
        <p:grpSpPr>
          <a:xfrm>
            <a:off x="2895600" y="5334000"/>
            <a:ext cx="381000" cy="228600"/>
            <a:chOff x="4419600" y="3810000"/>
            <a:chExt cx="381000" cy="228600"/>
          </a:xfrm>
        </p:grpSpPr>
        <p:cxnSp>
          <p:nvCxnSpPr>
            <p:cNvPr id="103" name="Straight Arrow Connector 102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4" name="Straight Arrow Connector 103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5" name="Group 104"/>
          <p:cNvGrpSpPr/>
          <p:nvPr/>
        </p:nvGrpSpPr>
        <p:grpSpPr>
          <a:xfrm>
            <a:off x="2133600" y="5334000"/>
            <a:ext cx="381000" cy="228600"/>
            <a:chOff x="4419600" y="3810000"/>
            <a:chExt cx="381000" cy="228600"/>
          </a:xfrm>
        </p:grpSpPr>
        <p:cxnSp>
          <p:nvCxnSpPr>
            <p:cNvPr id="106" name="Straight Arrow Connector 105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7" name="Straight Arrow Connector 106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8" name="Group 107"/>
          <p:cNvGrpSpPr/>
          <p:nvPr/>
        </p:nvGrpSpPr>
        <p:grpSpPr>
          <a:xfrm>
            <a:off x="1371600" y="5334000"/>
            <a:ext cx="381000" cy="228600"/>
            <a:chOff x="4419600" y="3810000"/>
            <a:chExt cx="381000" cy="228600"/>
          </a:xfrm>
        </p:grpSpPr>
        <p:cxnSp>
          <p:nvCxnSpPr>
            <p:cNvPr id="109" name="Straight Arrow Connector 108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0" name="Straight Arrow Connector 10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11" name="Group 110"/>
          <p:cNvGrpSpPr/>
          <p:nvPr/>
        </p:nvGrpSpPr>
        <p:grpSpPr>
          <a:xfrm>
            <a:off x="609600" y="5334000"/>
            <a:ext cx="381000" cy="228600"/>
            <a:chOff x="4419600" y="3810000"/>
            <a:chExt cx="381000" cy="228600"/>
          </a:xfrm>
        </p:grpSpPr>
        <p:cxnSp>
          <p:nvCxnSpPr>
            <p:cNvPr id="112" name="Straight Arrow Connector 111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3" name="Straight Arrow Connector 112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5" name="Straight Connector 4"/>
          <p:cNvCxnSpPr/>
          <p:nvPr/>
        </p:nvCxnSpPr>
        <p:spPr bwMode="auto">
          <a:xfrm flipV="1">
            <a:off x="152400" y="4876800"/>
            <a:ext cx="88392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76200" y="1219200"/>
            <a:ext cx="817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time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 flipH="1" flipV="1">
            <a:off x="3276600" y="4419600"/>
            <a:ext cx="1905000" cy="4572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80971" y="47360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-533400" y="1600200"/>
            <a:ext cx="685800" cy="1752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152400" y="1752600"/>
            <a:ext cx="0" cy="3200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9" name="TextBox 68"/>
          <p:cNvSpPr txBox="1"/>
          <p:nvPr/>
        </p:nvSpPr>
        <p:spPr>
          <a:xfrm>
            <a:off x="1794971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8" name="Isosceles Triangle 67"/>
          <p:cNvSpPr/>
          <p:nvPr/>
        </p:nvSpPr>
        <p:spPr bwMode="auto">
          <a:xfrm flipH="1" flipV="1">
            <a:off x="990600" y="3886200"/>
            <a:ext cx="1905000" cy="4572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72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Stall Propagation (1D)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79" name="Rectangle 78"/>
          <p:cNvSpPr/>
          <p:nvPr/>
        </p:nvSpPr>
        <p:spPr bwMode="auto">
          <a:xfrm>
            <a:off x="4800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5562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6324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7086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7848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610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28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990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752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2514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3276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038600" y="5257800"/>
            <a:ext cx="3810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419600" y="5334000"/>
            <a:ext cx="381000" cy="228600"/>
            <a:chOff x="4419600" y="3810000"/>
            <a:chExt cx="381000" cy="228600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4" name="Group 53"/>
          <p:cNvGrpSpPr/>
          <p:nvPr/>
        </p:nvGrpSpPr>
        <p:grpSpPr>
          <a:xfrm>
            <a:off x="5181600" y="5334000"/>
            <a:ext cx="381000" cy="228600"/>
            <a:chOff x="4419600" y="3810000"/>
            <a:chExt cx="381000" cy="228600"/>
          </a:xfrm>
        </p:grpSpPr>
        <p:cxnSp>
          <p:nvCxnSpPr>
            <p:cNvPr id="85" name="Straight Arrow Connector 84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6" name="Straight Arrow Connector 85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87" name="Group 86"/>
          <p:cNvGrpSpPr/>
          <p:nvPr/>
        </p:nvGrpSpPr>
        <p:grpSpPr>
          <a:xfrm>
            <a:off x="5943600" y="5334000"/>
            <a:ext cx="381000" cy="228600"/>
            <a:chOff x="4419600" y="3810000"/>
            <a:chExt cx="381000" cy="228600"/>
          </a:xfrm>
        </p:grpSpPr>
        <p:cxnSp>
          <p:nvCxnSpPr>
            <p:cNvPr id="88" name="Straight Arrow Connector 8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0" name="Group 89"/>
          <p:cNvGrpSpPr/>
          <p:nvPr/>
        </p:nvGrpSpPr>
        <p:grpSpPr>
          <a:xfrm>
            <a:off x="6705600" y="5334000"/>
            <a:ext cx="381000" cy="228600"/>
            <a:chOff x="4419600" y="3810000"/>
            <a:chExt cx="381000" cy="228600"/>
          </a:xfrm>
        </p:grpSpPr>
        <p:cxnSp>
          <p:nvCxnSpPr>
            <p:cNvPr id="91" name="Straight Arrow Connector 90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2" name="Straight Arrow Connector 91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3" name="Group 92"/>
          <p:cNvGrpSpPr/>
          <p:nvPr/>
        </p:nvGrpSpPr>
        <p:grpSpPr>
          <a:xfrm>
            <a:off x="7467600" y="5334000"/>
            <a:ext cx="381000" cy="228600"/>
            <a:chOff x="4419600" y="3810000"/>
            <a:chExt cx="381000" cy="228600"/>
          </a:xfrm>
        </p:grpSpPr>
        <p:cxnSp>
          <p:nvCxnSpPr>
            <p:cNvPr id="94" name="Straight Arrow Connector 93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6" name="Group 95"/>
          <p:cNvGrpSpPr/>
          <p:nvPr/>
        </p:nvGrpSpPr>
        <p:grpSpPr>
          <a:xfrm>
            <a:off x="8229600" y="5334000"/>
            <a:ext cx="381000" cy="228600"/>
            <a:chOff x="4419600" y="3810000"/>
            <a:chExt cx="381000" cy="228600"/>
          </a:xfrm>
        </p:grpSpPr>
        <p:cxnSp>
          <p:nvCxnSpPr>
            <p:cNvPr id="97" name="Straight Arrow Connector 96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8" name="Straight Arrow Connector 97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9" name="Group 98"/>
          <p:cNvGrpSpPr/>
          <p:nvPr/>
        </p:nvGrpSpPr>
        <p:grpSpPr>
          <a:xfrm>
            <a:off x="3657600" y="5334000"/>
            <a:ext cx="381000" cy="228600"/>
            <a:chOff x="4419600" y="3810000"/>
            <a:chExt cx="381000" cy="228600"/>
          </a:xfrm>
        </p:grpSpPr>
        <p:cxnSp>
          <p:nvCxnSpPr>
            <p:cNvPr id="100" name="Straight Arrow Connector 99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Arrow Connector 100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2" name="Group 101"/>
          <p:cNvGrpSpPr/>
          <p:nvPr/>
        </p:nvGrpSpPr>
        <p:grpSpPr>
          <a:xfrm>
            <a:off x="2895600" y="5334000"/>
            <a:ext cx="381000" cy="228600"/>
            <a:chOff x="4419600" y="3810000"/>
            <a:chExt cx="381000" cy="228600"/>
          </a:xfrm>
        </p:grpSpPr>
        <p:cxnSp>
          <p:nvCxnSpPr>
            <p:cNvPr id="103" name="Straight Arrow Connector 102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4" name="Straight Arrow Connector 103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5" name="Group 104"/>
          <p:cNvGrpSpPr/>
          <p:nvPr/>
        </p:nvGrpSpPr>
        <p:grpSpPr>
          <a:xfrm>
            <a:off x="2133600" y="5334000"/>
            <a:ext cx="381000" cy="228600"/>
            <a:chOff x="4419600" y="3810000"/>
            <a:chExt cx="381000" cy="228600"/>
          </a:xfrm>
        </p:grpSpPr>
        <p:cxnSp>
          <p:nvCxnSpPr>
            <p:cNvPr id="106" name="Straight Arrow Connector 105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7" name="Straight Arrow Connector 106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8" name="Group 107"/>
          <p:cNvGrpSpPr/>
          <p:nvPr/>
        </p:nvGrpSpPr>
        <p:grpSpPr>
          <a:xfrm>
            <a:off x="1371600" y="5334000"/>
            <a:ext cx="381000" cy="228600"/>
            <a:chOff x="4419600" y="3810000"/>
            <a:chExt cx="381000" cy="228600"/>
          </a:xfrm>
        </p:grpSpPr>
        <p:cxnSp>
          <p:nvCxnSpPr>
            <p:cNvPr id="109" name="Straight Arrow Connector 108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0" name="Straight Arrow Connector 10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11" name="Group 110"/>
          <p:cNvGrpSpPr/>
          <p:nvPr/>
        </p:nvGrpSpPr>
        <p:grpSpPr>
          <a:xfrm>
            <a:off x="609600" y="5334000"/>
            <a:ext cx="381000" cy="228600"/>
            <a:chOff x="4419600" y="3810000"/>
            <a:chExt cx="381000" cy="228600"/>
          </a:xfrm>
        </p:grpSpPr>
        <p:cxnSp>
          <p:nvCxnSpPr>
            <p:cNvPr id="112" name="Straight Arrow Connector 111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3" name="Straight Arrow Connector 112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5" name="Straight Connector 4"/>
          <p:cNvCxnSpPr/>
          <p:nvPr/>
        </p:nvCxnSpPr>
        <p:spPr bwMode="auto">
          <a:xfrm flipV="1">
            <a:off x="152400" y="4876800"/>
            <a:ext cx="88392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76200" y="1219200"/>
            <a:ext cx="817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time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 flipH="1" flipV="1">
            <a:off x="3276600" y="4419600"/>
            <a:ext cx="1905000" cy="4572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80971" y="47360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-533400" y="1600200"/>
            <a:ext cx="685800" cy="1752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152400" y="1752600"/>
            <a:ext cx="0" cy="3200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9" name="TextBox 68"/>
          <p:cNvSpPr txBox="1"/>
          <p:nvPr/>
        </p:nvSpPr>
        <p:spPr>
          <a:xfrm>
            <a:off x="1794971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8" name="Isosceles Triangle 67"/>
          <p:cNvSpPr/>
          <p:nvPr/>
        </p:nvSpPr>
        <p:spPr bwMode="auto">
          <a:xfrm flipH="1" flipV="1">
            <a:off x="990600" y="3886200"/>
            <a:ext cx="1905000" cy="4572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7" name="Trapezoid 56"/>
          <p:cNvSpPr/>
          <p:nvPr/>
        </p:nvSpPr>
        <p:spPr bwMode="auto">
          <a:xfrm flipV="1">
            <a:off x="2514600" y="3886200"/>
            <a:ext cx="3429000" cy="457200"/>
          </a:xfrm>
          <a:prstGeom prst="trapezoid">
            <a:avLst>
              <a:gd name="adj" fmla="val 163276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40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verclocki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" y="-200891"/>
            <a:ext cx="7926520" cy="70257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Overclocking… is it safe?</a:t>
            </a:r>
            <a:b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3.8GHz		4.2 V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2133600" y="2743200"/>
            <a:ext cx="2438400" cy="1905000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3.818GHz !!!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886200" y="3200400"/>
            <a:ext cx="2362200" cy="1981200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4.210V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50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" presetID="3" presetClass="exit" presetSubtype="1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/>
      <p:bldP spid="9" grpId="0" animBg="1"/>
      <p:bldP spid="9" grpId="1" animBg="1"/>
      <p:bldP spid="8" grpId="0" animBg="1"/>
      <p:bldP spid="8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Stall Propagation (1D)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79" name="Rectangle 78"/>
          <p:cNvSpPr/>
          <p:nvPr/>
        </p:nvSpPr>
        <p:spPr bwMode="auto">
          <a:xfrm>
            <a:off x="4800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5562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6324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7086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7848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610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28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990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752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2514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3276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038600" y="5257800"/>
            <a:ext cx="3810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419600" y="5334000"/>
            <a:ext cx="381000" cy="228600"/>
            <a:chOff x="4419600" y="3810000"/>
            <a:chExt cx="381000" cy="228600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4" name="Group 53"/>
          <p:cNvGrpSpPr/>
          <p:nvPr/>
        </p:nvGrpSpPr>
        <p:grpSpPr>
          <a:xfrm>
            <a:off x="5181600" y="5334000"/>
            <a:ext cx="381000" cy="228600"/>
            <a:chOff x="4419600" y="3810000"/>
            <a:chExt cx="381000" cy="228600"/>
          </a:xfrm>
        </p:grpSpPr>
        <p:cxnSp>
          <p:nvCxnSpPr>
            <p:cNvPr id="85" name="Straight Arrow Connector 84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6" name="Straight Arrow Connector 85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87" name="Group 86"/>
          <p:cNvGrpSpPr/>
          <p:nvPr/>
        </p:nvGrpSpPr>
        <p:grpSpPr>
          <a:xfrm>
            <a:off x="5943600" y="5334000"/>
            <a:ext cx="381000" cy="228600"/>
            <a:chOff x="4419600" y="3810000"/>
            <a:chExt cx="381000" cy="228600"/>
          </a:xfrm>
        </p:grpSpPr>
        <p:cxnSp>
          <p:nvCxnSpPr>
            <p:cNvPr id="88" name="Straight Arrow Connector 8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0" name="Group 89"/>
          <p:cNvGrpSpPr/>
          <p:nvPr/>
        </p:nvGrpSpPr>
        <p:grpSpPr>
          <a:xfrm>
            <a:off x="6705600" y="5334000"/>
            <a:ext cx="381000" cy="228600"/>
            <a:chOff x="4419600" y="3810000"/>
            <a:chExt cx="381000" cy="228600"/>
          </a:xfrm>
        </p:grpSpPr>
        <p:cxnSp>
          <p:nvCxnSpPr>
            <p:cNvPr id="91" name="Straight Arrow Connector 90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2" name="Straight Arrow Connector 91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3" name="Group 92"/>
          <p:cNvGrpSpPr/>
          <p:nvPr/>
        </p:nvGrpSpPr>
        <p:grpSpPr>
          <a:xfrm>
            <a:off x="7467600" y="5334000"/>
            <a:ext cx="381000" cy="228600"/>
            <a:chOff x="4419600" y="3810000"/>
            <a:chExt cx="381000" cy="228600"/>
          </a:xfrm>
        </p:grpSpPr>
        <p:cxnSp>
          <p:nvCxnSpPr>
            <p:cNvPr id="94" name="Straight Arrow Connector 93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6" name="Group 95"/>
          <p:cNvGrpSpPr/>
          <p:nvPr/>
        </p:nvGrpSpPr>
        <p:grpSpPr>
          <a:xfrm>
            <a:off x="8229600" y="5334000"/>
            <a:ext cx="381000" cy="228600"/>
            <a:chOff x="4419600" y="3810000"/>
            <a:chExt cx="381000" cy="228600"/>
          </a:xfrm>
        </p:grpSpPr>
        <p:cxnSp>
          <p:nvCxnSpPr>
            <p:cNvPr id="97" name="Straight Arrow Connector 96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8" name="Straight Arrow Connector 97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9" name="Group 98"/>
          <p:cNvGrpSpPr/>
          <p:nvPr/>
        </p:nvGrpSpPr>
        <p:grpSpPr>
          <a:xfrm>
            <a:off x="3657600" y="5334000"/>
            <a:ext cx="381000" cy="228600"/>
            <a:chOff x="4419600" y="3810000"/>
            <a:chExt cx="381000" cy="228600"/>
          </a:xfrm>
        </p:grpSpPr>
        <p:cxnSp>
          <p:nvCxnSpPr>
            <p:cNvPr id="100" name="Straight Arrow Connector 99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Arrow Connector 100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2" name="Group 101"/>
          <p:cNvGrpSpPr/>
          <p:nvPr/>
        </p:nvGrpSpPr>
        <p:grpSpPr>
          <a:xfrm>
            <a:off x="2895600" y="5334000"/>
            <a:ext cx="381000" cy="228600"/>
            <a:chOff x="4419600" y="3810000"/>
            <a:chExt cx="381000" cy="228600"/>
          </a:xfrm>
        </p:grpSpPr>
        <p:cxnSp>
          <p:nvCxnSpPr>
            <p:cNvPr id="103" name="Straight Arrow Connector 102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4" name="Straight Arrow Connector 103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5" name="Group 104"/>
          <p:cNvGrpSpPr/>
          <p:nvPr/>
        </p:nvGrpSpPr>
        <p:grpSpPr>
          <a:xfrm>
            <a:off x="2133600" y="5334000"/>
            <a:ext cx="381000" cy="228600"/>
            <a:chOff x="4419600" y="3810000"/>
            <a:chExt cx="381000" cy="228600"/>
          </a:xfrm>
        </p:grpSpPr>
        <p:cxnSp>
          <p:nvCxnSpPr>
            <p:cNvPr id="106" name="Straight Arrow Connector 105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7" name="Straight Arrow Connector 106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8" name="Group 107"/>
          <p:cNvGrpSpPr/>
          <p:nvPr/>
        </p:nvGrpSpPr>
        <p:grpSpPr>
          <a:xfrm>
            <a:off x="1371600" y="5334000"/>
            <a:ext cx="381000" cy="228600"/>
            <a:chOff x="4419600" y="3810000"/>
            <a:chExt cx="381000" cy="228600"/>
          </a:xfrm>
        </p:grpSpPr>
        <p:cxnSp>
          <p:nvCxnSpPr>
            <p:cNvPr id="109" name="Straight Arrow Connector 108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0" name="Straight Arrow Connector 10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11" name="Group 110"/>
          <p:cNvGrpSpPr/>
          <p:nvPr/>
        </p:nvGrpSpPr>
        <p:grpSpPr>
          <a:xfrm>
            <a:off x="609600" y="5334000"/>
            <a:ext cx="381000" cy="228600"/>
            <a:chOff x="4419600" y="3810000"/>
            <a:chExt cx="381000" cy="228600"/>
          </a:xfrm>
        </p:grpSpPr>
        <p:cxnSp>
          <p:nvCxnSpPr>
            <p:cNvPr id="112" name="Straight Arrow Connector 111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3" name="Straight Arrow Connector 112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5" name="Straight Connector 4"/>
          <p:cNvCxnSpPr/>
          <p:nvPr/>
        </p:nvCxnSpPr>
        <p:spPr bwMode="auto">
          <a:xfrm flipV="1">
            <a:off x="152400" y="4876800"/>
            <a:ext cx="88392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76200" y="1219200"/>
            <a:ext cx="817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time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 flipH="1" flipV="1">
            <a:off x="3276600" y="4419600"/>
            <a:ext cx="1905000" cy="4572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80971" y="47360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-533400" y="1600200"/>
            <a:ext cx="685800" cy="1752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152400" y="1752600"/>
            <a:ext cx="0" cy="3200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9" name="TextBox 68"/>
          <p:cNvSpPr txBox="1"/>
          <p:nvPr/>
        </p:nvSpPr>
        <p:spPr>
          <a:xfrm>
            <a:off x="1794971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8" name="Isosceles Triangle 67"/>
          <p:cNvSpPr/>
          <p:nvPr/>
        </p:nvSpPr>
        <p:spPr bwMode="auto">
          <a:xfrm flipH="1" flipV="1">
            <a:off x="990600" y="3886200"/>
            <a:ext cx="1905000" cy="4572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7" name="Trapezoid 56"/>
          <p:cNvSpPr/>
          <p:nvPr/>
        </p:nvSpPr>
        <p:spPr bwMode="auto">
          <a:xfrm flipV="1">
            <a:off x="2514600" y="3886200"/>
            <a:ext cx="3429000" cy="457200"/>
          </a:xfrm>
          <a:prstGeom prst="trapezoid">
            <a:avLst>
              <a:gd name="adj" fmla="val 163276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84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Stall Propagation (1D)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79" name="Rectangle 78"/>
          <p:cNvSpPr/>
          <p:nvPr/>
        </p:nvSpPr>
        <p:spPr bwMode="auto">
          <a:xfrm>
            <a:off x="4800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5562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6324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7086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7848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610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28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990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752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2514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3276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038600" y="5257800"/>
            <a:ext cx="3810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419600" y="5334000"/>
            <a:ext cx="381000" cy="228600"/>
            <a:chOff x="4419600" y="3810000"/>
            <a:chExt cx="381000" cy="228600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4" name="Group 53"/>
          <p:cNvGrpSpPr/>
          <p:nvPr/>
        </p:nvGrpSpPr>
        <p:grpSpPr>
          <a:xfrm>
            <a:off x="5181600" y="5334000"/>
            <a:ext cx="381000" cy="228600"/>
            <a:chOff x="4419600" y="3810000"/>
            <a:chExt cx="381000" cy="228600"/>
          </a:xfrm>
        </p:grpSpPr>
        <p:cxnSp>
          <p:nvCxnSpPr>
            <p:cNvPr id="85" name="Straight Arrow Connector 84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6" name="Straight Arrow Connector 85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87" name="Group 86"/>
          <p:cNvGrpSpPr/>
          <p:nvPr/>
        </p:nvGrpSpPr>
        <p:grpSpPr>
          <a:xfrm>
            <a:off x="5943600" y="5334000"/>
            <a:ext cx="381000" cy="228600"/>
            <a:chOff x="4419600" y="3810000"/>
            <a:chExt cx="381000" cy="228600"/>
          </a:xfrm>
        </p:grpSpPr>
        <p:cxnSp>
          <p:nvCxnSpPr>
            <p:cNvPr id="88" name="Straight Arrow Connector 8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0" name="Group 89"/>
          <p:cNvGrpSpPr/>
          <p:nvPr/>
        </p:nvGrpSpPr>
        <p:grpSpPr>
          <a:xfrm>
            <a:off x="6705600" y="5334000"/>
            <a:ext cx="381000" cy="228600"/>
            <a:chOff x="4419600" y="3810000"/>
            <a:chExt cx="381000" cy="228600"/>
          </a:xfrm>
        </p:grpSpPr>
        <p:cxnSp>
          <p:nvCxnSpPr>
            <p:cNvPr id="91" name="Straight Arrow Connector 90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2" name="Straight Arrow Connector 91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3" name="Group 92"/>
          <p:cNvGrpSpPr/>
          <p:nvPr/>
        </p:nvGrpSpPr>
        <p:grpSpPr>
          <a:xfrm>
            <a:off x="7467600" y="5334000"/>
            <a:ext cx="381000" cy="228600"/>
            <a:chOff x="4419600" y="3810000"/>
            <a:chExt cx="381000" cy="228600"/>
          </a:xfrm>
        </p:grpSpPr>
        <p:cxnSp>
          <p:nvCxnSpPr>
            <p:cNvPr id="94" name="Straight Arrow Connector 93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6" name="Group 95"/>
          <p:cNvGrpSpPr/>
          <p:nvPr/>
        </p:nvGrpSpPr>
        <p:grpSpPr>
          <a:xfrm>
            <a:off x="8229600" y="5334000"/>
            <a:ext cx="381000" cy="228600"/>
            <a:chOff x="4419600" y="3810000"/>
            <a:chExt cx="381000" cy="228600"/>
          </a:xfrm>
        </p:grpSpPr>
        <p:cxnSp>
          <p:nvCxnSpPr>
            <p:cNvPr id="97" name="Straight Arrow Connector 96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8" name="Straight Arrow Connector 97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9" name="Group 98"/>
          <p:cNvGrpSpPr/>
          <p:nvPr/>
        </p:nvGrpSpPr>
        <p:grpSpPr>
          <a:xfrm>
            <a:off x="3657600" y="5334000"/>
            <a:ext cx="381000" cy="228600"/>
            <a:chOff x="4419600" y="3810000"/>
            <a:chExt cx="381000" cy="228600"/>
          </a:xfrm>
        </p:grpSpPr>
        <p:cxnSp>
          <p:nvCxnSpPr>
            <p:cNvPr id="100" name="Straight Arrow Connector 99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Arrow Connector 100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2" name="Group 101"/>
          <p:cNvGrpSpPr/>
          <p:nvPr/>
        </p:nvGrpSpPr>
        <p:grpSpPr>
          <a:xfrm>
            <a:off x="2895600" y="5334000"/>
            <a:ext cx="381000" cy="228600"/>
            <a:chOff x="4419600" y="3810000"/>
            <a:chExt cx="381000" cy="228600"/>
          </a:xfrm>
        </p:grpSpPr>
        <p:cxnSp>
          <p:nvCxnSpPr>
            <p:cNvPr id="103" name="Straight Arrow Connector 102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4" name="Straight Arrow Connector 103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5" name="Group 104"/>
          <p:cNvGrpSpPr/>
          <p:nvPr/>
        </p:nvGrpSpPr>
        <p:grpSpPr>
          <a:xfrm>
            <a:off x="2133600" y="5334000"/>
            <a:ext cx="381000" cy="228600"/>
            <a:chOff x="4419600" y="3810000"/>
            <a:chExt cx="381000" cy="228600"/>
          </a:xfrm>
        </p:grpSpPr>
        <p:cxnSp>
          <p:nvCxnSpPr>
            <p:cNvPr id="106" name="Straight Arrow Connector 105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7" name="Straight Arrow Connector 106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8" name="Group 107"/>
          <p:cNvGrpSpPr/>
          <p:nvPr/>
        </p:nvGrpSpPr>
        <p:grpSpPr>
          <a:xfrm>
            <a:off x="1371600" y="5334000"/>
            <a:ext cx="381000" cy="228600"/>
            <a:chOff x="4419600" y="3810000"/>
            <a:chExt cx="381000" cy="228600"/>
          </a:xfrm>
        </p:grpSpPr>
        <p:cxnSp>
          <p:nvCxnSpPr>
            <p:cNvPr id="109" name="Straight Arrow Connector 108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0" name="Straight Arrow Connector 10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11" name="Group 110"/>
          <p:cNvGrpSpPr/>
          <p:nvPr/>
        </p:nvGrpSpPr>
        <p:grpSpPr>
          <a:xfrm>
            <a:off x="609600" y="5334000"/>
            <a:ext cx="381000" cy="228600"/>
            <a:chOff x="4419600" y="3810000"/>
            <a:chExt cx="381000" cy="228600"/>
          </a:xfrm>
        </p:grpSpPr>
        <p:cxnSp>
          <p:nvCxnSpPr>
            <p:cNvPr id="112" name="Straight Arrow Connector 111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3" name="Straight Arrow Connector 112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5" name="Straight Connector 4"/>
          <p:cNvCxnSpPr/>
          <p:nvPr/>
        </p:nvCxnSpPr>
        <p:spPr bwMode="auto">
          <a:xfrm flipV="1">
            <a:off x="152400" y="4876800"/>
            <a:ext cx="88392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76200" y="1219200"/>
            <a:ext cx="817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time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 flipH="1" flipV="1">
            <a:off x="3276600" y="4419600"/>
            <a:ext cx="1905000" cy="4572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80971" y="47360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-533400" y="1600200"/>
            <a:ext cx="685800" cy="1752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152400" y="1752600"/>
            <a:ext cx="0" cy="3200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9" name="TextBox 68"/>
          <p:cNvSpPr txBox="1"/>
          <p:nvPr/>
        </p:nvSpPr>
        <p:spPr>
          <a:xfrm>
            <a:off x="1794971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8" name="Isosceles Triangle 67"/>
          <p:cNvSpPr/>
          <p:nvPr/>
        </p:nvSpPr>
        <p:spPr bwMode="auto">
          <a:xfrm flipH="1" flipV="1">
            <a:off x="990600" y="3886200"/>
            <a:ext cx="1905000" cy="4572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7" name="Trapezoid 56"/>
          <p:cNvSpPr/>
          <p:nvPr/>
        </p:nvSpPr>
        <p:spPr bwMode="auto">
          <a:xfrm flipV="1">
            <a:off x="2514600" y="3886200"/>
            <a:ext cx="3429000" cy="457200"/>
          </a:xfrm>
          <a:prstGeom prst="trapezoid">
            <a:avLst>
              <a:gd name="adj" fmla="val 163276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8" name="Trapezoid 57"/>
          <p:cNvSpPr/>
          <p:nvPr/>
        </p:nvSpPr>
        <p:spPr bwMode="auto">
          <a:xfrm flipV="1">
            <a:off x="228600" y="3352800"/>
            <a:ext cx="6477000" cy="457200"/>
          </a:xfrm>
          <a:prstGeom prst="trapezoid">
            <a:avLst>
              <a:gd name="adj" fmla="val 156274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15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Stall Propagation (1D)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79" name="Rectangle 78"/>
          <p:cNvSpPr/>
          <p:nvPr/>
        </p:nvSpPr>
        <p:spPr bwMode="auto">
          <a:xfrm>
            <a:off x="4800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5562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6324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7086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7848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610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28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990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752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2514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3276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038600" y="5257800"/>
            <a:ext cx="3810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419600" y="5334000"/>
            <a:ext cx="381000" cy="228600"/>
            <a:chOff x="4419600" y="3810000"/>
            <a:chExt cx="381000" cy="228600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4" name="Group 53"/>
          <p:cNvGrpSpPr/>
          <p:nvPr/>
        </p:nvGrpSpPr>
        <p:grpSpPr>
          <a:xfrm>
            <a:off x="5181600" y="5334000"/>
            <a:ext cx="381000" cy="228600"/>
            <a:chOff x="4419600" y="3810000"/>
            <a:chExt cx="381000" cy="228600"/>
          </a:xfrm>
        </p:grpSpPr>
        <p:cxnSp>
          <p:nvCxnSpPr>
            <p:cNvPr id="85" name="Straight Arrow Connector 84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6" name="Straight Arrow Connector 85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87" name="Group 86"/>
          <p:cNvGrpSpPr/>
          <p:nvPr/>
        </p:nvGrpSpPr>
        <p:grpSpPr>
          <a:xfrm>
            <a:off x="5943600" y="5334000"/>
            <a:ext cx="381000" cy="228600"/>
            <a:chOff x="4419600" y="3810000"/>
            <a:chExt cx="381000" cy="228600"/>
          </a:xfrm>
        </p:grpSpPr>
        <p:cxnSp>
          <p:nvCxnSpPr>
            <p:cNvPr id="88" name="Straight Arrow Connector 8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0" name="Group 89"/>
          <p:cNvGrpSpPr/>
          <p:nvPr/>
        </p:nvGrpSpPr>
        <p:grpSpPr>
          <a:xfrm>
            <a:off x="6705600" y="5334000"/>
            <a:ext cx="381000" cy="228600"/>
            <a:chOff x="4419600" y="3810000"/>
            <a:chExt cx="381000" cy="228600"/>
          </a:xfrm>
        </p:grpSpPr>
        <p:cxnSp>
          <p:nvCxnSpPr>
            <p:cNvPr id="91" name="Straight Arrow Connector 90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2" name="Straight Arrow Connector 91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3" name="Group 92"/>
          <p:cNvGrpSpPr/>
          <p:nvPr/>
        </p:nvGrpSpPr>
        <p:grpSpPr>
          <a:xfrm>
            <a:off x="7467600" y="5334000"/>
            <a:ext cx="381000" cy="228600"/>
            <a:chOff x="4419600" y="3810000"/>
            <a:chExt cx="381000" cy="228600"/>
          </a:xfrm>
        </p:grpSpPr>
        <p:cxnSp>
          <p:nvCxnSpPr>
            <p:cNvPr id="94" name="Straight Arrow Connector 93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6" name="Group 95"/>
          <p:cNvGrpSpPr/>
          <p:nvPr/>
        </p:nvGrpSpPr>
        <p:grpSpPr>
          <a:xfrm>
            <a:off x="8229600" y="5334000"/>
            <a:ext cx="381000" cy="228600"/>
            <a:chOff x="4419600" y="3810000"/>
            <a:chExt cx="381000" cy="228600"/>
          </a:xfrm>
        </p:grpSpPr>
        <p:cxnSp>
          <p:nvCxnSpPr>
            <p:cNvPr id="97" name="Straight Arrow Connector 96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8" name="Straight Arrow Connector 97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9" name="Group 98"/>
          <p:cNvGrpSpPr/>
          <p:nvPr/>
        </p:nvGrpSpPr>
        <p:grpSpPr>
          <a:xfrm>
            <a:off x="3657600" y="5334000"/>
            <a:ext cx="381000" cy="228600"/>
            <a:chOff x="4419600" y="3810000"/>
            <a:chExt cx="381000" cy="228600"/>
          </a:xfrm>
        </p:grpSpPr>
        <p:cxnSp>
          <p:nvCxnSpPr>
            <p:cNvPr id="100" name="Straight Arrow Connector 99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Arrow Connector 100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2" name="Group 101"/>
          <p:cNvGrpSpPr/>
          <p:nvPr/>
        </p:nvGrpSpPr>
        <p:grpSpPr>
          <a:xfrm>
            <a:off x="2895600" y="5334000"/>
            <a:ext cx="381000" cy="228600"/>
            <a:chOff x="4419600" y="3810000"/>
            <a:chExt cx="381000" cy="228600"/>
          </a:xfrm>
        </p:grpSpPr>
        <p:cxnSp>
          <p:nvCxnSpPr>
            <p:cNvPr id="103" name="Straight Arrow Connector 102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4" name="Straight Arrow Connector 103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5" name="Group 104"/>
          <p:cNvGrpSpPr/>
          <p:nvPr/>
        </p:nvGrpSpPr>
        <p:grpSpPr>
          <a:xfrm>
            <a:off x="2133600" y="5334000"/>
            <a:ext cx="381000" cy="228600"/>
            <a:chOff x="4419600" y="3810000"/>
            <a:chExt cx="381000" cy="228600"/>
          </a:xfrm>
        </p:grpSpPr>
        <p:cxnSp>
          <p:nvCxnSpPr>
            <p:cNvPr id="106" name="Straight Arrow Connector 105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7" name="Straight Arrow Connector 106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8" name="Group 107"/>
          <p:cNvGrpSpPr/>
          <p:nvPr/>
        </p:nvGrpSpPr>
        <p:grpSpPr>
          <a:xfrm>
            <a:off x="1371600" y="5334000"/>
            <a:ext cx="381000" cy="228600"/>
            <a:chOff x="4419600" y="3810000"/>
            <a:chExt cx="381000" cy="228600"/>
          </a:xfrm>
        </p:grpSpPr>
        <p:cxnSp>
          <p:nvCxnSpPr>
            <p:cNvPr id="109" name="Straight Arrow Connector 108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0" name="Straight Arrow Connector 10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11" name="Group 110"/>
          <p:cNvGrpSpPr/>
          <p:nvPr/>
        </p:nvGrpSpPr>
        <p:grpSpPr>
          <a:xfrm>
            <a:off x="609600" y="5334000"/>
            <a:ext cx="381000" cy="228600"/>
            <a:chOff x="4419600" y="3810000"/>
            <a:chExt cx="381000" cy="228600"/>
          </a:xfrm>
        </p:grpSpPr>
        <p:cxnSp>
          <p:nvCxnSpPr>
            <p:cNvPr id="112" name="Straight Arrow Connector 111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3" name="Straight Arrow Connector 112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5" name="Straight Connector 4"/>
          <p:cNvCxnSpPr/>
          <p:nvPr/>
        </p:nvCxnSpPr>
        <p:spPr bwMode="auto">
          <a:xfrm flipV="1">
            <a:off x="152400" y="4876800"/>
            <a:ext cx="88392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76200" y="1219200"/>
            <a:ext cx="817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time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 flipH="1" flipV="1">
            <a:off x="3276600" y="4419600"/>
            <a:ext cx="1905000" cy="4572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80971" y="47360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794971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8" name="Isosceles Triangle 67"/>
          <p:cNvSpPr/>
          <p:nvPr/>
        </p:nvSpPr>
        <p:spPr bwMode="auto">
          <a:xfrm flipH="1" flipV="1">
            <a:off x="990600" y="3886200"/>
            <a:ext cx="1905000" cy="4572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7" name="Trapezoid 56"/>
          <p:cNvSpPr/>
          <p:nvPr/>
        </p:nvSpPr>
        <p:spPr bwMode="auto">
          <a:xfrm flipV="1">
            <a:off x="2514600" y="3886200"/>
            <a:ext cx="3429000" cy="457200"/>
          </a:xfrm>
          <a:prstGeom prst="trapezoid">
            <a:avLst>
              <a:gd name="adj" fmla="val 163276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8" name="Trapezoid 57"/>
          <p:cNvSpPr/>
          <p:nvPr/>
        </p:nvSpPr>
        <p:spPr bwMode="auto">
          <a:xfrm flipV="1">
            <a:off x="228600" y="3352800"/>
            <a:ext cx="6477000" cy="457200"/>
          </a:xfrm>
          <a:prstGeom prst="trapezoid">
            <a:avLst>
              <a:gd name="adj" fmla="val 156274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-533400" y="1600200"/>
            <a:ext cx="685800" cy="1752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152400" y="1752600"/>
            <a:ext cx="0" cy="3200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8617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Stall Propagation (1D)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79" name="Rectangle 78"/>
          <p:cNvSpPr/>
          <p:nvPr/>
        </p:nvSpPr>
        <p:spPr bwMode="auto">
          <a:xfrm>
            <a:off x="4800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5562600" y="52578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6324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7086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7848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610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28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990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752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2514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3276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038600" y="5257800"/>
            <a:ext cx="3810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419600" y="5334000"/>
            <a:ext cx="381000" cy="228600"/>
            <a:chOff x="4419600" y="3810000"/>
            <a:chExt cx="381000" cy="228600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4" name="Group 53"/>
          <p:cNvGrpSpPr/>
          <p:nvPr/>
        </p:nvGrpSpPr>
        <p:grpSpPr>
          <a:xfrm>
            <a:off x="5181600" y="5334000"/>
            <a:ext cx="381000" cy="228600"/>
            <a:chOff x="4419600" y="3810000"/>
            <a:chExt cx="381000" cy="228600"/>
          </a:xfrm>
        </p:grpSpPr>
        <p:cxnSp>
          <p:nvCxnSpPr>
            <p:cNvPr id="85" name="Straight Arrow Connector 84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6" name="Straight Arrow Connector 85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87" name="Group 86"/>
          <p:cNvGrpSpPr/>
          <p:nvPr/>
        </p:nvGrpSpPr>
        <p:grpSpPr>
          <a:xfrm>
            <a:off x="5943600" y="5334000"/>
            <a:ext cx="381000" cy="228600"/>
            <a:chOff x="4419600" y="3810000"/>
            <a:chExt cx="381000" cy="228600"/>
          </a:xfrm>
        </p:grpSpPr>
        <p:cxnSp>
          <p:nvCxnSpPr>
            <p:cNvPr id="88" name="Straight Arrow Connector 8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0" name="Group 89"/>
          <p:cNvGrpSpPr/>
          <p:nvPr/>
        </p:nvGrpSpPr>
        <p:grpSpPr>
          <a:xfrm>
            <a:off x="6705600" y="5334000"/>
            <a:ext cx="381000" cy="228600"/>
            <a:chOff x="4419600" y="3810000"/>
            <a:chExt cx="381000" cy="228600"/>
          </a:xfrm>
        </p:grpSpPr>
        <p:cxnSp>
          <p:nvCxnSpPr>
            <p:cNvPr id="91" name="Straight Arrow Connector 90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2" name="Straight Arrow Connector 91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3" name="Group 92"/>
          <p:cNvGrpSpPr/>
          <p:nvPr/>
        </p:nvGrpSpPr>
        <p:grpSpPr>
          <a:xfrm>
            <a:off x="7467600" y="5334000"/>
            <a:ext cx="381000" cy="228600"/>
            <a:chOff x="4419600" y="3810000"/>
            <a:chExt cx="381000" cy="228600"/>
          </a:xfrm>
        </p:grpSpPr>
        <p:cxnSp>
          <p:nvCxnSpPr>
            <p:cNvPr id="94" name="Straight Arrow Connector 93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6" name="Group 95"/>
          <p:cNvGrpSpPr/>
          <p:nvPr/>
        </p:nvGrpSpPr>
        <p:grpSpPr>
          <a:xfrm>
            <a:off x="8229600" y="5334000"/>
            <a:ext cx="381000" cy="228600"/>
            <a:chOff x="4419600" y="3810000"/>
            <a:chExt cx="381000" cy="228600"/>
          </a:xfrm>
        </p:grpSpPr>
        <p:cxnSp>
          <p:nvCxnSpPr>
            <p:cNvPr id="97" name="Straight Arrow Connector 96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8" name="Straight Arrow Connector 97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9" name="Group 98"/>
          <p:cNvGrpSpPr/>
          <p:nvPr/>
        </p:nvGrpSpPr>
        <p:grpSpPr>
          <a:xfrm>
            <a:off x="3657600" y="5334000"/>
            <a:ext cx="381000" cy="228600"/>
            <a:chOff x="4419600" y="3810000"/>
            <a:chExt cx="381000" cy="228600"/>
          </a:xfrm>
        </p:grpSpPr>
        <p:cxnSp>
          <p:nvCxnSpPr>
            <p:cNvPr id="100" name="Straight Arrow Connector 99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Arrow Connector 100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2" name="Group 101"/>
          <p:cNvGrpSpPr/>
          <p:nvPr/>
        </p:nvGrpSpPr>
        <p:grpSpPr>
          <a:xfrm>
            <a:off x="2895600" y="5334000"/>
            <a:ext cx="381000" cy="228600"/>
            <a:chOff x="4419600" y="3810000"/>
            <a:chExt cx="381000" cy="228600"/>
          </a:xfrm>
        </p:grpSpPr>
        <p:cxnSp>
          <p:nvCxnSpPr>
            <p:cNvPr id="103" name="Straight Arrow Connector 102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4" name="Straight Arrow Connector 103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5" name="Group 104"/>
          <p:cNvGrpSpPr/>
          <p:nvPr/>
        </p:nvGrpSpPr>
        <p:grpSpPr>
          <a:xfrm>
            <a:off x="2133600" y="5334000"/>
            <a:ext cx="381000" cy="228600"/>
            <a:chOff x="4419600" y="3810000"/>
            <a:chExt cx="381000" cy="228600"/>
          </a:xfrm>
        </p:grpSpPr>
        <p:cxnSp>
          <p:nvCxnSpPr>
            <p:cNvPr id="106" name="Straight Arrow Connector 105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7" name="Straight Arrow Connector 106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8" name="Group 107"/>
          <p:cNvGrpSpPr/>
          <p:nvPr/>
        </p:nvGrpSpPr>
        <p:grpSpPr>
          <a:xfrm>
            <a:off x="1371600" y="5334000"/>
            <a:ext cx="381000" cy="228600"/>
            <a:chOff x="4419600" y="3810000"/>
            <a:chExt cx="381000" cy="228600"/>
          </a:xfrm>
        </p:grpSpPr>
        <p:cxnSp>
          <p:nvCxnSpPr>
            <p:cNvPr id="109" name="Straight Arrow Connector 108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0" name="Straight Arrow Connector 10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11" name="Group 110"/>
          <p:cNvGrpSpPr/>
          <p:nvPr/>
        </p:nvGrpSpPr>
        <p:grpSpPr>
          <a:xfrm>
            <a:off x="609600" y="5334000"/>
            <a:ext cx="381000" cy="228600"/>
            <a:chOff x="4419600" y="3810000"/>
            <a:chExt cx="381000" cy="228600"/>
          </a:xfrm>
        </p:grpSpPr>
        <p:cxnSp>
          <p:nvCxnSpPr>
            <p:cNvPr id="112" name="Straight Arrow Connector 111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3" name="Straight Arrow Connector 112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5" name="Straight Connector 4"/>
          <p:cNvCxnSpPr/>
          <p:nvPr/>
        </p:nvCxnSpPr>
        <p:spPr bwMode="auto">
          <a:xfrm flipV="1">
            <a:off x="152400" y="4876800"/>
            <a:ext cx="88392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76200" y="1219200"/>
            <a:ext cx="817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time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 flipH="1" flipV="1">
            <a:off x="3276600" y="4419600"/>
            <a:ext cx="1905000" cy="4572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80971" y="47360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794971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8" name="Isosceles Triangle 67"/>
          <p:cNvSpPr/>
          <p:nvPr/>
        </p:nvSpPr>
        <p:spPr bwMode="auto">
          <a:xfrm flipH="1" flipV="1">
            <a:off x="990600" y="3886200"/>
            <a:ext cx="1905000" cy="4572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7" name="Trapezoid 56"/>
          <p:cNvSpPr/>
          <p:nvPr/>
        </p:nvSpPr>
        <p:spPr bwMode="auto">
          <a:xfrm flipV="1">
            <a:off x="2514600" y="3886200"/>
            <a:ext cx="3429000" cy="457200"/>
          </a:xfrm>
          <a:prstGeom prst="trapezoid">
            <a:avLst>
              <a:gd name="adj" fmla="val 163276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8" name="Trapezoid 57"/>
          <p:cNvSpPr/>
          <p:nvPr/>
        </p:nvSpPr>
        <p:spPr bwMode="auto">
          <a:xfrm flipV="1">
            <a:off x="228600" y="3352800"/>
            <a:ext cx="6477000" cy="457200"/>
          </a:xfrm>
          <a:prstGeom prst="trapezoid">
            <a:avLst>
              <a:gd name="adj" fmla="val 156274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9" name="Trapezoid 58"/>
          <p:cNvSpPr/>
          <p:nvPr/>
        </p:nvSpPr>
        <p:spPr bwMode="auto">
          <a:xfrm flipV="1">
            <a:off x="-533400" y="2819400"/>
            <a:ext cx="8001000" cy="457200"/>
          </a:xfrm>
          <a:prstGeom prst="trapezoid">
            <a:avLst>
              <a:gd name="adj" fmla="val 14927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-533400" y="1600200"/>
            <a:ext cx="685800" cy="1752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152400" y="1752600"/>
            <a:ext cx="0" cy="3200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" name="Isosceles Triangle 59"/>
          <p:cNvSpPr/>
          <p:nvPr/>
        </p:nvSpPr>
        <p:spPr bwMode="auto">
          <a:xfrm flipH="1" flipV="1">
            <a:off x="4800600" y="2819400"/>
            <a:ext cx="1905000" cy="457200"/>
          </a:xfrm>
          <a:prstGeom prst="triangle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04971" y="3124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13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Stall Propagation (1D)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79" name="Rectangle 78"/>
          <p:cNvSpPr/>
          <p:nvPr/>
        </p:nvSpPr>
        <p:spPr bwMode="auto">
          <a:xfrm>
            <a:off x="4800600" y="52578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5562600" y="52578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6324600" y="52578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7086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7848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610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28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990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752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2514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3276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038600" y="5257800"/>
            <a:ext cx="3810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419600" y="5334000"/>
            <a:ext cx="381000" cy="228600"/>
            <a:chOff x="4419600" y="3810000"/>
            <a:chExt cx="381000" cy="228600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4" name="Group 53"/>
          <p:cNvGrpSpPr/>
          <p:nvPr/>
        </p:nvGrpSpPr>
        <p:grpSpPr>
          <a:xfrm>
            <a:off x="5181600" y="5334000"/>
            <a:ext cx="381000" cy="228600"/>
            <a:chOff x="4419600" y="3810000"/>
            <a:chExt cx="381000" cy="228600"/>
          </a:xfrm>
        </p:grpSpPr>
        <p:cxnSp>
          <p:nvCxnSpPr>
            <p:cNvPr id="85" name="Straight Arrow Connector 84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6" name="Straight Arrow Connector 85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87" name="Group 86"/>
          <p:cNvGrpSpPr/>
          <p:nvPr/>
        </p:nvGrpSpPr>
        <p:grpSpPr>
          <a:xfrm>
            <a:off x="5943600" y="5334000"/>
            <a:ext cx="381000" cy="228600"/>
            <a:chOff x="4419600" y="3810000"/>
            <a:chExt cx="381000" cy="228600"/>
          </a:xfrm>
        </p:grpSpPr>
        <p:cxnSp>
          <p:nvCxnSpPr>
            <p:cNvPr id="88" name="Straight Arrow Connector 8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0" name="Group 89"/>
          <p:cNvGrpSpPr/>
          <p:nvPr/>
        </p:nvGrpSpPr>
        <p:grpSpPr>
          <a:xfrm>
            <a:off x="6705600" y="5334000"/>
            <a:ext cx="381000" cy="228600"/>
            <a:chOff x="4419600" y="3810000"/>
            <a:chExt cx="381000" cy="228600"/>
          </a:xfrm>
        </p:grpSpPr>
        <p:cxnSp>
          <p:nvCxnSpPr>
            <p:cNvPr id="91" name="Straight Arrow Connector 90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2" name="Straight Arrow Connector 91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3" name="Group 92"/>
          <p:cNvGrpSpPr/>
          <p:nvPr/>
        </p:nvGrpSpPr>
        <p:grpSpPr>
          <a:xfrm>
            <a:off x="7467600" y="5334000"/>
            <a:ext cx="381000" cy="228600"/>
            <a:chOff x="4419600" y="3810000"/>
            <a:chExt cx="381000" cy="228600"/>
          </a:xfrm>
        </p:grpSpPr>
        <p:cxnSp>
          <p:nvCxnSpPr>
            <p:cNvPr id="94" name="Straight Arrow Connector 93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6" name="Group 95"/>
          <p:cNvGrpSpPr/>
          <p:nvPr/>
        </p:nvGrpSpPr>
        <p:grpSpPr>
          <a:xfrm>
            <a:off x="8229600" y="5334000"/>
            <a:ext cx="381000" cy="228600"/>
            <a:chOff x="4419600" y="3810000"/>
            <a:chExt cx="381000" cy="228600"/>
          </a:xfrm>
        </p:grpSpPr>
        <p:cxnSp>
          <p:nvCxnSpPr>
            <p:cNvPr id="97" name="Straight Arrow Connector 96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8" name="Straight Arrow Connector 97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9" name="Group 98"/>
          <p:cNvGrpSpPr/>
          <p:nvPr/>
        </p:nvGrpSpPr>
        <p:grpSpPr>
          <a:xfrm>
            <a:off x="3657600" y="5334000"/>
            <a:ext cx="381000" cy="228600"/>
            <a:chOff x="4419600" y="3810000"/>
            <a:chExt cx="381000" cy="228600"/>
          </a:xfrm>
        </p:grpSpPr>
        <p:cxnSp>
          <p:nvCxnSpPr>
            <p:cNvPr id="100" name="Straight Arrow Connector 99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Arrow Connector 100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2" name="Group 101"/>
          <p:cNvGrpSpPr/>
          <p:nvPr/>
        </p:nvGrpSpPr>
        <p:grpSpPr>
          <a:xfrm>
            <a:off x="2895600" y="5334000"/>
            <a:ext cx="381000" cy="228600"/>
            <a:chOff x="4419600" y="3810000"/>
            <a:chExt cx="381000" cy="228600"/>
          </a:xfrm>
        </p:grpSpPr>
        <p:cxnSp>
          <p:nvCxnSpPr>
            <p:cNvPr id="103" name="Straight Arrow Connector 102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4" name="Straight Arrow Connector 103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5" name="Group 104"/>
          <p:cNvGrpSpPr/>
          <p:nvPr/>
        </p:nvGrpSpPr>
        <p:grpSpPr>
          <a:xfrm>
            <a:off x="2133600" y="5334000"/>
            <a:ext cx="381000" cy="228600"/>
            <a:chOff x="4419600" y="3810000"/>
            <a:chExt cx="381000" cy="228600"/>
          </a:xfrm>
        </p:grpSpPr>
        <p:cxnSp>
          <p:nvCxnSpPr>
            <p:cNvPr id="106" name="Straight Arrow Connector 105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7" name="Straight Arrow Connector 106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8" name="Group 107"/>
          <p:cNvGrpSpPr/>
          <p:nvPr/>
        </p:nvGrpSpPr>
        <p:grpSpPr>
          <a:xfrm>
            <a:off x="1371600" y="5334000"/>
            <a:ext cx="381000" cy="228600"/>
            <a:chOff x="4419600" y="3810000"/>
            <a:chExt cx="381000" cy="228600"/>
          </a:xfrm>
        </p:grpSpPr>
        <p:cxnSp>
          <p:nvCxnSpPr>
            <p:cNvPr id="109" name="Straight Arrow Connector 108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0" name="Straight Arrow Connector 10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11" name="Group 110"/>
          <p:cNvGrpSpPr/>
          <p:nvPr/>
        </p:nvGrpSpPr>
        <p:grpSpPr>
          <a:xfrm>
            <a:off x="609600" y="5334000"/>
            <a:ext cx="381000" cy="228600"/>
            <a:chOff x="4419600" y="3810000"/>
            <a:chExt cx="381000" cy="228600"/>
          </a:xfrm>
        </p:grpSpPr>
        <p:cxnSp>
          <p:nvCxnSpPr>
            <p:cNvPr id="112" name="Straight Arrow Connector 111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3" name="Straight Arrow Connector 112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5" name="Straight Connector 4"/>
          <p:cNvCxnSpPr/>
          <p:nvPr/>
        </p:nvCxnSpPr>
        <p:spPr bwMode="auto">
          <a:xfrm flipV="1">
            <a:off x="152400" y="4876800"/>
            <a:ext cx="88392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76200" y="1219200"/>
            <a:ext cx="817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time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 flipH="1" flipV="1">
            <a:off x="3276600" y="4419600"/>
            <a:ext cx="1905000" cy="4572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80971" y="47360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794971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8" name="Isosceles Triangle 67"/>
          <p:cNvSpPr/>
          <p:nvPr/>
        </p:nvSpPr>
        <p:spPr bwMode="auto">
          <a:xfrm flipH="1" flipV="1">
            <a:off x="990600" y="3886200"/>
            <a:ext cx="1905000" cy="4572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7" name="Trapezoid 56"/>
          <p:cNvSpPr/>
          <p:nvPr/>
        </p:nvSpPr>
        <p:spPr bwMode="auto">
          <a:xfrm flipV="1">
            <a:off x="2514600" y="3886200"/>
            <a:ext cx="3429000" cy="457200"/>
          </a:xfrm>
          <a:prstGeom prst="trapezoid">
            <a:avLst>
              <a:gd name="adj" fmla="val 163276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8" name="Trapezoid 57"/>
          <p:cNvSpPr/>
          <p:nvPr/>
        </p:nvSpPr>
        <p:spPr bwMode="auto">
          <a:xfrm flipV="1">
            <a:off x="228600" y="3352800"/>
            <a:ext cx="6477000" cy="457200"/>
          </a:xfrm>
          <a:prstGeom prst="trapezoid">
            <a:avLst>
              <a:gd name="adj" fmla="val 156274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9" name="Trapezoid 58"/>
          <p:cNvSpPr/>
          <p:nvPr/>
        </p:nvSpPr>
        <p:spPr bwMode="auto">
          <a:xfrm flipV="1">
            <a:off x="-533400" y="2819400"/>
            <a:ext cx="8001000" cy="457200"/>
          </a:xfrm>
          <a:prstGeom prst="trapezoid">
            <a:avLst>
              <a:gd name="adj" fmla="val 14927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-533400" y="1600200"/>
            <a:ext cx="685800" cy="1752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152400" y="1752600"/>
            <a:ext cx="0" cy="3200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" name="Isosceles Triangle 59"/>
          <p:cNvSpPr/>
          <p:nvPr/>
        </p:nvSpPr>
        <p:spPr bwMode="auto">
          <a:xfrm flipH="1" flipV="1">
            <a:off x="4800600" y="2819400"/>
            <a:ext cx="1905000" cy="457200"/>
          </a:xfrm>
          <a:prstGeom prst="triangle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04971" y="3124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4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Stall Propagation (1D)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79" name="Rectangle 78"/>
          <p:cNvSpPr/>
          <p:nvPr/>
        </p:nvSpPr>
        <p:spPr bwMode="auto">
          <a:xfrm>
            <a:off x="4800600" y="52578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5562600" y="52578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6324600" y="52578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7086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7848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610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28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990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752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2514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3276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038600" y="5257800"/>
            <a:ext cx="3810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419600" y="5334000"/>
            <a:ext cx="381000" cy="228600"/>
            <a:chOff x="4419600" y="3810000"/>
            <a:chExt cx="381000" cy="228600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4" name="Group 53"/>
          <p:cNvGrpSpPr/>
          <p:nvPr/>
        </p:nvGrpSpPr>
        <p:grpSpPr>
          <a:xfrm>
            <a:off x="5181600" y="5334000"/>
            <a:ext cx="381000" cy="228600"/>
            <a:chOff x="4419600" y="3810000"/>
            <a:chExt cx="381000" cy="228600"/>
          </a:xfrm>
        </p:grpSpPr>
        <p:cxnSp>
          <p:nvCxnSpPr>
            <p:cNvPr id="85" name="Straight Arrow Connector 84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6" name="Straight Arrow Connector 85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87" name="Group 86"/>
          <p:cNvGrpSpPr/>
          <p:nvPr/>
        </p:nvGrpSpPr>
        <p:grpSpPr>
          <a:xfrm>
            <a:off x="5943600" y="5334000"/>
            <a:ext cx="381000" cy="228600"/>
            <a:chOff x="4419600" y="3810000"/>
            <a:chExt cx="381000" cy="228600"/>
          </a:xfrm>
        </p:grpSpPr>
        <p:cxnSp>
          <p:nvCxnSpPr>
            <p:cNvPr id="88" name="Straight Arrow Connector 8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0" name="Group 89"/>
          <p:cNvGrpSpPr/>
          <p:nvPr/>
        </p:nvGrpSpPr>
        <p:grpSpPr>
          <a:xfrm>
            <a:off x="6705600" y="5334000"/>
            <a:ext cx="381000" cy="228600"/>
            <a:chOff x="4419600" y="3810000"/>
            <a:chExt cx="381000" cy="228600"/>
          </a:xfrm>
        </p:grpSpPr>
        <p:cxnSp>
          <p:nvCxnSpPr>
            <p:cNvPr id="91" name="Straight Arrow Connector 90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2" name="Straight Arrow Connector 91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3" name="Group 92"/>
          <p:cNvGrpSpPr/>
          <p:nvPr/>
        </p:nvGrpSpPr>
        <p:grpSpPr>
          <a:xfrm>
            <a:off x="7467600" y="5334000"/>
            <a:ext cx="381000" cy="228600"/>
            <a:chOff x="4419600" y="3810000"/>
            <a:chExt cx="381000" cy="228600"/>
          </a:xfrm>
        </p:grpSpPr>
        <p:cxnSp>
          <p:nvCxnSpPr>
            <p:cNvPr id="94" name="Straight Arrow Connector 93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6" name="Group 95"/>
          <p:cNvGrpSpPr/>
          <p:nvPr/>
        </p:nvGrpSpPr>
        <p:grpSpPr>
          <a:xfrm>
            <a:off x="8229600" y="5334000"/>
            <a:ext cx="381000" cy="228600"/>
            <a:chOff x="4419600" y="3810000"/>
            <a:chExt cx="381000" cy="228600"/>
          </a:xfrm>
        </p:grpSpPr>
        <p:cxnSp>
          <p:nvCxnSpPr>
            <p:cNvPr id="97" name="Straight Arrow Connector 96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8" name="Straight Arrow Connector 97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9" name="Group 98"/>
          <p:cNvGrpSpPr/>
          <p:nvPr/>
        </p:nvGrpSpPr>
        <p:grpSpPr>
          <a:xfrm>
            <a:off x="3657600" y="5334000"/>
            <a:ext cx="381000" cy="228600"/>
            <a:chOff x="4419600" y="3810000"/>
            <a:chExt cx="381000" cy="228600"/>
          </a:xfrm>
        </p:grpSpPr>
        <p:cxnSp>
          <p:nvCxnSpPr>
            <p:cNvPr id="100" name="Straight Arrow Connector 99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Arrow Connector 100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2" name="Group 101"/>
          <p:cNvGrpSpPr/>
          <p:nvPr/>
        </p:nvGrpSpPr>
        <p:grpSpPr>
          <a:xfrm>
            <a:off x="2895600" y="5334000"/>
            <a:ext cx="381000" cy="228600"/>
            <a:chOff x="4419600" y="3810000"/>
            <a:chExt cx="381000" cy="228600"/>
          </a:xfrm>
        </p:grpSpPr>
        <p:cxnSp>
          <p:nvCxnSpPr>
            <p:cNvPr id="103" name="Straight Arrow Connector 102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4" name="Straight Arrow Connector 103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5" name="Group 104"/>
          <p:cNvGrpSpPr/>
          <p:nvPr/>
        </p:nvGrpSpPr>
        <p:grpSpPr>
          <a:xfrm>
            <a:off x="2133600" y="5334000"/>
            <a:ext cx="381000" cy="228600"/>
            <a:chOff x="4419600" y="3810000"/>
            <a:chExt cx="381000" cy="228600"/>
          </a:xfrm>
        </p:grpSpPr>
        <p:cxnSp>
          <p:nvCxnSpPr>
            <p:cNvPr id="106" name="Straight Arrow Connector 105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7" name="Straight Arrow Connector 106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8" name="Group 107"/>
          <p:cNvGrpSpPr/>
          <p:nvPr/>
        </p:nvGrpSpPr>
        <p:grpSpPr>
          <a:xfrm>
            <a:off x="1371600" y="5334000"/>
            <a:ext cx="381000" cy="228600"/>
            <a:chOff x="4419600" y="3810000"/>
            <a:chExt cx="381000" cy="228600"/>
          </a:xfrm>
        </p:grpSpPr>
        <p:cxnSp>
          <p:nvCxnSpPr>
            <p:cNvPr id="109" name="Straight Arrow Connector 108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0" name="Straight Arrow Connector 10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11" name="Group 110"/>
          <p:cNvGrpSpPr/>
          <p:nvPr/>
        </p:nvGrpSpPr>
        <p:grpSpPr>
          <a:xfrm>
            <a:off x="609600" y="5334000"/>
            <a:ext cx="381000" cy="228600"/>
            <a:chOff x="4419600" y="3810000"/>
            <a:chExt cx="381000" cy="228600"/>
          </a:xfrm>
        </p:grpSpPr>
        <p:cxnSp>
          <p:nvCxnSpPr>
            <p:cNvPr id="112" name="Straight Arrow Connector 111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3" name="Straight Arrow Connector 112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5" name="Straight Connector 4"/>
          <p:cNvCxnSpPr/>
          <p:nvPr/>
        </p:nvCxnSpPr>
        <p:spPr bwMode="auto">
          <a:xfrm flipV="1">
            <a:off x="152400" y="4876800"/>
            <a:ext cx="88392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76200" y="1219200"/>
            <a:ext cx="817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time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 flipH="1" flipV="1">
            <a:off x="3276600" y="4419600"/>
            <a:ext cx="1905000" cy="4572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80971" y="47360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794971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8" name="Isosceles Triangle 67"/>
          <p:cNvSpPr/>
          <p:nvPr/>
        </p:nvSpPr>
        <p:spPr bwMode="auto">
          <a:xfrm flipH="1" flipV="1">
            <a:off x="990600" y="3886200"/>
            <a:ext cx="1905000" cy="4572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7" name="Trapezoid 56"/>
          <p:cNvSpPr/>
          <p:nvPr/>
        </p:nvSpPr>
        <p:spPr bwMode="auto">
          <a:xfrm flipV="1">
            <a:off x="2514600" y="3886200"/>
            <a:ext cx="3429000" cy="457200"/>
          </a:xfrm>
          <a:prstGeom prst="trapezoid">
            <a:avLst>
              <a:gd name="adj" fmla="val 163276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8" name="Trapezoid 57"/>
          <p:cNvSpPr/>
          <p:nvPr/>
        </p:nvSpPr>
        <p:spPr bwMode="auto">
          <a:xfrm flipV="1">
            <a:off x="228600" y="3352800"/>
            <a:ext cx="6477000" cy="457200"/>
          </a:xfrm>
          <a:prstGeom prst="trapezoid">
            <a:avLst>
              <a:gd name="adj" fmla="val 156274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9" name="Trapezoid 58"/>
          <p:cNvSpPr/>
          <p:nvPr/>
        </p:nvSpPr>
        <p:spPr bwMode="auto">
          <a:xfrm flipV="1">
            <a:off x="-533400" y="2819400"/>
            <a:ext cx="8001000" cy="457200"/>
          </a:xfrm>
          <a:prstGeom prst="trapezoid">
            <a:avLst>
              <a:gd name="adj" fmla="val 14927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0" name="Isosceles Triangle 59"/>
          <p:cNvSpPr/>
          <p:nvPr/>
        </p:nvSpPr>
        <p:spPr bwMode="auto">
          <a:xfrm flipH="1" flipV="1">
            <a:off x="4800600" y="2819400"/>
            <a:ext cx="1905000" cy="457200"/>
          </a:xfrm>
          <a:prstGeom prst="triangle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04971" y="3124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2" name="Trapezoid 61"/>
          <p:cNvSpPr/>
          <p:nvPr/>
        </p:nvSpPr>
        <p:spPr bwMode="auto">
          <a:xfrm flipV="1">
            <a:off x="-685800" y="2286000"/>
            <a:ext cx="8915400" cy="457200"/>
          </a:xfrm>
          <a:prstGeom prst="trapezoid">
            <a:avLst>
              <a:gd name="adj" fmla="val 14927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3" name="Trapezoid 62"/>
          <p:cNvSpPr/>
          <p:nvPr/>
        </p:nvSpPr>
        <p:spPr bwMode="auto">
          <a:xfrm flipV="1">
            <a:off x="4038600" y="2286000"/>
            <a:ext cx="3429000" cy="457200"/>
          </a:xfrm>
          <a:prstGeom prst="trapezoid">
            <a:avLst>
              <a:gd name="adj" fmla="val 153939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-533400" y="1600200"/>
            <a:ext cx="685800" cy="1752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152400" y="1752600"/>
            <a:ext cx="0" cy="3200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9238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Stall Propagation (1D)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79" name="Rectangle 78"/>
          <p:cNvSpPr/>
          <p:nvPr/>
        </p:nvSpPr>
        <p:spPr bwMode="auto">
          <a:xfrm>
            <a:off x="4800600" y="52578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5562600" y="52578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6324600" y="52578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7086600" y="52578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7848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610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28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990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752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2514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3276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038600" y="52578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419600" y="5334000"/>
            <a:ext cx="381000" cy="228600"/>
            <a:chOff x="4419600" y="3810000"/>
            <a:chExt cx="381000" cy="228600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4" name="Group 53"/>
          <p:cNvGrpSpPr/>
          <p:nvPr/>
        </p:nvGrpSpPr>
        <p:grpSpPr>
          <a:xfrm>
            <a:off x="5181600" y="5334000"/>
            <a:ext cx="381000" cy="228600"/>
            <a:chOff x="4419600" y="3810000"/>
            <a:chExt cx="381000" cy="228600"/>
          </a:xfrm>
        </p:grpSpPr>
        <p:cxnSp>
          <p:nvCxnSpPr>
            <p:cNvPr id="85" name="Straight Arrow Connector 84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6" name="Straight Arrow Connector 85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87" name="Group 86"/>
          <p:cNvGrpSpPr/>
          <p:nvPr/>
        </p:nvGrpSpPr>
        <p:grpSpPr>
          <a:xfrm>
            <a:off x="5943600" y="5334000"/>
            <a:ext cx="381000" cy="228600"/>
            <a:chOff x="4419600" y="3810000"/>
            <a:chExt cx="381000" cy="228600"/>
          </a:xfrm>
        </p:grpSpPr>
        <p:cxnSp>
          <p:nvCxnSpPr>
            <p:cNvPr id="88" name="Straight Arrow Connector 8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0" name="Group 89"/>
          <p:cNvGrpSpPr/>
          <p:nvPr/>
        </p:nvGrpSpPr>
        <p:grpSpPr>
          <a:xfrm>
            <a:off x="6705600" y="5334000"/>
            <a:ext cx="381000" cy="228600"/>
            <a:chOff x="4419600" y="3810000"/>
            <a:chExt cx="381000" cy="228600"/>
          </a:xfrm>
        </p:grpSpPr>
        <p:cxnSp>
          <p:nvCxnSpPr>
            <p:cNvPr id="91" name="Straight Arrow Connector 90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2" name="Straight Arrow Connector 91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3" name="Group 92"/>
          <p:cNvGrpSpPr/>
          <p:nvPr/>
        </p:nvGrpSpPr>
        <p:grpSpPr>
          <a:xfrm>
            <a:off x="7467600" y="5334000"/>
            <a:ext cx="381000" cy="228600"/>
            <a:chOff x="4419600" y="3810000"/>
            <a:chExt cx="381000" cy="228600"/>
          </a:xfrm>
        </p:grpSpPr>
        <p:cxnSp>
          <p:nvCxnSpPr>
            <p:cNvPr id="94" name="Straight Arrow Connector 93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6" name="Group 95"/>
          <p:cNvGrpSpPr/>
          <p:nvPr/>
        </p:nvGrpSpPr>
        <p:grpSpPr>
          <a:xfrm>
            <a:off x="8229600" y="5334000"/>
            <a:ext cx="381000" cy="228600"/>
            <a:chOff x="4419600" y="3810000"/>
            <a:chExt cx="381000" cy="228600"/>
          </a:xfrm>
        </p:grpSpPr>
        <p:cxnSp>
          <p:nvCxnSpPr>
            <p:cNvPr id="97" name="Straight Arrow Connector 96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8" name="Straight Arrow Connector 97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9" name="Group 98"/>
          <p:cNvGrpSpPr/>
          <p:nvPr/>
        </p:nvGrpSpPr>
        <p:grpSpPr>
          <a:xfrm>
            <a:off x="3657600" y="5334000"/>
            <a:ext cx="381000" cy="228600"/>
            <a:chOff x="4419600" y="3810000"/>
            <a:chExt cx="381000" cy="228600"/>
          </a:xfrm>
        </p:grpSpPr>
        <p:cxnSp>
          <p:nvCxnSpPr>
            <p:cNvPr id="100" name="Straight Arrow Connector 99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Arrow Connector 100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2" name="Group 101"/>
          <p:cNvGrpSpPr/>
          <p:nvPr/>
        </p:nvGrpSpPr>
        <p:grpSpPr>
          <a:xfrm>
            <a:off x="2895600" y="5334000"/>
            <a:ext cx="381000" cy="228600"/>
            <a:chOff x="4419600" y="3810000"/>
            <a:chExt cx="381000" cy="228600"/>
          </a:xfrm>
        </p:grpSpPr>
        <p:cxnSp>
          <p:nvCxnSpPr>
            <p:cNvPr id="103" name="Straight Arrow Connector 102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4" name="Straight Arrow Connector 103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5" name="Group 104"/>
          <p:cNvGrpSpPr/>
          <p:nvPr/>
        </p:nvGrpSpPr>
        <p:grpSpPr>
          <a:xfrm>
            <a:off x="2133600" y="5334000"/>
            <a:ext cx="381000" cy="228600"/>
            <a:chOff x="4419600" y="3810000"/>
            <a:chExt cx="381000" cy="228600"/>
          </a:xfrm>
        </p:grpSpPr>
        <p:cxnSp>
          <p:nvCxnSpPr>
            <p:cNvPr id="106" name="Straight Arrow Connector 105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7" name="Straight Arrow Connector 106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8" name="Group 107"/>
          <p:cNvGrpSpPr/>
          <p:nvPr/>
        </p:nvGrpSpPr>
        <p:grpSpPr>
          <a:xfrm>
            <a:off x="1371600" y="5334000"/>
            <a:ext cx="381000" cy="228600"/>
            <a:chOff x="4419600" y="3810000"/>
            <a:chExt cx="381000" cy="228600"/>
          </a:xfrm>
        </p:grpSpPr>
        <p:cxnSp>
          <p:nvCxnSpPr>
            <p:cNvPr id="109" name="Straight Arrow Connector 108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0" name="Straight Arrow Connector 10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11" name="Group 110"/>
          <p:cNvGrpSpPr/>
          <p:nvPr/>
        </p:nvGrpSpPr>
        <p:grpSpPr>
          <a:xfrm>
            <a:off x="609600" y="5334000"/>
            <a:ext cx="381000" cy="228600"/>
            <a:chOff x="4419600" y="3810000"/>
            <a:chExt cx="381000" cy="228600"/>
          </a:xfrm>
        </p:grpSpPr>
        <p:cxnSp>
          <p:nvCxnSpPr>
            <p:cNvPr id="112" name="Straight Arrow Connector 111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3" name="Straight Arrow Connector 112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5" name="Straight Connector 4"/>
          <p:cNvCxnSpPr/>
          <p:nvPr/>
        </p:nvCxnSpPr>
        <p:spPr bwMode="auto">
          <a:xfrm flipV="1">
            <a:off x="152400" y="4876800"/>
            <a:ext cx="88392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76200" y="1219200"/>
            <a:ext cx="817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time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 flipH="1" flipV="1">
            <a:off x="3276600" y="4419600"/>
            <a:ext cx="1905000" cy="4572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80971" y="47360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794971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8" name="Isosceles Triangle 67"/>
          <p:cNvSpPr/>
          <p:nvPr/>
        </p:nvSpPr>
        <p:spPr bwMode="auto">
          <a:xfrm flipH="1" flipV="1">
            <a:off x="990600" y="3886200"/>
            <a:ext cx="1905000" cy="4572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7" name="Trapezoid 56"/>
          <p:cNvSpPr/>
          <p:nvPr/>
        </p:nvSpPr>
        <p:spPr bwMode="auto">
          <a:xfrm flipV="1">
            <a:off x="2514600" y="3886200"/>
            <a:ext cx="3429000" cy="457200"/>
          </a:xfrm>
          <a:prstGeom prst="trapezoid">
            <a:avLst>
              <a:gd name="adj" fmla="val 163276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8" name="Trapezoid 57"/>
          <p:cNvSpPr/>
          <p:nvPr/>
        </p:nvSpPr>
        <p:spPr bwMode="auto">
          <a:xfrm flipV="1">
            <a:off x="228600" y="3352800"/>
            <a:ext cx="6477000" cy="457200"/>
          </a:xfrm>
          <a:prstGeom prst="trapezoid">
            <a:avLst>
              <a:gd name="adj" fmla="val 156274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9" name="Trapezoid 58"/>
          <p:cNvSpPr/>
          <p:nvPr/>
        </p:nvSpPr>
        <p:spPr bwMode="auto">
          <a:xfrm flipV="1">
            <a:off x="-533400" y="2819400"/>
            <a:ext cx="8001000" cy="457200"/>
          </a:xfrm>
          <a:prstGeom prst="trapezoid">
            <a:avLst>
              <a:gd name="adj" fmla="val 14927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0" name="Isosceles Triangle 59"/>
          <p:cNvSpPr/>
          <p:nvPr/>
        </p:nvSpPr>
        <p:spPr bwMode="auto">
          <a:xfrm flipH="1" flipV="1">
            <a:off x="4800600" y="2819400"/>
            <a:ext cx="1905000" cy="457200"/>
          </a:xfrm>
          <a:prstGeom prst="triangle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04971" y="3124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2" name="Trapezoid 61"/>
          <p:cNvSpPr/>
          <p:nvPr/>
        </p:nvSpPr>
        <p:spPr bwMode="auto">
          <a:xfrm flipV="1">
            <a:off x="-685800" y="2286000"/>
            <a:ext cx="8915400" cy="457200"/>
          </a:xfrm>
          <a:prstGeom prst="trapezoid">
            <a:avLst>
              <a:gd name="adj" fmla="val 14927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3" name="Trapezoid 62"/>
          <p:cNvSpPr/>
          <p:nvPr/>
        </p:nvSpPr>
        <p:spPr bwMode="auto">
          <a:xfrm flipV="1">
            <a:off x="4038600" y="2286000"/>
            <a:ext cx="3429000" cy="457200"/>
          </a:xfrm>
          <a:prstGeom prst="trapezoid">
            <a:avLst>
              <a:gd name="adj" fmla="val 153939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-533400" y="1600200"/>
            <a:ext cx="685800" cy="1752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152400" y="1752600"/>
            <a:ext cx="0" cy="3200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3526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Stall Propagation (1D)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79" name="Rectangle 78"/>
          <p:cNvSpPr/>
          <p:nvPr/>
        </p:nvSpPr>
        <p:spPr bwMode="auto">
          <a:xfrm>
            <a:off x="4800600" y="52578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5562600" y="52578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6324600" y="52578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7086600" y="52578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7848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610600" y="52578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28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990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752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2514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3276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038600" y="52578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419600" y="5334000"/>
            <a:ext cx="381000" cy="228600"/>
            <a:chOff x="4419600" y="3810000"/>
            <a:chExt cx="381000" cy="228600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4" name="Group 53"/>
          <p:cNvGrpSpPr/>
          <p:nvPr/>
        </p:nvGrpSpPr>
        <p:grpSpPr>
          <a:xfrm>
            <a:off x="5181600" y="5334000"/>
            <a:ext cx="381000" cy="228600"/>
            <a:chOff x="4419600" y="3810000"/>
            <a:chExt cx="381000" cy="228600"/>
          </a:xfrm>
        </p:grpSpPr>
        <p:cxnSp>
          <p:nvCxnSpPr>
            <p:cNvPr id="85" name="Straight Arrow Connector 84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6" name="Straight Arrow Connector 85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87" name="Group 86"/>
          <p:cNvGrpSpPr/>
          <p:nvPr/>
        </p:nvGrpSpPr>
        <p:grpSpPr>
          <a:xfrm>
            <a:off x="5943600" y="5334000"/>
            <a:ext cx="381000" cy="228600"/>
            <a:chOff x="4419600" y="3810000"/>
            <a:chExt cx="381000" cy="228600"/>
          </a:xfrm>
        </p:grpSpPr>
        <p:cxnSp>
          <p:nvCxnSpPr>
            <p:cNvPr id="88" name="Straight Arrow Connector 8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0" name="Group 89"/>
          <p:cNvGrpSpPr/>
          <p:nvPr/>
        </p:nvGrpSpPr>
        <p:grpSpPr>
          <a:xfrm>
            <a:off x="6705600" y="5334000"/>
            <a:ext cx="381000" cy="228600"/>
            <a:chOff x="4419600" y="3810000"/>
            <a:chExt cx="381000" cy="228600"/>
          </a:xfrm>
        </p:grpSpPr>
        <p:cxnSp>
          <p:nvCxnSpPr>
            <p:cNvPr id="91" name="Straight Arrow Connector 90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2" name="Straight Arrow Connector 91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3" name="Group 92"/>
          <p:cNvGrpSpPr/>
          <p:nvPr/>
        </p:nvGrpSpPr>
        <p:grpSpPr>
          <a:xfrm>
            <a:off x="7467600" y="5334000"/>
            <a:ext cx="381000" cy="228600"/>
            <a:chOff x="4419600" y="3810000"/>
            <a:chExt cx="381000" cy="228600"/>
          </a:xfrm>
        </p:grpSpPr>
        <p:cxnSp>
          <p:nvCxnSpPr>
            <p:cNvPr id="94" name="Straight Arrow Connector 93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6" name="Group 95"/>
          <p:cNvGrpSpPr/>
          <p:nvPr/>
        </p:nvGrpSpPr>
        <p:grpSpPr>
          <a:xfrm>
            <a:off x="8229600" y="5334000"/>
            <a:ext cx="381000" cy="228600"/>
            <a:chOff x="4419600" y="3810000"/>
            <a:chExt cx="381000" cy="228600"/>
          </a:xfrm>
        </p:grpSpPr>
        <p:cxnSp>
          <p:nvCxnSpPr>
            <p:cNvPr id="97" name="Straight Arrow Connector 96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8" name="Straight Arrow Connector 97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9" name="Group 98"/>
          <p:cNvGrpSpPr/>
          <p:nvPr/>
        </p:nvGrpSpPr>
        <p:grpSpPr>
          <a:xfrm>
            <a:off x="3657600" y="5334000"/>
            <a:ext cx="381000" cy="228600"/>
            <a:chOff x="4419600" y="3810000"/>
            <a:chExt cx="381000" cy="228600"/>
          </a:xfrm>
        </p:grpSpPr>
        <p:cxnSp>
          <p:nvCxnSpPr>
            <p:cNvPr id="100" name="Straight Arrow Connector 99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Arrow Connector 100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2" name="Group 101"/>
          <p:cNvGrpSpPr/>
          <p:nvPr/>
        </p:nvGrpSpPr>
        <p:grpSpPr>
          <a:xfrm>
            <a:off x="2895600" y="5334000"/>
            <a:ext cx="381000" cy="228600"/>
            <a:chOff x="4419600" y="3810000"/>
            <a:chExt cx="381000" cy="228600"/>
          </a:xfrm>
        </p:grpSpPr>
        <p:cxnSp>
          <p:nvCxnSpPr>
            <p:cNvPr id="103" name="Straight Arrow Connector 102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4" name="Straight Arrow Connector 103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5" name="Group 104"/>
          <p:cNvGrpSpPr/>
          <p:nvPr/>
        </p:nvGrpSpPr>
        <p:grpSpPr>
          <a:xfrm>
            <a:off x="2133600" y="5334000"/>
            <a:ext cx="381000" cy="228600"/>
            <a:chOff x="4419600" y="3810000"/>
            <a:chExt cx="381000" cy="228600"/>
          </a:xfrm>
        </p:grpSpPr>
        <p:cxnSp>
          <p:nvCxnSpPr>
            <p:cNvPr id="106" name="Straight Arrow Connector 105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7" name="Straight Arrow Connector 106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8" name="Group 107"/>
          <p:cNvGrpSpPr/>
          <p:nvPr/>
        </p:nvGrpSpPr>
        <p:grpSpPr>
          <a:xfrm>
            <a:off x="1371600" y="5334000"/>
            <a:ext cx="381000" cy="228600"/>
            <a:chOff x="4419600" y="3810000"/>
            <a:chExt cx="381000" cy="228600"/>
          </a:xfrm>
        </p:grpSpPr>
        <p:cxnSp>
          <p:nvCxnSpPr>
            <p:cNvPr id="109" name="Straight Arrow Connector 108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0" name="Straight Arrow Connector 10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11" name="Group 110"/>
          <p:cNvGrpSpPr/>
          <p:nvPr/>
        </p:nvGrpSpPr>
        <p:grpSpPr>
          <a:xfrm>
            <a:off x="609600" y="5334000"/>
            <a:ext cx="381000" cy="228600"/>
            <a:chOff x="4419600" y="3810000"/>
            <a:chExt cx="381000" cy="228600"/>
          </a:xfrm>
        </p:grpSpPr>
        <p:cxnSp>
          <p:nvCxnSpPr>
            <p:cNvPr id="112" name="Straight Arrow Connector 111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3" name="Straight Arrow Connector 112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5" name="Straight Connector 4"/>
          <p:cNvCxnSpPr/>
          <p:nvPr/>
        </p:nvCxnSpPr>
        <p:spPr bwMode="auto">
          <a:xfrm flipV="1">
            <a:off x="152400" y="4876800"/>
            <a:ext cx="88392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76200" y="1219200"/>
            <a:ext cx="817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time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 flipH="1" flipV="1">
            <a:off x="3276600" y="4419600"/>
            <a:ext cx="1905000" cy="4572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80971" y="47360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794971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8" name="Isosceles Triangle 67"/>
          <p:cNvSpPr/>
          <p:nvPr/>
        </p:nvSpPr>
        <p:spPr bwMode="auto">
          <a:xfrm flipH="1" flipV="1">
            <a:off x="990600" y="3886200"/>
            <a:ext cx="1905000" cy="4572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7" name="Trapezoid 56"/>
          <p:cNvSpPr/>
          <p:nvPr/>
        </p:nvSpPr>
        <p:spPr bwMode="auto">
          <a:xfrm flipV="1">
            <a:off x="2514600" y="3886200"/>
            <a:ext cx="3429000" cy="457200"/>
          </a:xfrm>
          <a:prstGeom prst="trapezoid">
            <a:avLst>
              <a:gd name="adj" fmla="val 163276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8" name="Trapezoid 57"/>
          <p:cNvSpPr/>
          <p:nvPr/>
        </p:nvSpPr>
        <p:spPr bwMode="auto">
          <a:xfrm flipV="1">
            <a:off x="228600" y="3352800"/>
            <a:ext cx="6477000" cy="457200"/>
          </a:xfrm>
          <a:prstGeom prst="trapezoid">
            <a:avLst>
              <a:gd name="adj" fmla="val 156274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9" name="Trapezoid 58"/>
          <p:cNvSpPr/>
          <p:nvPr/>
        </p:nvSpPr>
        <p:spPr bwMode="auto">
          <a:xfrm flipV="1">
            <a:off x="-533400" y="2819400"/>
            <a:ext cx="8001000" cy="457200"/>
          </a:xfrm>
          <a:prstGeom prst="trapezoid">
            <a:avLst>
              <a:gd name="adj" fmla="val 14927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0" name="Isosceles Triangle 59"/>
          <p:cNvSpPr/>
          <p:nvPr/>
        </p:nvSpPr>
        <p:spPr bwMode="auto">
          <a:xfrm flipH="1" flipV="1">
            <a:off x="4800600" y="2819400"/>
            <a:ext cx="1905000" cy="457200"/>
          </a:xfrm>
          <a:prstGeom prst="triangle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04971" y="3124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2" name="Trapezoid 61"/>
          <p:cNvSpPr/>
          <p:nvPr/>
        </p:nvSpPr>
        <p:spPr bwMode="auto">
          <a:xfrm flipV="1">
            <a:off x="-685800" y="2286000"/>
            <a:ext cx="8915400" cy="457200"/>
          </a:xfrm>
          <a:prstGeom prst="trapezoid">
            <a:avLst>
              <a:gd name="adj" fmla="val 14927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3" name="Trapezoid 62"/>
          <p:cNvSpPr/>
          <p:nvPr/>
        </p:nvSpPr>
        <p:spPr bwMode="auto">
          <a:xfrm flipV="1">
            <a:off x="4038600" y="2286000"/>
            <a:ext cx="3429000" cy="457200"/>
          </a:xfrm>
          <a:prstGeom prst="trapezoid">
            <a:avLst>
              <a:gd name="adj" fmla="val 153939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4" name="Trapezoid 63"/>
          <p:cNvSpPr/>
          <p:nvPr/>
        </p:nvSpPr>
        <p:spPr bwMode="auto">
          <a:xfrm flipV="1">
            <a:off x="-914400" y="1752600"/>
            <a:ext cx="9906000" cy="457200"/>
          </a:xfrm>
          <a:prstGeom prst="trapezoid">
            <a:avLst>
              <a:gd name="adj" fmla="val 153939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5" name="Trapezoid 64"/>
          <p:cNvSpPr/>
          <p:nvPr/>
        </p:nvSpPr>
        <p:spPr bwMode="auto">
          <a:xfrm flipV="1">
            <a:off x="3276600" y="1752600"/>
            <a:ext cx="4953000" cy="457200"/>
          </a:xfrm>
          <a:prstGeom prst="trapezoid">
            <a:avLst>
              <a:gd name="adj" fmla="val 156274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-533400" y="1600200"/>
            <a:ext cx="685800" cy="1752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152400" y="1752600"/>
            <a:ext cx="0" cy="3200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3755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Stall Propagation (1D)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79" name="Rectangle 78"/>
          <p:cNvSpPr/>
          <p:nvPr/>
        </p:nvSpPr>
        <p:spPr bwMode="auto">
          <a:xfrm>
            <a:off x="4800600" y="52578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5562600" y="52578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6324600" y="52578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7086600" y="52578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7848600" y="52578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610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28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990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752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2514600" y="5257800"/>
            <a:ext cx="381000" cy="381000"/>
          </a:xfrm>
          <a:prstGeom prst="rect">
            <a:avLst/>
          </a:prstGeom>
          <a:solidFill>
            <a:srgbClr val="9C9C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3276600" y="52578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038600" y="52578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419600" y="5334000"/>
            <a:ext cx="381000" cy="228600"/>
            <a:chOff x="4419600" y="3810000"/>
            <a:chExt cx="381000" cy="228600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4" name="Group 53"/>
          <p:cNvGrpSpPr/>
          <p:nvPr/>
        </p:nvGrpSpPr>
        <p:grpSpPr>
          <a:xfrm>
            <a:off x="5181600" y="5334000"/>
            <a:ext cx="381000" cy="228600"/>
            <a:chOff x="4419600" y="3810000"/>
            <a:chExt cx="381000" cy="228600"/>
          </a:xfrm>
        </p:grpSpPr>
        <p:cxnSp>
          <p:nvCxnSpPr>
            <p:cNvPr id="85" name="Straight Arrow Connector 84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6" name="Straight Arrow Connector 85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87" name="Group 86"/>
          <p:cNvGrpSpPr/>
          <p:nvPr/>
        </p:nvGrpSpPr>
        <p:grpSpPr>
          <a:xfrm>
            <a:off x="5943600" y="5334000"/>
            <a:ext cx="381000" cy="228600"/>
            <a:chOff x="4419600" y="3810000"/>
            <a:chExt cx="381000" cy="228600"/>
          </a:xfrm>
        </p:grpSpPr>
        <p:cxnSp>
          <p:nvCxnSpPr>
            <p:cNvPr id="88" name="Straight Arrow Connector 87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0" name="Group 89"/>
          <p:cNvGrpSpPr/>
          <p:nvPr/>
        </p:nvGrpSpPr>
        <p:grpSpPr>
          <a:xfrm>
            <a:off x="6705600" y="5334000"/>
            <a:ext cx="381000" cy="228600"/>
            <a:chOff x="4419600" y="3810000"/>
            <a:chExt cx="381000" cy="228600"/>
          </a:xfrm>
        </p:grpSpPr>
        <p:cxnSp>
          <p:nvCxnSpPr>
            <p:cNvPr id="91" name="Straight Arrow Connector 90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2" name="Straight Arrow Connector 91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3" name="Group 92"/>
          <p:cNvGrpSpPr/>
          <p:nvPr/>
        </p:nvGrpSpPr>
        <p:grpSpPr>
          <a:xfrm>
            <a:off x="7467600" y="5334000"/>
            <a:ext cx="381000" cy="228600"/>
            <a:chOff x="4419600" y="3810000"/>
            <a:chExt cx="381000" cy="228600"/>
          </a:xfrm>
        </p:grpSpPr>
        <p:cxnSp>
          <p:nvCxnSpPr>
            <p:cNvPr id="94" name="Straight Arrow Connector 93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6" name="Group 95"/>
          <p:cNvGrpSpPr/>
          <p:nvPr/>
        </p:nvGrpSpPr>
        <p:grpSpPr>
          <a:xfrm>
            <a:off x="8229600" y="5334000"/>
            <a:ext cx="381000" cy="228600"/>
            <a:chOff x="4419600" y="3810000"/>
            <a:chExt cx="381000" cy="228600"/>
          </a:xfrm>
        </p:grpSpPr>
        <p:cxnSp>
          <p:nvCxnSpPr>
            <p:cNvPr id="97" name="Straight Arrow Connector 96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8" name="Straight Arrow Connector 97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9" name="Group 98"/>
          <p:cNvGrpSpPr/>
          <p:nvPr/>
        </p:nvGrpSpPr>
        <p:grpSpPr>
          <a:xfrm>
            <a:off x="3657600" y="5334000"/>
            <a:ext cx="381000" cy="228600"/>
            <a:chOff x="4419600" y="3810000"/>
            <a:chExt cx="381000" cy="228600"/>
          </a:xfrm>
        </p:grpSpPr>
        <p:cxnSp>
          <p:nvCxnSpPr>
            <p:cNvPr id="100" name="Straight Arrow Connector 99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Arrow Connector 100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2" name="Group 101"/>
          <p:cNvGrpSpPr/>
          <p:nvPr/>
        </p:nvGrpSpPr>
        <p:grpSpPr>
          <a:xfrm>
            <a:off x="2895600" y="5334000"/>
            <a:ext cx="381000" cy="228600"/>
            <a:chOff x="4419600" y="3810000"/>
            <a:chExt cx="381000" cy="228600"/>
          </a:xfrm>
        </p:grpSpPr>
        <p:cxnSp>
          <p:nvCxnSpPr>
            <p:cNvPr id="103" name="Straight Arrow Connector 102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4" name="Straight Arrow Connector 103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5" name="Group 104"/>
          <p:cNvGrpSpPr/>
          <p:nvPr/>
        </p:nvGrpSpPr>
        <p:grpSpPr>
          <a:xfrm>
            <a:off x="2133600" y="5334000"/>
            <a:ext cx="381000" cy="228600"/>
            <a:chOff x="4419600" y="3810000"/>
            <a:chExt cx="381000" cy="228600"/>
          </a:xfrm>
        </p:grpSpPr>
        <p:cxnSp>
          <p:nvCxnSpPr>
            <p:cNvPr id="106" name="Straight Arrow Connector 105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7" name="Straight Arrow Connector 106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8" name="Group 107"/>
          <p:cNvGrpSpPr/>
          <p:nvPr/>
        </p:nvGrpSpPr>
        <p:grpSpPr>
          <a:xfrm>
            <a:off x="1371600" y="5334000"/>
            <a:ext cx="381000" cy="228600"/>
            <a:chOff x="4419600" y="3810000"/>
            <a:chExt cx="381000" cy="228600"/>
          </a:xfrm>
        </p:grpSpPr>
        <p:cxnSp>
          <p:nvCxnSpPr>
            <p:cNvPr id="109" name="Straight Arrow Connector 108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0" name="Straight Arrow Connector 109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11" name="Group 110"/>
          <p:cNvGrpSpPr/>
          <p:nvPr/>
        </p:nvGrpSpPr>
        <p:grpSpPr>
          <a:xfrm>
            <a:off x="609600" y="5334000"/>
            <a:ext cx="381000" cy="228600"/>
            <a:chOff x="4419600" y="3810000"/>
            <a:chExt cx="381000" cy="228600"/>
          </a:xfrm>
        </p:grpSpPr>
        <p:cxnSp>
          <p:nvCxnSpPr>
            <p:cNvPr id="112" name="Straight Arrow Connector 111"/>
            <p:cNvCxnSpPr/>
            <p:nvPr/>
          </p:nvCxnSpPr>
          <p:spPr bwMode="auto">
            <a:xfrm>
              <a:off x="4419600" y="38100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3" name="Straight Arrow Connector 112"/>
            <p:cNvCxnSpPr/>
            <p:nvPr/>
          </p:nvCxnSpPr>
          <p:spPr bwMode="auto">
            <a:xfrm flipH="1">
              <a:off x="4419600" y="40386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5" name="Straight Connector 4"/>
          <p:cNvCxnSpPr/>
          <p:nvPr/>
        </p:nvCxnSpPr>
        <p:spPr bwMode="auto">
          <a:xfrm flipV="1">
            <a:off x="152400" y="4876800"/>
            <a:ext cx="88392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76200" y="1219200"/>
            <a:ext cx="817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time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 flipH="1" flipV="1">
            <a:off x="3276600" y="4419600"/>
            <a:ext cx="1905000" cy="4572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80971" y="47360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794971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8" name="Isosceles Triangle 67"/>
          <p:cNvSpPr/>
          <p:nvPr/>
        </p:nvSpPr>
        <p:spPr bwMode="auto">
          <a:xfrm flipH="1" flipV="1">
            <a:off x="990600" y="3886200"/>
            <a:ext cx="1905000" cy="4572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7" name="Trapezoid 56"/>
          <p:cNvSpPr/>
          <p:nvPr/>
        </p:nvSpPr>
        <p:spPr bwMode="auto">
          <a:xfrm flipV="1">
            <a:off x="2514600" y="3886200"/>
            <a:ext cx="3429000" cy="457200"/>
          </a:xfrm>
          <a:prstGeom prst="trapezoid">
            <a:avLst>
              <a:gd name="adj" fmla="val 163276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8" name="Trapezoid 57"/>
          <p:cNvSpPr/>
          <p:nvPr/>
        </p:nvSpPr>
        <p:spPr bwMode="auto">
          <a:xfrm flipV="1">
            <a:off x="228600" y="3352800"/>
            <a:ext cx="6477000" cy="457200"/>
          </a:xfrm>
          <a:prstGeom prst="trapezoid">
            <a:avLst>
              <a:gd name="adj" fmla="val 156274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9" name="Trapezoid 58"/>
          <p:cNvSpPr/>
          <p:nvPr/>
        </p:nvSpPr>
        <p:spPr bwMode="auto">
          <a:xfrm flipV="1">
            <a:off x="-533400" y="2819400"/>
            <a:ext cx="8001000" cy="457200"/>
          </a:xfrm>
          <a:prstGeom prst="trapezoid">
            <a:avLst>
              <a:gd name="adj" fmla="val 14927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0" name="Isosceles Triangle 59"/>
          <p:cNvSpPr/>
          <p:nvPr/>
        </p:nvSpPr>
        <p:spPr bwMode="auto">
          <a:xfrm flipH="1" flipV="1">
            <a:off x="4800600" y="2819400"/>
            <a:ext cx="1905000" cy="457200"/>
          </a:xfrm>
          <a:prstGeom prst="triangle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04971" y="3124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2" name="Trapezoid 61"/>
          <p:cNvSpPr/>
          <p:nvPr/>
        </p:nvSpPr>
        <p:spPr bwMode="auto">
          <a:xfrm flipV="1">
            <a:off x="-685800" y="2286000"/>
            <a:ext cx="8915400" cy="457200"/>
          </a:xfrm>
          <a:prstGeom prst="trapezoid">
            <a:avLst>
              <a:gd name="adj" fmla="val 14927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3" name="Trapezoid 62"/>
          <p:cNvSpPr/>
          <p:nvPr/>
        </p:nvSpPr>
        <p:spPr bwMode="auto">
          <a:xfrm flipV="1">
            <a:off x="4038600" y="2286000"/>
            <a:ext cx="3429000" cy="457200"/>
          </a:xfrm>
          <a:prstGeom prst="trapezoid">
            <a:avLst>
              <a:gd name="adj" fmla="val 153939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4" name="Trapezoid 63"/>
          <p:cNvSpPr/>
          <p:nvPr/>
        </p:nvSpPr>
        <p:spPr bwMode="auto">
          <a:xfrm flipV="1">
            <a:off x="-914400" y="1752600"/>
            <a:ext cx="9906000" cy="457200"/>
          </a:xfrm>
          <a:prstGeom prst="trapezoid">
            <a:avLst>
              <a:gd name="adj" fmla="val 153939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5" name="Trapezoid 64"/>
          <p:cNvSpPr/>
          <p:nvPr/>
        </p:nvSpPr>
        <p:spPr bwMode="auto">
          <a:xfrm flipV="1">
            <a:off x="3276600" y="1752600"/>
            <a:ext cx="4953000" cy="457200"/>
          </a:xfrm>
          <a:prstGeom prst="trapezoid">
            <a:avLst>
              <a:gd name="adj" fmla="val 156274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-533400" y="1600200"/>
            <a:ext cx="685800" cy="1752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152400" y="1752600"/>
            <a:ext cx="0" cy="3200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685800" y="2240340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3 Errors Detected</a:t>
            </a:r>
          </a:p>
          <a:p>
            <a:r>
              <a:rPr lang="en-US" sz="32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 Stalls to Correct</a:t>
            </a:r>
          </a:p>
          <a:p>
            <a:r>
              <a:rPr lang="en-US" sz="32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# STALLS &lt; # ERRORS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629400" y="3505200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Might be</a:t>
            </a:r>
          </a:p>
          <a:p>
            <a:r>
              <a:rPr lang="en-US" sz="32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scalable!!</a:t>
            </a:r>
          </a:p>
        </p:txBody>
      </p:sp>
    </p:spTree>
    <p:extLst>
      <p:ext uri="{BB962C8B-B14F-4D97-AF65-F5344CB8AC3E}">
        <p14:creationId xmlns:p14="http://schemas.microsoft.com/office/powerpoint/2010/main" val="353237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Stall Propagation </a:t>
            </a:r>
            <a:r>
              <a:rPr lang="en-US" dirty="0" smtClean="0"/>
              <a:t>(2D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2514600" y="1524000"/>
            <a:ext cx="4191000" cy="1143000"/>
            <a:chOff x="2514600" y="1524000"/>
            <a:chExt cx="4191000" cy="1143000"/>
          </a:xfrm>
        </p:grpSpPr>
        <p:grpSp>
          <p:nvGrpSpPr>
            <p:cNvPr id="24" name="Group 23"/>
            <p:cNvGrpSpPr/>
            <p:nvPr/>
          </p:nvGrpSpPr>
          <p:grpSpPr>
            <a:xfrm>
              <a:off x="2514600" y="1524000"/>
              <a:ext cx="4191000" cy="381000"/>
              <a:chOff x="2895600" y="2514600"/>
              <a:chExt cx="4191000" cy="381000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2895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3657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4419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5181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5943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6705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2514600" y="2286000"/>
              <a:ext cx="4191000" cy="381000"/>
              <a:chOff x="2895600" y="2514600"/>
              <a:chExt cx="4191000" cy="381000"/>
            </a:xfrm>
          </p:grpSpPr>
          <p:sp>
            <p:nvSpPr>
              <p:cNvPr id="26" name="Rectangle 25"/>
              <p:cNvSpPr/>
              <p:nvPr/>
            </p:nvSpPr>
            <p:spPr bwMode="auto">
              <a:xfrm>
                <a:off x="2895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3657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4419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5181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5943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6705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2514600" y="3048000"/>
            <a:ext cx="4191000" cy="1143000"/>
            <a:chOff x="2514600" y="1524000"/>
            <a:chExt cx="4191000" cy="1143000"/>
          </a:xfrm>
        </p:grpSpPr>
        <p:grpSp>
          <p:nvGrpSpPr>
            <p:cNvPr id="56" name="Group 55"/>
            <p:cNvGrpSpPr/>
            <p:nvPr/>
          </p:nvGrpSpPr>
          <p:grpSpPr>
            <a:xfrm>
              <a:off x="2514600" y="1524000"/>
              <a:ext cx="4191000" cy="381000"/>
              <a:chOff x="2895600" y="2514600"/>
              <a:chExt cx="4191000" cy="381000"/>
            </a:xfrm>
          </p:grpSpPr>
          <p:sp>
            <p:nvSpPr>
              <p:cNvPr id="64" name="Rectangle 63"/>
              <p:cNvSpPr/>
              <p:nvPr/>
            </p:nvSpPr>
            <p:spPr bwMode="auto">
              <a:xfrm>
                <a:off x="2895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3657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4419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5181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5943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6705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2514600" y="2286000"/>
              <a:ext cx="4191000" cy="381000"/>
              <a:chOff x="2895600" y="2514600"/>
              <a:chExt cx="4191000" cy="381000"/>
            </a:xfrm>
          </p:grpSpPr>
          <p:sp>
            <p:nvSpPr>
              <p:cNvPr id="58" name="Rectangle 57"/>
              <p:cNvSpPr/>
              <p:nvPr/>
            </p:nvSpPr>
            <p:spPr bwMode="auto">
              <a:xfrm>
                <a:off x="2895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3657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4419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5181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5943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6705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2514600" y="4572000"/>
            <a:ext cx="4191000" cy="1143000"/>
            <a:chOff x="2514600" y="1524000"/>
            <a:chExt cx="4191000" cy="1143000"/>
          </a:xfrm>
        </p:grpSpPr>
        <p:grpSp>
          <p:nvGrpSpPr>
            <p:cNvPr id="71" name="Group 70"/>
            <p:cNvGrpSpPr/>
            <p:nvPr/>
          </p:nvGrpSpPr>
          <p:grpSpPr>
            <a:xfrm>
              <a:off x="2514600" y="1524000"/>
              <a:ext cx="4191000" cy="381000"/>
              <a:chOff x="2895600" y="2514600"/>
              <a:chExt cx="4191000" cy="381000"/>
            </a:xfrm>
          </p:grpSpPr>
          <p:sp>
            <p:nvSpPr>
              <p:cNvPr id="79" name="Rectangle 78"/>
              <p:cNvSpPr/>
              <p:nvPr/>
            </p:nvSpPr>
            <p:spPr bwMode="auto">
              <a:xfrm>
                <a:off x="2895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3657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4419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5181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5943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6705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2514600" y="2286000"/>
              <a:ext cx="4191000" cy="381000"/>
              <a:chOff x="2895600" y="2514600"/>
              <a:chExt cx="4191000" cy="381000"/>
            </a:xfrm>
          </p:grpSpPr>
          <p:sp>
            <p:nvSpPr>
              <p:cNvPr id="73" name="Rectangle 72"/>
              <p:cNvSpPr/>
              <p:nvPr/>
            </p:nvSpPr>
            <p:spPr bwMode="auto">
              <a:xfrm>
                <a:off x="2895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3657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4419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5181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5943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6705600" y="2514600"/>
                <a:ext cx="3810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319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Overclocking… is it safe?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fast is too fast?</a:t>
            </a:r>
          </a:p>
          <a:p>
            <a:pPr lvl="1"/>
            <a:r>
              <a:rPr lang="en-US" dirty="0" smtClean="0"/>
              <a:t>Blows up</a:t>
            </a:r>
          </a:p>
          <a:p>
            <a:pPr lvl="1"/>
            <a:r>
              <a:rPr lang="en-US" dirty="0" smtClean="0"/>
              <a:t>Fails to POST</a:t>
            </a:r>
          </a:p>
          <a:p>
            <a:pPr lvl="1"/>
            <a:r>
              <a:rPr lang="en-US" dirty="0" smtClean="0"/>
              <a:t>Fails to boot</a:t>
            </a:r>
          </a:p>
          <a:p>
            <a:pPr lvl="1"/>
            <a:r>
              <a:rPr lang="en-US" dirty="0" smtClean="0"/>
              <a:t>Blue screen of death</a:t>
            </a:r>
          </a:p>
          <a:p>
            <a:pPr lvl="1"/>
            <a:r>
              <a:rPr lang="en-US" dirty="0" smtClean="0"/>
              <a:t>Random crashes</a:t>
            </a:r>
          </a:p>
          <a:p>
            <a:pPr lvl="1"/>
            <a:r>
              <a:rPr lang="en-US" dirty="0" smtClean="0"/>
              <a:t>Data errors in documents and spreadsheet</a:t>
            </a:r>
          </a:p>
          <a:p>
            <a:pPr lvl="1"/>
            <a:endParaRPr lang="en-US" dirty="0"/>
          </a:p>
          <a:p>
            <a:r>
              <a:rPr lang="en-US" dirty="0" smtClean="0"/>
              <a:t>When these problems go away, is it safe?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Stall Propagation </a:t>
            </a:r>
            <a:r>
              <a:rPr lang="en-US" dirty="0" smtClean="0"/>
              <a:t>(2D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514600" y="152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152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038600" y="152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800600" y="152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562600" y="152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324600" y="152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514600" y="2286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276600" y="2286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038600" y="2286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800600" y="2286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562600" y="2286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324600" y="2286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2514600" y="3048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76600" y="3048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038600" y="3048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800600" y="3048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5562600" y="3048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6324600" y="3048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514600" y="3810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276600" y="3810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4038600" y="3810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4800600" y="3810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562600" y="3810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324600" y="3810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2514600" y="4572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276600" y="4572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4038600" y="4572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4800600" y="4572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5562600" y="4572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6324600" y="4572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514600" y="533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3276600" y="533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4038600" y="533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800600" y="533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562600" y="533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324600" y="533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33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Stall Propagation </a:t>
            </a:r>
            <a:r>
              <a:rPr lang="en-US" dirty="0" smtClean="0"/>
              <a:t>(2D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514600" y="152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152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038600" y="152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800600" y="152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562600" y="152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324600" y="152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514600" y="2286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276600" y="2286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038600" y="2286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800600" y="2286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562600" y="2286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324600" y="2286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2514600" y="3048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76600" y="3048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038600" y="3048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800600" y="3048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5562600" y="3048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6324600" y="3048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514600" y="3810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276600" y="3810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4038600" y="3810000"/>
            <a:ext cx="3810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4800600" y="3810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562600" y="3810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324600" y="3810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2514600" y="4572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276600" y="4572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4038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4800600" y="4572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5562600" y="4572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6324600" y="4572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514600" y="533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3276600" y="533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4038600" y="533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800600" y="533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562600" y="533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324600" y="533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80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Stall Propagation </a:t>
            </a:r>
            <a:r>
              <a:rPr lang="en-US" dirty="0" smtClean="0"/>
              <a:t>(2D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514600" y="152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152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038600" y="152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800600" y="152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562600" y="152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324600" y="152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514600" y="2286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276600" y="2286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038600" y="2286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800600" y="2286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562600" y="2286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324600" y="2286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2514600" y="3048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76600" y="3048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038600" y="3048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800600" y="3048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5562600" y="3048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6324600" y="3048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514600" y="3810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276600" y="3810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4038600" y="3810000"/>
            <a:ext cx="3810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4800600" y="3810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562600" y="3810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324600" y="3810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2514600" y="4572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276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4038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4800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5562600" y="4572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6324600" y="4572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514600" y="533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3276600" y="533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4038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800600" y="533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562600" y="533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324600" y="533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95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Stall Propagation </a:t>
            </a:r>
            <a:r>
              <a:rPr lang="en-US" dirty="0" smtClean="0"/>
              <a:t>(2D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514600" y="152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152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038600" y="152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800600" y="152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562600" y="152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324600" y="152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514600" y="2286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276600" y="2286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038600" y="2286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800600" y="2286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562600" y="2286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324600" y="2286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2514600" y="3048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76600" y="3048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038600" y="3048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800600" y="3048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5562600" y="3048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6324600" y="3048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514600" y="3810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276600" y="3810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4038600" y="3810000"/>
            <a:ext cx="3810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4800600" y="3810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562600" y="3810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324600" y="3810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2514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276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4038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4800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5562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6324600" y="4572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514600" y="533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3276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4038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800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562600" y="533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324600" y="533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93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Stall Propagation </a:t>
            </a:r>
            <a:r>
              <a:rPr lang="en-US" dirty="0" smtClean="0"/>
              <a:t>(2D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514600" y="152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152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038600" y="152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800600" y="152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562600" y="152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324600" y="152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514600" y="2286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276600" y="2286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038600" y="2286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800600" y="2286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562600" y="2286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324600" y="2286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2514600" y="3048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76600" y="3048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038600" y="3048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800600" y="3048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5562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6324600" y="3048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514600" y="3810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276600" y="3810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4038600" y="3810000"/>
            <a:ext cx="3810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4800600" y="3810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562600" y="3810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324600" y="3810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2514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276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4038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4800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5562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6324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514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3276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4038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800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562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324600" y="5334000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80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Stall Propagation </a:t>
            </a:r>
            <a:r>
              <a:rPr lang="en-US" dirty="0" smtClean="0"/>
              <a:t>(2D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514600" y="152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152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038600" y="152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800600" y="152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562600" y="152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324600" y="152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514600" y="2286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276600" y="2286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038600" y="2286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800600" y="2286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562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324600" y="2286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2514600" y="3048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76600" y="3048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038600" y="3048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800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5562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</a:rPr>
              <a:t>X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6324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514600" y="3810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276600" y="3810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4038600" y="3810000"/>
            <a:ext cx="3810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4800600" y="3810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562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324600" y="3810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2514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276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4038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4800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5562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6324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514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3276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4038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800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562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324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24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Stall Propagation </a:t>
            </a:r>
            <a:r>
              <a:rPr lang="en-US" dirty="0" smtClean="0"/>
              <a:t>(2D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514600" y="152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152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038600" y="152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800600" y="152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562600" y="152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324600" y="152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514600" y="2286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276600" y="2286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038600" y="2286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800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562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324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2514600" y="3048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76600" y="3048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038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800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5562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</a:rPr>
              <a:t>X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6324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514600" y="3810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276600" y="3810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4038600" y="3810000"/>
            <a:ext cx="3810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4800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562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324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2514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276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4038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4800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5562600" y="4572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6324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514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3276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4038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800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562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324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85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Stall Propagation </a:t>
            </a:r>
            <a:r>
              <a:rPr lang="en-US" dirty="0" smtClean="0"/>
              <a:t>(2D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514600" y="152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152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038600" y="152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800600" y="152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562600" y="152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324600" y="152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514600" y="2286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276600" y="2286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038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800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562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324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2514600" y="3048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76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038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800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5562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</a:rPr>
              <a:t>X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6324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514600" y="3810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276600" y="3810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4038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4800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562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324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2514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276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4038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4800600" y="4572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5562600" y="4572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6324600" y="4572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514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3276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4038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800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562600" y="533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324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08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Stall Propagation </a:t>
            </a:r>
            <a:r>
              <a:rPr lang="en-US" dirty="0" smtClean="0"/>
              <a:t>(2D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514600" y="152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152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038600" y="152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800600" y="152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562600" y="152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324600" y="152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514600" y="2286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276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038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800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562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324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2514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76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038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800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5562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</a:rPr>
              <a:t>X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6324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514600" y="3810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276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4038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4800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562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324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2514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276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4038600" y="4572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4800600" y="4572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5562600" y="4572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6324600" y="4572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514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3276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4038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800600" y="533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562600" y="533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324600" y="533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6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Stall Propagation </a:t>
            </a:r>
            <a:r>
              <a:rPr lang="en-US" dirty="0" smtClean="0"/>
              <a:t>(2D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514600" y="152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152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038600" y="152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800600" y="152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562600" y="152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324600" y="152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514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276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038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800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562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324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2514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76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038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800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5562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</a:rPr>
              <a:t>X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6324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514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276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4038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4800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562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324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2514600" y="4572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276600" y="4572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4038600" y="4572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4800600" y="4572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5562600" y="4572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6324600" y="4572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514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3276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4038600" y="533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800600" y="533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562600" y="533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324600" y="533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67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Overclocking… is it safe?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Root cause: </a:t>
            </a:r>
            <a:r>
              <a:rPr lang="en-US" dirty="0" smtClean="0">
                <a:solidFill>
                  <a:srgbClr val="FF0000"/>
                </a:solidFill>
              </a:rPr>
              <a:t>timing errors</a:t>
            </a:r>
          </a:p>
          <a:p>
            <a:pPr lvl="1"/>
            <a:r>
              <a:rPr lang="en-US" dirty="0" smtClean="0"/>
              <a:t>Problem 1: can we </a:t>
            </a:r>
            <a:r>
              <a:rPr lang="en-US" b="1" dirty="0" smtClean="0">
                <a:solidFill>
                  <a:srgbClr val="0000FF"/>
                </a:solidFill>
              </a:rPr>
              <a:t>detect</a:t>
            </a:r>
            <a:r>
              <a:rPr lang="en-US" dirty="0" smtClean="0"/>
              <a:t> them?</a:t>
            </a:r>
          </a:p>
          <a:p>
            <a:pPr lvl="2"/>
            <a:r>
              <a:rPr lang="en-US" dirty="0" smtClean="0"/>
              <a:t>Yes, e.g. using </a:t>
            </a:r>
            <a:r>
              <a:rPr lang="en-US" b="1" dirty="0" smtClean="0">
                <a:solidFill>
                  <a:srgbClr val="000090"/>
                </a:solidFill>
              </a:rPr>
              <a:t>Razor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Problem 2: can we </a:t>
            </a:r>
            <a:r>
              <a:rPr lang="en-US" b="1" dirty="0" smtClean="0">
                <a:solidFill>
                  <a:srgbClr val="3366FF"/>
                </a:solidFill>
              </a:rPr>
              <a:t>correct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them?</a:t>
            </a:r>
          </a:p>
          <a:p>
            <a:pPr lvl="2"/>
            <a:r>
              <a:rPr lang="en-US" dirty="0" smtClean="0"/>
              <a:t>Yes, using </a:t>
            </a:r>
            <a:r>
              <a:rPr lang="en-US" b="1" dirty="0" smtClean="0">
                <a:solidFill>
                  <a:srgbClr val="000090"/>
                </a:solidFill>
              </a:rPr>
              <a:t>Razor</a:t>
            </a:r>
            <a:r>
              <a:rPr lang="en-US" dirty="0" smtClean="0"/>
              <a:t> with </a:t>
            </a:r>
            <a:r>
              <a:rPr lang="en-US" dirty="0"/>
              <a:t>feed-forward </a:t>
            </a:r>
            <a:r>
              <a:rPr lang="en-US" dirty="0" smtClean="0"/>
              <a:t>pipelines</a:t>
            </a:r>
            <a:endParaRPr lang="en-US" dirty="0"/>
          </a:p>
          <a:p>
            <a:pPr lvl="3"/>
            <a:r>
              <a:rPr lang="en-US" dirty="0" smtClean="0"/>
              <a:t>Pipeline must </a:t>
            </a:r>
            <a:r>
              <a:rPr lang="en-US" dirty="0"/>
              <a:t>be ‘replayed</a:t>
            </a:r>
            <a:r>
              <a:rPr lang="en-US" dirty="0" smtClean="0"/>
              <a:t>’, input data ‘</a:t>
            </a:r>
            <a:r>
              <a:rPr lang="en-US" dirty="0" err="1" smtClean="0"/>
              <a:t>unfetched</a:t>
            </a:r>
            <a:r>
              <a:rPr lang="en-US" dirty="0" smtClean="0"/>
              <a:t>’</a:t>
            </a:r>
            <a:endParaRPr lang="en-US" dirty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Not possible with general sequential logic</a:t>
            </a:r>
          </a:p>
          <a:p>
            <a:pPr lvl="3"/>
            <a:r>
              <a:rPr lang="en-US" dirty="0" smtClean="0"/>
              <a:t>Need ‘spare’ cycles to ‘</a:t>
            </a:r>
            <a:r>
              <a:rPr lang="en-US" dirty="0" err="1" smtClean="0"/>
              <a:t>unfetch</a:t>
            </a:r>
            <a:r>
              <a:rPr lang="en-US" dirty="0" smtClean="0"/>
              <a:t>’ input data</a:t>
            </a:r>
          </a:p>
          <a:p>
            <a:pPr lvl="3"/>
            <a:r>
              <a:rPr lang="en-US" dirty="0" smtClean="0">
                <a:solidFill>
                  <a:srgbClr val="FF0000"/>
                </a:solidFill>
              </a:rPr>
              <a:t>Cyclic dependencies </a:t>
            </a:r>
            <a:r>
              <a:rPr lang="en-US" dirty="0" smtClean="0"/>
              <a:t>make this difficult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9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Stall Propagation </a:t>
            </a:r>
            <a:r>
              <a:rPr lang="en-US" dirty="0" smtClean="0"/>
              <a:t>(2D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514600" y="152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152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038600" y="152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800600" y="152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562600" y="152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324600" y="152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514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276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038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800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562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324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2514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76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038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800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5562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</a:rPr>
              <a:t>X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6324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514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276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4038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4800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562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324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2514600" y="4572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276600" y="4572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4038600" y="4572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4800600" y="4572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5562600" y="4572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6324600" y="4572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514600" y="5334000"/>
            <a:ext cx="381000" cy="381000"/>
          </a:xfrm>
          <a:prstGeom prst="rect">
            <a:avLst/>
          </a:prstGeom>
          <a:solidFill>
            <a:srgbClr val="A3A3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3276600" y="533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4038600" y="533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800600" y="533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562600" y="533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324600" y="533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45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Stall Propagation </a:t>
            </a:r>
            <a:r>
              <a:rPr lang="en-US" dirty="0" smtClean="0"/>
              <a:t>(2D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514600" y="152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152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038600" y="152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800600" y="152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562600" y="152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324600" y="152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514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276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038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800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562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324600" y="2286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2514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76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038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800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5562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</a:rPr>
              <a:t>X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6324600" y="3048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514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276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4038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4800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562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324600" y="3810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2514600" y="4572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276600" y="4572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4038600" y="4572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4800600" y="4572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5562600" y="4572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6324600" y="4572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514600" y="533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3276600" y="533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4038600" y="533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800600" y="533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562600" y="533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324600" y="5334000"/>
            <a:ext cx="3810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4800" y="2228672"/>
            <a:ext cx="5486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3 Errors Detected</a:t>
            </a:r>
          </a:p>
          <a:p>
            <a:r>
              <a:rPr lang="en-US" sz="24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 Stalls to Correct</a:t>
            </a:r>
          </a:p>
          <a:p>
            <a:r>
              <a:rPr lang="en-US" sz="24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# STALLS &lt; # ERRORS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04800" y="4038600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Might be</a:t>
            </a:r>
          </a:p>
          <a:p>
            <a:r>
              <a:rPr lang="en-US" sz="32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scalable!!</a:t>
            </a:r>
          </a:p>
        </p:txBody>
      </p:sp>
    </p:spTree>
    <p:extLst>
      <p:ext uri="{BB962C8B-B14F-4D97-AF65-F5344CB8AC3E}">
        <p14:creationId xmlns:p14="http://schemas.microsoft.com/office/powerpoint/2010/main" val="68424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experiment:</a:t>
            </a:r>
            <a:br>
              <a:rPr lang="en-US" dirty="0" smtClean="0"/>
            </a:br>
            <a:r>
              <a:rPr lang="en-US" dirty="0" smtClean="0"/>
              <a:t># stalls </a:t>
            </a:r>
            <a:r>
              <a:rPr lang="en-US" dirty="0" err="1" smtClean="0"/>
              <a:t>vs</a:t>
            </a:r>
            <a:r>
              <a:rPr lang="en-US" dirty="0" smtClean="0"/>
              <a:t> # errors</a:t>
            </a:r>
            <a:endParaRPr lang="en-US" dirty="0"/>
          </a:p>
        </p:txBody>
      </p:sp>
      <p:pic>
        <p:nvPicPr>
          <p:cNvPr id="5" name="Content Placeholder 4" descr="errorvscycle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71600" y="5715000"/>
            <a:ext cx="6400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0" dirty="0" smtClean="0"/>
              <a:t>                           # errors     </a:t>
            </a:r>
            <a:endParaRPr lang="en-US" sz="2800" b="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295400" y="1371600"/>
            <a:ext cx="609600" cy="5181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048000"/>
            <a:ext cx="1295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0" dirty="0" smtClean="0"/>
              <a:t># stalls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258389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smtClean="0"/>
              <a:t>Monte Carlo Simulations…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3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Stalls </a:t>
            </a:r>
            <a:r>
              <a:rPr lang="en-US" dirty="0" err="1" smtClean="0"/>
              <a:t>vs</a:t>
            </a:r>
            <a:r>
              <a:rPr lang="en-US" dirty="0" smtClean="0"/>
              <a:t> Errors (N x N array)</a:t>
            </a:r>
            <a:endParaRPr lang="en-US" dirty="0"/>
          </a:p>
        </p:txBody>
      </p:sp>
      <p:pic>
        <p:nvPicPr>
          <p:cNvPr id="5" name="Content Placeholder 4" descr="SRvsER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53" b="-2053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9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Recovered Utilization (N x N)</a:t>
            </a:r>
            <a:endParaRPr lang="en-US" dirty="0"/>
          </a:p>
        </p:txBody>
      </p:sp>
      <p:pic>
        <p:nvPicPr>
          <p:cNvPr id="6" name="Content Placeholder 5" descr="Util_benefit2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53" b="-2053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1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smtClean="0"/>
              <a:t>Experimental Results…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6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r>
              <a:rPr lang="en-US" sz="2800" dirty="0" smtClean="0"/>
              <a:t>Build Processor Array on FPGA…</a:t>
            </a:r>
          </a:p>
          <a:p>
            <a:pPr lvl="1"/>
            <a:r>
              <a:rPr lang="en-US" sz="2000" dirty="0"/>
              <a:t>2 x 2 array in silicon (running)</a:t>
            </a:r>
          </a:p>
          <a:p>
            <a:pPr lvl="1"/>
            <a:r>
              <a:rPr lang="en-US" sz="2000" dirty="0"/>
              <a:t>3 x 3 array in simulation (verification)</a:t>
            </a:r>
          </a:p>
          <a:p>
            <a:pPr lvl="2"/>
            <a:endParaRPr lang="en-US" sz="2000" dirty="0"/>
          </a:p>
          <a:p>
            <a:r>
              <a:rPr lang="en-US" sz="2800" dirty="0" smtClean="0"/>
              <a:t>Static critical </a:t>
            </a:r>
            <a:r>
              <a:rPr lang="en-US" sz="2800" dirty="0"/>
              <a:t>path </a:t>
            </a:r>
            <a:r>
              <a:rPr lang="en-US" sz="2800" dirty="0">
                <a:solidFill>
                  <a:srgbClr val="0000FF"/>
                </a:solidFill>
              </a:rPr>
              <a:t>always</a:t>
            </a:r>
            <a:r>
              <a:rPr lang="en-US" sz="2800" dirty="0"/>
              <a:t> </a:t>
            </a:r>
            <a:r>
              <a:rPr lang="en-US" sz="2800" dirty="0" smtClean="0"/>
              <a:t>through ALU + communication channels</a:t>
            </a:r>
          </a:p>
          <a:p>
            <a:pPr lvl="1"/>
            <a:r>
              <a:rPr lang="en-US" sz="2000" dirty="0" smtClean="0"/>
              <a:t>Typically </a:t>
            </a:r>
            <a:r>
              <a:rPr lang="en-US" sz="2000" dirty="0" err="1" smtClean="0"/>
              <a:t>multipilier</a:t>
            </a:r>
            <a:r>
              <a:rPr lang="en-US" sz="2000" dirty="0" smtClean="0"/>
              <a:t>, but only </a:t>
            </a:r>
            <a:r>
              <a:rPr lang="en-US" sz="2000" dirty="0"/>
              <a:t>if </a:t>
            </a:r>
            <a:r>
              <a:rPr lang="en-US" sz="2000" dirty="0" smtClean="0"/>
              <a:t>used (</a:t>
            </a:r>
            <a:r>
              <a:rPr lang="en-US" sz="2000" dirty="0"/>
              <a:t>!)</a:t>
            </a:r>
          </a:p>
          <a:p>
            <a:pPr lvl="1"/>
            <a:r>
              <a:rPr lang="en-US" sz="2000" dirty="0" smtClean="0"/>
              <a:t>Depends upon values being multiplied</a:t>
            </a:r>
          </a:p>
          <a:p>
            <a:pPr lvl="2"/>
            <a:endParaRPr lang="en-US" sz="1800" dirty="0"/>
          </a:p>
          <a:p>
            <a:r>
              <a:rPr lang="en-US" sz="2800" dirty="0" smtClean="0"/>
              <a:t>Overclock system</a:t>
            </a:r>
          </a:p>
          <a:p>
            <a:pPr lvl="1"/>
            <a:r>
              <a:rPr lang="en-US" sz="2400" dirty="0" err="1" smtClean="0"/>
              <a:t>F</a:t>
            </a:r>
            <a:r>
              <a:rPr lang="en-US" sz="2400" baseline="-25000" dirty="0" err="1" smtClean="0"/>
              <a:t>max</a:t>
            </a:r>
            <a:r>
              <a:rPr lang="en-US" sz="2400" dirty="0" smtClean="0"/>
              <a:t> depends upon multiplier use, data values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4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 &amp; Route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Area analysis for processor</a:t>
            </a:r>
          </a:p>
          <a:p>
            <a:pPr lvl="1"/>
            <a:r>
              <a:rPr lang="en-US" dirty="0" smtClean="0"/>
              <a:t>2,958 ALMs + 304 </a:t>
            </a:r>
            <a:r>
              <a:rPr lang="en-US" dirty="0" err="1" smtClean="0"/>
              <a:t>Regs</a:t>
            </a:r>
            <a:r>
              <a:rPr lang="en-US" dirty="0" smtClean="0"/>
              <a:t> (baseline)</a:t>
            </a:r>
          </a:p>
          <a:p>
            <a:pPr lvl="1"/>
            <a:r>
              <a:rPr lang="en-US" dirty="0" smtClean="0"/>
              <a:t>3,082 ALMs + 517 </a:t>
            </a:r>
            <a:r>
              <a:rPr lang="en-US" dirty="0" err="1" smtClean="0"/>
              <a:t>Regs</a:t>
            </a:r>
            <a:r>
              <a:rPr lang="en-US" dirty="0" smtClean="0"/>
              <a:t> (with Razor)</a:t>
            </a:r>
          </a:p>
          <a:p>
            <a:pPr lvl="3"/>
            <a:endParaRPr lang="en-US" dirty="0"/>
          </a:p>
          <a:p>
            <a:r>
              <a:rPr lang="en-US" dirty="0" smtClean="0"/>
              <a:t>Static timing analysis for array</a:t>
            </a:r>
          </a:p>
          <a:p>
            <a:pPr lvl="1"/>
            <a:r>
              <a:rPr lang="en-US" dirty="0" smtClean="0"/>
              <a:t>90 MHz (baseline)</a:t>
            </a:r>
          </a:p>
          <a:p>
            <a:pPr lvl="1"/>
            <a:r>
              <a:rPr lang="en-US" dirty="0" smtClean="0"/>
              <a:t>88 MHz (with Razor)</a:t>
            </a:r>
          </a:p>
          <a:p>
            <a:pPr lvl="3"/>
            <a:endParaRPr lang="en-US" dirty="0"/>
          </a:p>
          <a:p>
            <a:r>
              <a:rPr lang="en-US" dirty="0" smtClean="0"/>
              <a:t>Overhead is very low (4% ALMs)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8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under Test</a:t>
            </a:r>
            <a:endParaRPr lang="en-US" dirty="0"/>
          </a:p>
        </p:txBody>
      </p:sp>
      <p:pic>
        <p:nvPicPr>
          <p:cNvPr id="5" name="Content Placeholder 4" descr="experimental_results_malibu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70" r="-3970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7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Overclocking… is it safe?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If not for general logic, what about…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Traditional CPU pipelines?</a:t>
            </a:r>
            <a:br>
              <a:rPr lang="en-US" dirty="0" smtClean="0"/>
            </a:br>
            <a:r>
              <a:rPr lang="en-US" dirty="0" smtClean="0">
                <a:solidFill>
                  <a:srgbClr val="0000FF"/>
                </a:solidFill>
              </a:rPr>
              <a:t>Yes:</a:t>
            </a:r>
          </a:p>
          <a:p>
            <a:pPr lvl="2"/>
            <a:r>
              <a:rPr lang="en-US" dirty="0" smtClean="0"/>
              <a:t>Feed-forward, correctable by Razor-replay</a:t>
            </a:r>
          </a:p>
          <a:p>
            <a:pPr lvl="3"/>
            <a:endParaRPr lang="en-US" dirty="0"/>
          </a:p>
          <a:p>
            <a:pPr lvl="1"/>
            <a:r>
              <a:rPr lang="en-US" dirty="0" smtClean="0"/>
              <a:t>Multi-core CPUs?</a:t>
            </a:r>
            <a:br>
              <a:rPr lang="en-US" dirty="0" smtClean="0"/>
            </a:br>
            <a:r>
              <a:rPr lang="en-US" dirty="0" smtClean="0">
                <a:solidFill>
                  <a:srgbClr val="0000FF"/>
                </a:solidFill>
              </a:rPr>
              <a:t>Yes:</a:t>
            </a:r>
          </a:p>
          <a:p>
            <a:pPr lvl="2"/>
            <a:r>
              <a:rPr lang="en-US" dirty="0" smtClean="0"/>
              <a:t>Each CPU is a traditional pipeline</a:t>
            </a:r>
          </a:p>
          <a:p>
            <a:pPr lvl="2"/>
            <a:r>
              <a:rPr lang="en-US" dirty="0" smtClean="0"/>
              <a:t>Loosely coupled</a:t>
            </a:r>
          </a:p>
          <a:p>
            <a:pPr lvl="3"/>
            <a:r>
              <a:rPr lang="en-US" dirty="0" smtClean="0"/>
              <a:t>Other CPUs tolerate race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9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(baseline)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once: circuit at low speed</a:t>
            </a:r>
          </a:p>
          <a:p>
            <a:pPr lvl="1"/>
            <a:r>
              <a:rPr lang="en-US" dirty="0" smtClean="0"/>
              <a:t>Record correct output vectors</a:t>
            </a:r>
          </a:p>
          <a:p>
            <a:pPr lvl="1"/>
            <a:endParaRPr lang="en-US" dirty="0"/>
          </a:p>
          <a:p>
            <a:r>
              <a:rPr lang="en-US" dirty="0" smtClean="0"/>
              <a:t>For increasingly higher clock speeds</a:t>
            </a:r>
          </a:p>
          <a:p>
            <a:pPr lvl="1"/>
            <a:r>
              <a:rPr lang="en-US" dirty="0" smtClean="0"/>
              <a:t>Run circuit with input test vectors</a:t>
            </a:r>
          </a:p>
          <a:p>
            <a:pPr lvl="1"/>
            <a:r>
              <a:rPr lang="en-US" dirty="0" smtClean="0"/>
              <a:t>Fail on first error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Remember highest clock speed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578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(baseline)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460637"/>
              </p:ext>
            </p:extLst>
          </p:nvPr>
        </p:nvGraphicFramePr>
        <p:xfrm>
          <a:off x="951599" y="1600200"/>
          <a:ext cx="727800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325001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Benchmark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Static</a:t>
                      </a:r>
                      <a:r>
                        <a:rPr lang="en-US" baseline="0" dirty="0" smtClean="0">
                          <a:solidFill>
                            <a:srgbClr val="660066"/>
                          </a:solidFill>
                        </a:rPr>
                        <a:t> Timing (CAD)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Overclocked (1</a:t>
                      </a:r>
                      <a:r>
                        <a:rPr lang="en-US" baseline="30000" dirty="0" smtClean="0">
                          <a:solidFill>
                            <a:srgbClr val="660066"/>
                          </a:solidFill>
                        </a:rPr>
                        <a:t>st</a:t>
                      </a:r>
                      <a:r>
                        <a:rPr lang="en-US" baseline="0" dirty="0" smtClean="0">
                          <a:solidFill>
                            <a:srgbClr val="660066"/>
                          </a:solidFill>
                        </a:rPr>
                        <a:t> error)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Random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135 MHz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90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121 MHz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Wang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90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131 MHz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PR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90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136 MHz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90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130.4</a:t>
                      </a:r>
                      <a:r>
                        <a:rPr lang="en-US" baseline="0" dirty="0" smtClean="0"/>
                        <a:t> MHz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4038600"/>
            <a:ext cx="82296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b="0" dirty="0" smtClean="0"/>
              <a:t>Processor arrays can be overclocked</a:t>
            </a:r>
          </a:p>
          <a:p>
            <a:pPr lvl="1"/>
            <a:r>
              <a:rPr lang="en-US" b="0" dirty="0" smtClean="0"/>
              <a:t>Amount depends on </a:t>
            </a:r>
            <a:r>
              <a:rPr lang="en-US" b="0" dirty="0" smtClean="0">
                <a:solidFill>
                  <a:srgbClr val="FF0000"/>
                </a:solidFill>
              </a:rPr>
              <a:t>application + data + chip</a:t>
            </a:r>
          </a:p>
          <a:p>
            <a:r>
              <a:rPr lang="en-US" b="0" dirty="0" smtClean="0"/>
              <a:t>But is it safe?</a:t>
            </a:r>
          </a:p>
          <a:p>
            <a:pPr lvl="1"/>
            <a:r>
              <a:rPr lang="en-US" b="0" dirty="0"/>
              <a:t>Our “test jig” </a:t>
            </a:r>
            <a:r>
              <a:rPr lang="en-US" b="0" dirty="0" smtClean="0"/>
              <a:t>tested results offline to find errors</a:t>
            </a:r>
            <a:endParaRPr lang="en-US" b="0" dirty="0"/>
          </a:p>
          <a:p>
            <a:pPr lvl="1"/>
            <a:r>
              <a:rPr lang="en-US" b="0" dirty="0" smtClean="0">
                <a:solidFill>
                  <a:srgbClr val="FF0000"/>
                </a:solidFill>
              </a:rPr>
              <a:t>Unsafe!  baseline cannot detect errors</a:t>
            </a:r>
          </a:p>
        </p:txBody>
      </p:sp>
    </p:spTree>
    <p:extLst>
      <p:ext uri="{BB962C8B-B14F-4D97-AF65-F5344CB8AC3E}">
        <p14:creationId xmlns:p14="http://schemas.microsoft.com/office/powerpoint/2010/main" val="291935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(Razor)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once: circuit at low speed</a:t>
            </a:r>
          </a:p>
          <a:p>
            <a:pPr lvl="1"/>
            <a:r>
              <a:rPr lang="en-US" dirty="0" smtClean="0"/>
              <a:t>Record correct output vectors</a:t>
            </a:r>
          </a:p>
          <a:p>
            <a:pPr lvl="1"/>
            <a:endParaRPr lang="en-US" dirty="0"/>
          </a:p>
          <a:p>
            <a:r>
              <a:rPr lang="en-US" dirty="0" smtClean="0"/>
              <a:t>For increasingly higher clock speeds</a:t>
            </a:r>
          </a:p>
          <a:p>
            <a:pPr lvl="1"/>
            <a:r>
              <a:rPr lang="en-US" dirty="0" smtClean="0"/>
              <a:t>For increasingly higher shadow FF delay</a:t>
            </a:r>
          </a:p>
          <a:p>
            <a:pPr lvl="2"/>
            <a:r>
              <a:rPr lang="en-US" dirty="0" smtClean="0"/>
              <a:t>Run circuit</a:t>
            </a:r>
          </a:p>
          <a:p>
            <a:pPr lvl="2"/>
            <a:r>
              <a:rPr lang="en-US" dirty="0" smtClean="0"/>
              <a:t>Record # errors, # corrected errors, # stalls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Remember highest throughput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738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(baseline)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5397527"/>
              </p:ext>
            </p:extLst>
          </p:nvPr>
        </p:nvGraphicFramePr>
        <p:xfrm>
          <a:off x="609600" y="1447800"/>
          <a:ext cx="8229599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2571012"/>
                <a:gridCol w="2513181"/>
                <a:gridCol w="16214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Benchmark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Static</a:t>
                      </a:r>
                      <a:r>
                        <a:rPr lang="en-US" baseline="0" dirty="0" smtClean="0">
                          <a:solidFill>
                            <a:srgbClr val="660066"/>
                          </a:solidFill>
                        </a:rPr>
                        <a:t> Timing (CAD)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Overclocked</a:t>
                      </a:r>
                      <a:br>
                        <a:rPr lang="en-US" dirty="0" smtClean="0">
                          <a:solidFill>
                            <a:srgbClr val="660066"/>
                          </a:solidFill>
                        </a:rPr>
                      </a:br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(runs past 1</a:t>
                      </a:r>
                      <a:r>
                        <a:rPr lang="en-US" baseline="30000" dirty="0" smtClean="0">
                          <a:solidFill>
                            <a:srgbClr val="660066"/>
                          </a:solidFill>
                        </a:rPr>
                        <a:t>st</a:t>
                      </a:r>
                      <a:r>
                        <a:rPr lang="en-US" baseline="0" dirty="0" smtClean="0">
                          <a:solidFill>
                            <a:srgbClr val="660066"/>
                          </a:solidFill>
                        </a:rPr>
                        <a:t> error)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Stall Rate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Random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163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88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144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Wang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88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147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PR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88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145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88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149.4</a:t>
                      </a:r>
                      <a:r>
                        <a:rPr lang="en-US" baseline="0" dirty="0" smtClean="0"/>
                        <a:t>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4038600"/>
            <a:ext cx="82296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b="0" dirty="0" smtClean="0"/>
              <a:t>Processor arrays can be overclocked</a:t>
            </a:r>
          </a:p>
          <a:p>
            <a:pPr lvl="1"/>
            <a:r>
              <a:rPr lang="en-US" b="0" dirty="0" smtClean="0"/>
              <a:t>Even higher rates past 1</a:t>
            </a:r>
            <a:r>
              <a:rPr lang="en-US" b="0" baseline="30000" dirty="0" smtClean="0"/>
              <a:t>st</a:t>
            </a:r>
            <a:r>
              <a:rPr lang="en-US" b="0" dirty="0" smtClean="0"/>
              <a:t> error</a:t>
            </a:r>
          </a:p>
          <a:p>
            <a:pPr lvl="1"/>
            <a:r>
              <a:rPr lang="en-US" b="0" dirty="0" smtClean="0"/>
              <a:t>Errors require stalls to correct, lowers thru-put</a:t>
            </a:r>
          </a:p>
          <a:p>
            <a:pPr lvl="1"/>
            <a:r>
              <a:rPr lang="en-US" b="0" dirty="0" smtClean="0"/>
              <a:t>Stop increasing </a:t>
            </a:r>
            <a:r>
              <a:rPr lang="en-US" b="0" dirty="0" err="1" smtClean="0"/>
              <a:t>Fmax</a:t>
            </a:r>
            <a:r>
              <a:rPr lang="en-US" b="0" dirty="0" smtClean="0"/>
              <a:t> after thru-put peaks</a:t>
            </a:r>
          </a:p>
        </p:txBody>
      </p:sp>
    </p:spTree>
    <p:extLst>
      <p:ext uri="{BB962C8B-B14F-4D97-AF65-F5344CB8AC3E}">
        <p14:creationId xmlns:p14="http://schemas.microsoft.com/office/powerpoint/2010/main" val="103446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(new Razor)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1229515"/>
              </p:ext>
            </p:extLst>
          </p:nvPr>
        </p:nvGraphicFramePr>
        <p:xfrm>
          <a:off x="609600" y="1447800"/>
          <a:ext cx="8229599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2571012"/>
                <a:gridCol w="2513181"/>
                <a:gridCol w="16214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Benchmark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Static</a:t>
                      </a:r>
                      <a:r>
                        <a:rPr lang="en-US" baseline="0" dirty="0" smtClean="0">
                          <a:solidFill>
                            <a:srgbClr val="660066"/>
                          </a:solidFill>
                        </a:rPr>
                        <a:t> Timing (CAD)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Overclocked</a:t>
                      </a:r>
                      <a:br>
                        <a:rPr lang="en-US" dirty="0" smtClean="0">
                          <a:solidFill>
                            <a:srgbClr val="660066"/>
                          </a:solidFill>
                        </a:rPr>
                      </a:br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(runs past 1</a:t>
                      </a:r>
                      <a:r>
                        <a:rPr lang="en-US" baseline="30000" dirty="0" smtClean="0">
                          <a:solidFill>
                            <a:srgbClr val="660066"/>
                          </a:solidFill>
                        </a:rPr>
                        <a:t>st</a:t>
                      </a:r>
                      <a:r>
                        <a:rPr lang="en-US" baseline="0" dirty="0" smtClean="0">
                          <a:solidFill>
                            <a:srgbClr val="660066"/>
                          </a:solidFill>
                        </a:rPr>
                        <a:t> error)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Stall Rate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Random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163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88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144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Wang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88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147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PR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88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145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88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149.4</a:t>
                      </a:r>
                      <a:r>
                        <a:rPr lang="en-US" baseline="0" dirty="0" smtClean="0"/>
                        <a:t>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4038600"/>
            <a:ext cx="82296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b="0" dirty="0" smtClean="0"/>
              <a:t>But is it safe?</a:t>
            </a:r>
          </a:p>
          <a:p>
            <a:pPr lvl="1"/>
            <a:r>
              <a:rPr lang="en-US" b="0" dirty="0">
                <a:solidFill>
                  <a:srgbClr val="0000FF"/>
                </a:solidFill>
              </a:rPr>
              <a:t>Safe!  Razor detects and corrects errors</a:t>
            </a:r>
          </a:p>
          <a:p>
            <a:pPr lvl="1"/>
            <a:r>
              <a:rPr lang="en-US" b="0" dirty="0" smtClean="0"/>
              <a:t>Our </a:t>
            </a:r>
            <a:r>
              <a:rPr lang="en-US" b="0" dirty="0"/>
              <a:t>“test jig” </a:t>
            </a:r>
            <a:r>
              <a:rPr lang="en-US" b="0" dirty="0" smtClean="0"/>
              <a:t>tested results offline to verify the errors were corrected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55796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(Comparison)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8144892"/>
              </p:ext>
            </p:extLst>
          </p:nvPr>
        </p:nvGraphicFramePr>
        <p:xfrm>
          <a:off x="609600" y="1447800"/>
          <a:ext cx="8229599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2571012"/>
                <a:gridCol w="2513181"/>
                <a:gridCol w="16214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Benchmark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Baseline STA</a:t>
                      </a:r>
                      <a:r>
                        <a:rPr lang="en-US" baseline="0" dirty="0" smtClean="0">
                          <a:solidFill>
                            <a:srgbClr val="660066"/>
                          </a:solidFill>
                        </a:rPr>
                        <a:t/>
                      </a:r>
                      <a:br>
                        <a:rPr lang="en-US" baseline="0" dirty="0" smtClean="0">
                          <a:solidFill>
                            <a:srgbClr val="660066"/>
                          </a:solidFill>
                        </a:rPr>
                      </a:br>
                      <a:r>
                        <a:rPr lang="en-US" baseline="0" dirty="0" smtClean="0">
                          <a:solidFill>
                            <a:srgbClr val="660066"/>
                          </a:solidFill>
                        </a:rPr>
                        <a:t>(safe)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Razor-Corrected Effective Throughput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Speedup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Random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155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1.72</a:t>
                      </a:r>
                      <a:r>
                        <a:rPr lang="en-US" baseline="0" dirty="0" smtClean="0"/>
                        <a:t> 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90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142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1.58 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Wang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90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146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1.62 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PR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90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143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1.59</a:t>
                      </a:r>
                      <a:r>
                        <a:rPr lang="en-US" baseline="0" dirty="0" smtClean="0"/>
                        <a:t> 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90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146.5</a:t>
                      </a:r>
                      <a:r>
                        <a:rPr lang="en-US" baseline="0" dirty="0" smtClean="0"/>
                        <a:t>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1.63 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4038600"/>
            <a:ext cx="82296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800" b="0" dirty="0" smtClean="0"/>
              <a:t>Processor arrays can be </a:t>
            </a:r>
            <a:r>
              <a:rPr lang="en-US" sz="2800" b="0" dirty="0" smtClean="0">
                <a:solidFill>
                  <a:srgbClr val="00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safely</a:t>
            </a:r>
            <a:r>
              <a:rPr lang="en-US" sz="2800" b="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800" b="0" dirty="0" smtClean="0"/>
              <a:t>overclocked</a:t>
            </a:r>
          </a:p>
          <a:p>
            <a:pPr lvl="1"/>
            <a:r>
              <a:rPr lang="en-US" sz="2400" b="0" dirty="0" smtClean="0"/>
              <a:t>63% higher throughput</a:t>
            </a:r>
          </a:p>
          <a:p>
            <a:r>
              <a:rPr lang="en-US" sz="2800" b="0" dirty="0" smtClean="0"/>
              <a:t>Low area cost (+4% ALMs)</a:t>
            </a:r>
          </a:p>
        </p:txBody>
      </p:sp>
    </p:spTree>
    <p:extLst>
      <p:ext uri="{BB962C8B-B14F-4D97-AF65-F5344CB8AC3E}">
        <p14:creationId xmlns:p14="http://schemas.microsoft.com/office/powerpoint/2010/main" val="33743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18820" b="-18820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5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/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Time-multiplexed CGRAs/FPGAs can also benefit</a:t>
            </a:r>
          </a:p>
          <a:p>
            <a:pPr lvl="1"/>
            <a:r>
              <a:rPr lang="en-US" sz="2400" dirty="0" smtClean="0"/>
              <a:t>Just reserve 1-2 clock cycles in the time-mux schedule for error recovery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Loosely coupled processor arrays can be overclocked locally</a:t>
            </a:r>
          </a:p>
          <a:p>
            <a:pPr lvl="1"/>
            <a:r>
              <a:rPr lang="en-US" sz="2400" dirty="0" smtClean="0"/>
              <a:t>Just add Razor to each processor</a:t>
            </a:r>
          </a:p>
          <a:p>
            <a:pPr lvl="1"/>
            <a:r>
              <a:rPr lang="en-US" sz="2400" dirty="0" smtClean="0"/>
              <a:t>No need to propagate stall signals; automatically done through data presence indicators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2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/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Processor arrays can be safely overclocked</a:t>
            </a:r>
          </a:p>
          <a:p>
            <a:pPr lvl="1"/>
            <a:r>
              <a:rPr lang="en-US" sz="2400" dirty="0" smtClean="0"/>
              <a:t>Even with very tightly scheduled communication</a:t>
            </a:r>
          </a:p>
          <a:p>
            <a:pPr lvl="1"/>
            <a:endParaRPr lang="en-US" sz="2400" dirty="0" smtClean="0"/>
          </a:p>
          <a:p>
            <a:r>
              <a:rPr lang="en-US" sz="2800" dirty="0"/>
              <a:t>Processor arrays are scalable</a:t>
            </a:r>
          </a:p>
          <a:p>
            <a:pPr lvl="1"/>
            <a:r>
              <a:rPr lang="en-US" sz="2400" dirty="0"/>
              <a:t>Errors produce stall </a:t>
            </a:r>
            <a:r>
              <a:rPr lang="en-US" sz="2400" dirty="0" err="1"/>
              <a:t>wavefronts</a:t>
            </a:r>
            <a:endParaRPr lang="en-US" sz="2400" dirty="0"/>
          </a:p>
          <a:p>
            <a:pPr lvl="1"/>
            <a:r>
              <a:rPr lang="en-US" sz="2400" dirty="0"/>
              <a:t>Several </a:t>
            </a:r>
            <a:r>
              <a:rPr lang="en-US" sz="2400" dirty="0" err="1"/>
              <a:t>wavefronts</a:t>
            </a:r>
            <a:r>
              <a:rPr lang="en-US" sz="2400" dirty="0"/>
              <a:t> merge into a single stall cycle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Throughput increased 63% on average</a:t>
            </a:r>
          </a:p>
          <a:p>
            <a:pPr lvl="1"/>
            <a:r>
              <a:rPr lang="en-US" sz="2400" dirty="0" smtClean="0"/>
              <a:t>Speedup depends upon benchmark, data values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4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Overclocking… is it safe?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If not for general logic, what about…</a:t>
            </a:r>
          </a:p>
          <a:p>
            <a:pPr marL="1371600" lvl="3" indent="0">
              <a:buNone/>
            </a:pPr>
            <a:endParaRPr lang="en-US" dirty="0"/>
          </a:p>
          <a:p>
            <a:pPr lvl="1"/>
            <a:r>
              <a:rPr lang="en-US" dirty="0" err="1" smtClean="0"/>
              <a:t>Ambric</a:t>
            </a:r>
            <a:r>
              <a:rPr lang="en-US" dirty="0" smtClean="0"/>
              <a:t>-style processor arrays?</a:t>
            </a:r>
            <a:br>
              <a:rPr lang="en-US" dirty="0" smtClean="0"/>
            </a:br>
            <a:r>
              <a:rPr lang="en-US" dirty="0" smtClean="0">
                <a:solidFill>
                  <a:srgbClr val="0000FF"/>
                </a:solidFill>
              </a:rPr>
              <a:t>Yes:</a:t>
            </a:r>
          </a:p>
          <a:p>
            <a:pPr lvl="2"/>
            <a:r>
              <a:rPr lang="en-US" dirty="0" smtClean="0"/>
              <a:t>Like multi-core CPUs</a:t>
            </a:r>
          </a:p>
          <a:p>
            <a:pPr lvl="2"/>
            <a:r>
              <a:rPr lang="en-US" dirty="0" smtClean="0"/>
              <a:t>Loosely coupled</a:t>
            </a:r>
          </a:p>
          <a:p>
            <a:pPr lvl="3"/>
            <a:r>
              <a:rPr lang="en-US" dirty="0" err="1" smtClean="0"/>
              <a:t>Neighbour</a:t>
            </a:r>
            <a:r>
              <a:rPr lang="en-US" dirty="0" smtClean="0"/>
              <a:t> CPUs tolerate uncertainty of arrival time</a:t>
            </a:r>
          </a:p>
          <a:p>
            <a:pPr lvl="3"/>
            <a:endParaRPr lang="en-US" dirty="0"/>
          </a:p>
          <a:p>
            <a:pPr lvl="1"/>
            <a:r>
              <a:rPr lang="en-US" dirty="0" smtClean="0"/>
              <a:t>Tightly coupled processor arrays or CGRAs?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No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neighbour</a:t>
            </a:r>
            <a:r>
              <a:rPr lang="en-US" dirty="0" smtClean="0">
                <a:solidFill>
                  <a:srgbClr val="FF0000"/>
                </a:solidFill>
              </a:rPr>
              <a:t> CPUs cannot tolerate delays!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23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 smtClean="0"/>
              <a:t>Extends Razor error correction to…</a:t>
            </a:r>
          </a:p>
          <a:p>
            <a:pPr lvl="1"/>
            <a:r>
              <a:rPr lang="en-US" dirty="0" smtClean="0"/>
              <a:t>tightly coupled processor arrays, CGRAs</a:t>
            </a:r>
          </a:p>
          <a:p>
            <a:pPr lvl="1"/>
            <a:r>
              <a:rPr lang="en-US" dirty="0" smtClean="0"/>
              <a:t>time-multiplexed FPGAs/CGRAs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Tightly coupled means…</a:t>
            </a:r>
          </a:p>
          <a:p>
            <a:pPr lvl="2"/>
            <a:r>
              <a:rPr lang="en-US" dirty="0" smtClean="0"/>
              <a:t>Pre-scheduled communication</a:t>
            </a:r>
          </a:p>
          <a:p>
            <a:pPr lvl="3"/>
            <a:r>
              <a:rPr lang="en-US" b="1" dirty="0" smtClean="0">
                <a:solidFill>
                  <a:srgbClr val="00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Data must be present </a:t>
            </a:r>
            <a:r>
              <a:rPr lang="en-US" b="1" dirty="0">
                <a:solidFill>
                  <a:srgbClr val="00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during cycle X</a:t>
            </a:r>
          </a:p>
          <a:p>
            <a:pPr lvl="2"/>
            <a:r>
              <a:rPr lang="en-US" dirty="0"/>
              <a:t>N</a:t>
            </a:r>
            <a:r>
              <a:rPr lang="en-US" dirty="0" smtClean="0"/>
              <a:t>o “data presence” indicators / handshakes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8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Razor FF</a:t>
            </a:r>
            <a:endParaRPr lang="en-US" dirty="0"/>
          </a:p>
        </p:txBody>
      </p:sp>
      <p:pic>
        <p:nvPicPr>
          <p:cNvPr id="5" name="Content Placeholder 4" descr="razor_generic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067" b="-2406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4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18261</TotalTime>
  <Words>1439</Words>
  <Application>Microsoft Office PowerPoint</Application>
  <PresentationFormat>On-screen Show (4:3)</PresentationFormat>
  <Paragraphs>488</Paragraphs>
  <Slides>68</Slides>
  <Notes>1</Notes>
  <HiddenSlides>3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4" baseType="lpstr">
      <vt:lpstr>MS PGothic</vt:lpstr>
      <vt:lpstr>Arial</vt:lpstr>
      <vt:lpstr>Engravers MT</vt:lpstr>
      <vt:lpstr>Helvetica</vt:lpstr>
      <vt:lpstr>Wingdings</vt:lpstr>
      <vt:lpstr>Default Design</vt:lpstr>
      <vt:lpstr>Safe Overclocking of Tightly Coupled CGRAs and Processor Arrays using Razor</vt:lpstr>
      <vt:lpstr>Overclocking… is it safe?</vt:lpstr>
      <vt:lpstr>Overclocking… is it safe? 3.8GHz  4.2 V</vt:lpstr>
      <vt:lpstr>Overclocking… is it safe?</vt:lpstr>
      <vt:lpstr>Overclocking… is it safe?</vt:lpstr>
      <vt:lpstr>Overclocking… is it safe?</vt:lpstr>
      <vt:lpstr>Overclocking… is it safe?</vt:lpstr>
      <vt:lpstr>Main Contribution</vt:lpstr>
      <vt:lpstr>Razor FF</vt:lpstr>
      <vt:lpstr>Razor FF in Pipeline</vt:lpstr>
      <vt:lpstr>Razor FF in Pipeline</vt:lpstr>
      <vt:lpstr>How can we overclock?</vt:lpstr>
      <vt:lpstr>How can we overclock?</vt:lpstr>
      <vt:lpstr>How can we overclock?</vt:lpstr>
      <vt:lpstr>How can we overclock?</vt:lpstr>
      <vt:lpstr>How can we overclock?</vt:lpstr>
      <vt:lpstr>How can we overclock?</vt:lpstr>
      <vt:lpstr>How can we overclock?</vt:lpstr>
      <vt:lpstr>PowerPoint Presentation</vt:lpstr>
      <vt:lpstr>Array Architecture</vt:lpstr>
      <vt:lpstr>Add “Razor” to Block RAM</vt:lpstr>
      <vt:lpstr>Processor Error Detection (for East direction only)</vt:lpstr>
      <vt:lpstr>Processor Error Detection (all four directions)</vt:lpstr>
      <vt:lpstr>Writes entering error region….</vt:lpstr>
      <vt:lpstr>Razor Stall Propagation (1D)</vt:lpstr>
      <vt:lpstr>Razor Stall Propagation (1D)</vt:lpstr>
      <vt:lpstr>Razor Stall Propagation (1D)</vt:lpstr>
      <vt:lpstr>Razor Stall Propagation (1D)</vt:lpstr>
      <vt:lpstr>Razor Stall Propagation (1D)</vt:lpstr>
      <vt:lpstr>Razor Stall Propagation (1D)</vt:lpstr>
      <vt:lpstr>Razor Stall Propagation (1D)</vt:lpstr>
      <vt:lpstr>Razor Stall Propagation (1D)</vt:lpstr>
      <vt:lpstr>Razor Stall Propagation (1D)</vt:lpstr>
      <vt:lpstr>Razor Stall Propagation (1D)</vt:lpstr>
      <vt:lpstr>Razor Stall Propagation (1D)</vt:lpstr>
      <vt:lpstr>Razor Stall Propagation (1D)</vt:lpstr>
      <vt:lpstr>Razor Stall Propagation (1D)</vt:lpstr>
      <vt:lpstr>Razor Stall Propagation (1D)</vt:lpstr>
      <vt:lpstr>Razor Stall Propagation (2D)</vt:lpstr>
      <vt:lpstr>Razor Stall Propagation (2D)</vt:lpstr>
      <vt:lpstr>Razor Stall Propagation (2D)</vt:lpstr>
      <vt:lpstr>Razor Stall Propagation (2D)</vt:lpstr>
      <vt:lpstr>Razor Stall Propagation (2D)</vt:lpstr>
      <vt:lpstr>Razor Stall Propagation (2D)</vt:lpstr>
      <vt:lpstr>Razor Stall Propagation (2D)</vt:lpstr>
      <vt:lpstr>Razor Stall Propagation (2D)</vt:lpstr>
      <vt:lpstr>Razor Stall Propagation (2D)</vt:lpstr>
      <vt:lpstr>Razor Stall Propagation (2D)</vt:lpstr>
      <vt:lpstr>Razor Stall Propagation (2D)</vt:lpstr>
      <vt:lpstr>Razor Stall Propagation (2D)</vt:lpstr>
      <vt:lpstr>Razor Stall Propagation (2D)</vt:lpstr>
      <vt:lpstr>Manual experiment: # stalls vs # errors</vt:lpstr>
      <vt:lpstr>PowerPoint Presentation</vt:lpstr>
      <vt:lpstr>Stalls vs Errors (N x N array)</vt:lpstr>
      <vt:lpstr>Recovered Utilization (N x N)</vt:lpstr>
      <vt:lpstr>PowerPoint Presentation</vt:lpstr>
      <vt:lpstr>Experimental Results</vt:lpstr>
      <vt:lpstr>Place &amp; Route Results</vt:lpstr>
      <vt:lpstr>System under Test</vt:lpstr>
      <vt:lpstr>Methodology (baseline)</vt:lpstr>
      <vt:lpstr>Results (baseline)</vt:lpstr>
      <vt:lpstr>Methodology (Razor)</vt:lpstr>
      <vt:lpstr>Results (baseline)</vt:lpstr>
      <vt:lpstr>Results (new Razor)</vt:lpstr>
      <vt:lpstr>Results (Comparison)</vt:lpstr>
      <vt:lpstr>PowerPoint Presentation</vt:lpstr>
      <vt:lpstr>Observations / Notes</vt:lpstr>
      <vt:lpstr>Summary / Conclusions</vt:lpstr>
    </vt:vector>
  </TitlesOfParts>
  <Company>EECE Dept, UBC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Performance!</dc:title>
  <dc:creator>Guy Lemieux</dc:creator>
  <cp:lastModifiedBy>Ameer Abdelhadi</cp:lastModifiedBy>
  <cp:revision>299</cp:revision>
  <dcterms:created xsi:type="dcterms:W3CDTF">2003-09-03T17:43:49Z</dcterms:created>
  <dcterms:modified xsi:type="dcterms:W3CDTF">2016-01-06T11:34:07Z</dcterms:modified>
</cp:coreProperties>
</file>