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64" r:id="rId1"/>
  </p:sldMasterIdLst>
  <p:notesMasterIdLst>
    <p:notesMasterId r:id="rId22"/>
  </p:notesMasterIdLst>
  <p:sldIdLst>
    <p:sldId id="267" r:id="rId2"/>
    <p:sldId id="300" r:id="rId3"/>
    <p:sldId id="305" r:id="rId4"/>
    <p:sldId id="341" r:id="rId5"/>
    <p:sldId id="340" r:id="rId6"/>
    <p:sldId id="346" r:id="rId7"/>
    <p:sldId id="345" r:id="rId8"/>
    <p:sldId id="348" r:id="rId9"/>
    <p:sldId id="350" r:id="rId10"/>
    <p:sldId id="349" r:id="rId11"/>
    <p:sldId id="351" r:id="rId12"/>
    <p:sldId id="339" r:id="rId13"/>
    <p:sldId id="344" r:id="rId14"/>
    <p:sldId id="352" r:id="rId15"/>
    <p:sldId id="343" r:id="rId16"/>
    <p:sldId id="333" r:id="rId17"/>
    <p:sldId id="330" r:id="rId18"/>
    <p:sldId id="301" r:id="rId19"/>
    <p:sldId id="331" r:id="rId20"/>
    <p:sldId id="34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F"/>
    <a:srgbClr val="FFFFFF"/>
    <a:srgbClr val="161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2492" autoAdjust="0"/>
  </p:normalViewPr>
  <p:slideViewPr>
    <p:cSldViewPr snapToGrid="0">
      <p:cViewPr>
        <p:scale>
          <a:sx n="75" d="100"/>
          <a:sy n="75" d="100"/>
        </p:scale>
        <p:origin x="-1288" y="-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1" d="100"/>
        <a:sy n="301" d="100"/>
      </p:scale>
      <p:origin x="0" y="1241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219D4-BA7D-4890-8878-DF5420248052}" type="datetimeFigureOut">
              <a:rPr lang="en-CA" smtClean="0"/>
              <a:t>14-09-11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AC528-B04D-4B32-A487-8E066E4FE9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20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43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8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9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5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3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94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6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3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imary 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43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2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>
            <a:noAutofit/>
          </a:bodyPr>
          <a:lstStyle>
            <a:lvl1pPr algn="r">
              <a:defRPr sz="6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6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5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7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4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414" y="6197772"/>
            <a:ext cx="2182586" cy="6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7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1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5466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14-09-11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5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82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  <p:sldLayoutId id="2147484378" r:id="rId15"/>
    <p:sldLayoutId id="2147484379" r:id="rId16"/>
    <p:sldLayoutId id="2147484380" r:id="rId17"/>
    <p:sldLayoutId id="2147484381" r:id="rId1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17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72" y="0"/>
            <a:ext cx="7498080" cy="971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8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90501"/>
            <a:ext cx="10018713" cy="825500"/>
          </a:xfrm>
        </p:spPr>
        <p:txBody>
          <a:bodyPr/>
          <a:lstStyle/>
          <a:p>
            <a:r>
              <a:rPr lang="en-US" dirty="0" smtClean="0"/>
              <a:t>Who are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g</a:t>
            </a:r>
            <a:r>
              <a:rPr lang="en-US" dirty="0" smtClean="0"/>
              <a:t>oing to work </a:t>
            </a:r>
            <a:r>
              <a:rPr lang="en-US" dirty="0"/>
              <a:t>w</a:t>
            </a:r>
            <a:r>
              <a:rPr lang="en-US" dirty="0" smtClean="0"/>
              <a:t>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09" y="1027112"/>
            <a:ext cx="10018713" cy="92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/>
              <a:t>Multimatic</a:t>
            </a:r>
            <a:r>
              <a:rPr lang="en-US" sz="3600" b="1" dirty="0" smtClean="0"/>
              <a:t> 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5" y="1628775"/>
            <a:ext cx="9394828" cy="432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4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26585" y="1067082"/>
            <a:ext cx="7377909" cy="5346417"/>
          </a:xfrm>
          <a:prstGeom prst="rect">
            <a:avLst/>
          </a:prstGeom>
          <a:solidFill>
            <a:srgbClr val="FDFEFF"/>
          </a:solidFill>
          <a:ln>
            <a:solidFill>
              <a:srgbClr val="FD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184" y="241582"/>
            <a:ext cx="10018713" cy="825500"/>
          </a:xfrm>
        </p:spPr>
        <p:txBody>
          <a:bodyPr/>
          <a:lstStyle/>
          <a:p>
            <a:r>
              <a:rPr lang="en-US" dirty="0" smtClean="0"/>
              <a:t>Who are we </a:t>
            </a:r>
            <a:r>
              <a:rPr lang="en-US" dirty="0"/>
              <a:t>g</a:t>
            </a:r>
            <a:r>
              <a:rPr lang="en-US" dirty="0" smtClean="0"/>
              <a:t>oing to work </a:t>
            </a:r>
            <a:r>
              <a:rPr lang="en-US" dirty="0"/>
              <a:t>w</a:t>
            </a:r>
            <a:r>
              <a:rPr lang="en-US" dirty="0" smtClean="0"/>
              <a:t>ith?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226585" y="1157286"/>
            <a:ext cx="7377909" cy="5256213"/>
            <a:chOff x="3493291" y="1385887"/>
            <a:chExt cx="6000750" cy="40274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3291" y="1385887"/>
              <a:ext cx="6000750" cy="733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0578" y="2127248"/>
              <a:ext cx="3686175" cy="7239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9552" y="2851148"/>
              <a:ext cx="4848225" cy="619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5201" y="3470273"/>
              <a:ext cx="5876925" cy="1943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11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tudents_Find_Employment_Success_Through_AVTCs_hd7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5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546" y="281354"/>
            <a:ext cx="6794937" cy="834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Course Credit</a:t>
            </a:r>
            <a:endParaRPr lang="en-US" sz="48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724840" y="1115474"/>
            <a:ext cx="9948351" cy="5188049"/>
          </a:xfrm>
        </p:spPr>
        <p:txBody>
          <a:bodyPr>
            <a:noAutofit/>
          </a:bodyPr>
          <a:lstStyle/>
          <a:p>
            <a:pPr lvl="1"/>
            <a:r>
              <a:rPr lang="en-US" sz="3200" dirty="0" smtClean="0"/>
              <a:t>MECH ENG 4M06 - Capstone</a:t>
            </a:r>
          </a:p>
          <a:p>
            <a:pPr lvl="1"/>
            <a:r>
              <a:rPr lang="en-US" sz="3200" dirty="0" smtClean="0"/>
              <a:t>ELEC ENG 4OI6 - Capstone</a:t>
            </a:r>
          </a:p>
          <a:p>
            <a:pPr lvl="1"/>
            <a:r>
              <a:rPr lang="en-US" sz="3200" dirty="0" smtClean="0"/>
              <a:t>Other smaller undergraduate design projects</a:t>
            </a:r>
          </a:p>
          <a:p>
            <a:pPr marL="457200" lvl="1" indent="0">
              <a:buNone/>
            </a:pPr>
            <a:r>
              <a:rPr lang="en-US" sz="3000" dirty="0"/>
              <a:t>	</a:t>
            </a:r>
            <a:r>
              <a:rPr lang="en-US" sz="3000" dirty="0" smtClean="0"/>
              <a:t>TRON 4TB6, SOFTWARE 4GO6, MECH ENG 3EO5</a:t>
            </a:r>
            <a:endParaRPr lang="en-US" sz="3200" dirty="0" smtClean="0"/>
          </a:p>
          <a:p>
            <a:pPr lvl="1"/>
            <a:r>
              <a:rPr lang="en-US" sz="3200" dirty="0" smtClean="0"/>
              <a:t>Credit for extracurricular work </a:t>
            </a: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Contact the team immediately if interested</a:t>
            </a:r>
          </a:p>
          <a:p>
            <a:pPr lvl="3"/>
            <a:r>
              <a:rPr lang="en-US" sz="2800" dirty="0" smtClean="0">
                <a:solidFill>
                  <a:srgbClr val="FF0000"/>
                </a:solidFill>
              </a:rPr>
              <a:t>Email Will, longw@mcmaster.ca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231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1546" y="-91172"/>
            <a:ext cx="6794937" cy="834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Potential Projects</a:t>
            </a:r>
            <a:endParaRPr lang="en-US" sz="4800" dirty="0"/>
          </a:p>
        </p:txBody>
      </p:sp>
      <p:sp>
        <p:nvSpPr>
          <p:cNvPr id="3" name="Rectangle 2"/>
          <p:cNvSpPr/>
          <p:nvPr/>
        </p:nvSpPr>
        <p:spPr>
          <a:xfrm>
            <a:off x="1930400" y="643475"/>
            <a:ext cx="953346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HMI center </a:t>
            </a:r>
            <a:r>
              <a:rPr lang="en-US" sz="2000" dirty="0" smtClean="0"/>
              <a:t>console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Focused </a:t>
            </a:r>
            <a:r>
              <a:rPr lang="en-US" sz="2000" dirty="0"/>
              <a:t>on ease of access of information and </a:t>
            </a:r>
            <a:r>
              <a:rPr lang="en-US" sz="2000" dirty="0" smtClean="0"/>
              <a:t>usability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HMI driver dash and steering wheel </a:t>
            </a:r>
            <a:r>
              <a:rPr lang="en-US" sz="2000" dirty="0" smtClean="0"/>
              <a:t>interface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Smartphone </a:t>
            </a:r>
            <a:r>
              <a:rPr lang="en-US" sz="2000" dirty="0" smtClean="0"/>
              <a:t>application </a:t>
            </a:r>
            <a:r>
              <a:rPr lang="en-US" sz="2000" dirty="0"/>
              <a:t>interface to the car </a:t>
            </a:r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riving </a:t>
            </a:r>
            <a:r>
              <a:rPr lang="en-US" sz="2000" dirty="0"/>
              <a:t>range, SOC, alarm, lock/unlock, remote </a:t>
            </a:r>
            <a:r>
              <a:rPr lang="en-US" sz="2000" dirty="0" smtClean="0"/>
              <a:t>start, special </a:t>
            </a:r>
            <a:r>
              <a:rPr lang="en-US" sz="2000" dirty="0"/>
              <a:t>attention to </a:t>
            </a:r>
            <a:r>
              <a:rPr lang="en-US" sz="2000" dirty="0" smtClean="0"/>
              <a:t>security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Smart charging </a:t>
            </a:r>
            <a:r>
              <a:rPr lang="en-US" sz="2000" dirty="0" smtClean="0"/>
              <a:t>design-V2G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Power </a:t>
            </a:r>
            <a:r>
              <a:rPr lang="en-US" sz="2000" dirty="0"/>
              <a:t>grid control of vehicle individual vehicle charging load on a mass </a:t>
            </a:r>
            <a:r>
              <a:rPr lang="en-US" sz="2000" dirty="0" smtClean="0"/>
              <a:t>scale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Detailed vehicle LV and HV component model </a:t>
            </a:r>
            <a:r>
              <a:rPr lang="en-US" sz="2000" dirty="0" smtClean="0"/>
              <a:t> 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Include </a:t>
            </a:r>
            <a:r>
              <a:rPr lang="en-US" sz="2000" dirty="0"/>
              <a:t>power draw thermal generation and demand on thermal cooling system. To eventually be added to current powertrain models to give a more </a:t>
            </a:r>
            <a:r>
              <a:rPr lang="en-US" sz="2000" dirty="0" smtClean="0"/>
              <a:t>accurate </a:t>
            </a:r>
            <a:r>
              <a:rPr lang="en-US" sz="2000" dirty="0"/>
              <a:t>picture of vehicle loads and as an extension fuel </a:t>
            </a:r>
            <a:r>
              <a:rPr lang="en-US" sz="2000" dirty="0" smtClean="0"/>
              <a:t>economy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Embedded </a:t>
            </a:r>
            <a:r>
              <a:rPr lang="en-US" sz="2000" dirty="0"/>
              <a:t>Control for Specific </a:t>
            </a:r>
            <a:r>
              <a:rPr lang="en-US" sz="2000" dirty="0" smtClean="0"/>
              <a:t>tasks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Thermal </a:t>
            </a:r>
            <a:r>
              <a:rPr lang="en-US" sz="2000" dirty="0"/>
              <a:t>Management, Controlling Vehicle Body </a:t>
            </a:r>
            <a:r>
              <a:rPr lang="en-US" sz="2000" dirty="0" smtClean="0"/>
              <a:t>Accessories, </a:t>
            </a:r>
            <a:r>
              <a:rPr lang="en-US" sz="2000" dirty="0"/>
              <a:t>Special attention to power draw and power </a:t>
            </a:r>
            <a:r>
              <a:rPr lang="en-US" sz="2000" dirty="0" err="1"/>
              <a:t>moding</a:t>
            </a:r>
            <a:r>
              <a:rPr lang="en-US" sz="2000" dirty="0"/>
              <a:t> capabilities.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Solar Roof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M</a:t>
            </a:r>
            <a:r>
              <a:rPr lang="en-US" sz="2000" dirty="0" smtClean="0"/>
              <a:t>odel</a:t>
            </a:r>
            <a:r>
              <a:rPr lang="en-US" sz="2000" dirty="0"/>
              <a:t>, design embedded control, optimize cost </a:t>
            </a:r>
            <a:r>
              <a:rPr lang="en-US" sz="2000" dirty="0" err="1"/>
              <a:t>vs</a:t>
            </a:r>
            <a:r>
              <a:rPr lang="en-US" sz="2000" dirty="0"/>
              <a:t> weight </a:t>
            </a:r>
            <a:r>
              <a:rPr lang="en-US" sz="2000" dirty="0" err="1"/>
              <a:t>vs</a:t>
            </a:r>
            <a:r>
              <a:rPr lang="en-US" sz="2000" dirty="0"/>
              <a:t> performance.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Digital mirror and backup camera system with blind spot detection and </a:t>
            </a:r>
            <a:r>
              <a:rPr lang="en-US" sz="2000" dirty="0" err="1"/>
              <a:t>parktronics</a:t>
            </a:r>
            <a:r>
              <a:rPr lang="en-US" sz="20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Radar assisted cruise </a:t>
            </a:r>
            <a:r>
              <a:rPr lang="en-US" sz="2000" dirty="0" smtClean="0"/>
              <a:t>control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Lane Departure and/or Accident Detection </a:t>
            </a:r>
          </a:p>
        </p:txBody>
      </p:sp>
    </p:spTree>
    <p:extLst>
      <p:ext uri="{BB962C8B-B14F-4D97-AF65-F5344CB8AC3E}">
        <p14:creationId xmlns:p14="http://schemas.microsoft.com/office/powerpoint/2010/main" val="195744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840" y="281354"/>
            <a:ext cx="6794937" cy="834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Phoenix Nights</a:t>
            </a:r>
            <a:endParaRPr lang="en-US" sz="48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724840" y="1115474"/>
            <a:ext cx="9948351" cy="5188049"/>
          </a:xfrm>
        </p:spPr>
        <p:txBody>
          <a:bodyPr>
            <a:noAutofit/>
          </a:bodyPr>
          <a:lstStyle/>
          <a:p>
            <a:pPr lvl="1"/>
            <a:r>
              <a:rPr lang="en-US" sz="3200" dirty="0" smtClean="0"/>
              <a:t>Once a week “Team Meeting”</a:t>
            </a:r>
          </a:p>
          <a:p>
            <a:pPr lvl="1"/>
            <a:r>
              <a:rPr lang="en-US" sz="3200" dirty="0" smtClean="0"/>
              <a:t>Entire team social event</a:t>
            </a:r>
          </a:p>
          <a:p>
            <a:pPr lvl="1"/>
            <a:r>
              <a:rPr lang="en-US" sz="3200" dirty="0" smtClean="0"/>
              <a:t>Food specials</a:t>
            </a:r>
          </a:p>
          <a:p>
            <a:pPr lvl="1"/>
            <a:r>
              <a:rPr lang="en-US" sz="3200" dirty="0" smtClean="0"/>
              <a:t>Drink specials (19+)</a:t>
            </a:r>
          </a:p>
          <a:p>
            <a:pPr lvl="1"/>
            <a:r>
              <a:rPr lang="en-US" sz="3200" dirty="0" smtClean="0"/>
              <a:t>Build an </a:t>
            </a:r>
            <a:r>
              <a:rPr lang="en-US" sz="3200" dirty="0" err="1" smtClean="0"/>
              <a:t>EcoCAR</a:t>
            </a:r>
            <a:r>
              <a:rPr lang="en-US" sz="3200" dirty="0" smtClean="0"/>
              <a:t> 3 “Family”</a:t>
            </a:r>
          </a:p>
          <a:p>
            <a:pPr lvl="1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847" y="430282"/>
            <a:ext cx="3996603" cy="59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5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olutionsdriven.files.wordpress.com/2013/05/lemon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196"/>
            <a:ext cx="12192000" cy="83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531" y="-38911"/>
            <a:ext cx="6794937" cy="927258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n w="952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24 Hours of </a:t>
            </a:r>
            <a:r>
              <a:rPr lang="en-US" sz="5400" b="1" dirty="0" err="1" smtClean="0">
                <a:ln w="9525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LeMONS</a:t>
            </a:r>
            <a:endParaRPr lang="en-US" sz="5400" b="1" dirty="0">
              <a:ln w="9525" cmpd="sng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2" name="Picture 4" descr="http://boost4.org/wp-content/uploads/2013/03/lemons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69" y="4727641"/>
            <a:ext cx="1998192" cy="176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6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791"/>
            <a:ext cx="12277529" cy="5022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39422" y="2124222"/>
            <a:ext cx="2532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Communications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0110" y="5978657"/>
            <a:ext cx="189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Mechanical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5992" y="5978658"/>
            <a:ext cx="159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Electrical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6241" y="5978658"/>
            <a:ext cx="371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Software &amp; Controls</a:t>
            </a:r>
          </a:p>
        </p:txBody>
      </p:sp>
    </p:spTree>
    <p:extLst>
      <p:ext uri="{BB962C8B-B14F-4D97-AF65-F5344CB8AC3E}">
        <p14:creationId xmlns:p14="http://schemas.microsoft.com/office/powerpoint/2010/main" val="12604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3139" y="411835"/>
            <a:ext cx="10018711" cy="566738"/>
          </a:xfrm>
        </p:spPr>
        <p:txBody>
          <a:bodyPr>
            <a:noAutofit/>
          </a:bodyPr>
          <a:lstStyle/>
          <a:p>
            <a:r>
              <a:rPr lang="en-US" sz="4800" dirty="0" smtClean="0"/>
              <a:t>Application Process</a:t>
            </a:r>
            <a:endParaRPr lang="en-US" sz="4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38338" y="1268336"/>
            <a:ext cx="10274261" cy="5132464"/>
          </a:xfrm>
          <a:prstGeom prst="roundRect">
            <a:avLst>
              <a:gd name="adj" fmla="val 4380"/>
            </a:avLst>
          </a:prstGeom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Open Ended Application  - “Learning Portfolio”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 form or instructions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Highlight individual projects</a:t>
            </a:r>
            <a:r>
              <a:rPr lang="en-US" sz="2000" dirty="0" smtClean="0"/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Arduino, Raspberry Pi, Beagle Bone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Homebuilt Go-Kart / Soapbox Derby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Software/Apps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Side projects of any kind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List interests and hobbies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Tell us what is special about you, and what you hope to bring to the team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	</a:t>
            </a:r>
            <a:r>
              <a:rPr lang="en-US" sz="2400" dirty="0" smtClean="0"/>
              <a:t>More details to be released in the coming weeks – but start thinking now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3051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473139" y="411835"/>
            <a:ext cx="10018711" cy="56673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 smtClean="0"/>
              <a:t>Application Review Process</a:t>
            </a:r>
            <a:endParaRPr lang="en-US" sz="4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38338" y="1268336"/>
            <a:ext cx="10401262" cy="5132464"/>
          </a:xfrm>
          <a:prstGeom prst="roundRect">
            <a:avLst>
              <a:gd name="adj" fmla="val 4380"/>
            </a:avLst>
          </a:prstGeom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Multiple interviews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Review of your Learning Portfolio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Investigation of prior knowledge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Multiple Learning Sessions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Hands-on </a:t>
            </a:r>
            <a:r>
              <a:rPr lang="en-US" sz="2400" dirty="0"/>
              <a:t>t</a:t>
            </a:r>
            <a:r>
              <a:rPr lang="en-US" sz="2400" dirty="0" smtClean="0"/>
              <a:t>eaching: Carbon, PCB Design,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Teaching tutorials: Hybrid Architectures, Controls,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Testing: Rules, Tools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b="1" dirty="0" smtClean="0"/>
              <a:t>Everyone in any program, any age will be given equal opportunity</a:t>
            </a:r>
          </a:p>
        </p:txBody>
      </p:sp>
    </p:spTree>
    <p:extLst>
      <p:ext uri="{BB962C8B-B14F-4D97-AF65-F5344CB8AC3E}">
        <p14:creationId xmlns:p14="http://schemas.microsoft.com/office/powerpoint/2010/main" val="256099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910" y="536007"/>
            <a:ext cx="10898112" cy="2616199"/>
          </a:xfrm>
        </p:spPr>
        <p:txBody>
          <a:bodyPr/>
          <a:lstStyle/>
          <a:p>
            <a:r>
              <a:rPr lang="en-US" dirty="0" err="1" smtClean="0"/>
              <a:t>EcoCAR</a:t>
            </a:r>
            <a:r>
              <a:rPr lang="en-US" dirty="0" smtClean="0"/>
              <a:t> 3 Information Session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10</a:t>
            </a:r>
            <a:r>
              <a:rPr lang="en-US" baseline="30000" dirty="0" smtClean="0"/>
              <a:t>th</a:t>
            </a:r>
            <a:r>
              <a:rPr lang="en-US" dirty="0" smtClean="0"/>
              <a:t> and 12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28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446" y="2827607"/>
            <a:ext cx="10018711" cy="98082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Questions? Comments?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01221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hat_is_EcoCAR_3_hd7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3162" cy="6858000"/>
          </a:xfrm>
        </p:spPr>
      </p:pic>
    </p:spTree>
    <p:extLst>
      <p:ext uri="{BB962C8B-B14F-4D97-AF65-F5344CB8AC3E}">
        <p14:creationId xmlns:p14="http://schemas.microsoft.com/office/powerpoint/2010/main" val="398139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321733"/>
            <a:ext cx="10018713" cy="1752599"/>
          </a:xfrm>
        </p:spPr>
        <p:txBody>
          <a:bodyPr/>
          <a:lstStyle/>
          <a:p>
            <a:r>
              <a:rPr lang="en-US" dirty="0" smtClean="0"/>
              <a:t>What is happening with Formula Hybrid?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247899"/>
            <a:ext cx="10018713" cy="31242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Competing in both </a:t>
            </a:r>
            <a:r>
              <a:rPr lang="en-US" sz="2800" dirty="0" err="1" smtClean="0"/>
              <a:t>EcoCAR</a:t>
            </a:r>
            <a:r>
              <a:rPr lang="en-US" sz="2800" dirty="0" smtClean="0"/>
              <a:t> 3 and Formula Hybrid in 2014/2015</a:t>
            </a:r>
          </a:p>
          <a:p>
            <a:r>
              <a:rPr lang="en-US" sz="2800" dirty="0" smtClean="0"/>
              <a:t>Transition to </a:t>
            </a:r>
            <a:r>
              <a:rPr lang="en-US" sz="2800" dirty="0" err="1" smtClean="0"/>
              <a:t>EcoCAR</a:t>
            </a:r>
            <a:r>
              <a:rPr lang="en-US" sz="2800" dirty="0" smtClean="0"/>
              <a:t> 3 from 2015 to 2018 (4 years total)</a:t>
            </a:r>
          </a:p>
          <a:p>
            <a:r>
              <a:rPr lang="en-US" sz="2800" dirty="0" smtClean="0"/>
              <a:t>Use Formula Hybrid build this year to teach skills and concepts</a:t>
            </a:r>
          </a:p>
          <a:p>
            <a:r>
              <a:rPr lang="en-US" sz="2800" dirty="0" smtClean="0"/>
              <a:t>Knowledge transfer is a HUGE priority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981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997" y="-38100"/>
            <a:ext cx="10018713" cy="1296311"/>
          </a:xfrm>
        </p:spPr>
        <p:txBody>
          <a:bodyPr/>
          <a:lstStyle/>
          <a:p>
            <a:r>
              <a:rPr lang="en-US" dirty="0" smtClean="0"/>
              <a:t>What are we </a:t>
            </a:r>
            <a:r>
              <a:rPr lang="en-US" dirty="0"/>
              <a:t>g</a:t>
            </a:r>
            <a:r>
              <a:rPr lang="en-US" dirty="0" smtClean="0"/>
              <a:t>oing </a:t>
            </a: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b</a:t>
            </a:r>
            <a:r>
              <a:rPr lang="en-US" dirty="0" smtClean="0"/>
              <a:t>uild?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417" t="15278" r="6250" b="11389"/>
          <a:stretch/>
        </p:blipFill>
        <p:spPr>
          <a:xfrm>
            <a:off x="2225193" y="1117599"/>
            <a:ext cx="7985607" cy="52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997" y="-190497"/>
            <a:ext cx="10018713" cy="1296311"/>
          </a:xfrm>
        </p:spPr>
        <p:txBody>
          <a:bodyPr/>
          <a:lstStyle/>
          <a:p>
            <a:r>
              <a:rPr lang="en-US" dirty="0" smtClean="0"/>
              <a:t>What are we </a:t>
            </a:r>
            <a:r>
              <a:rPr lang="en-US" dirty="0"/>
              <a:t>g</a:t>
            </a:r>
            <a:r>
              <a:rPr lang="en-US" dirty="0" smtClean="0"/>
              <a:t>oing </a:t>
            </a: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b</a:t>
            </a:r>
            <a:r>
              <a:rPr lang="en-US" dirty="0" smtClean="0"/>
              <a:t>uild?</a:t>
            </a:r>
            <a:endParaRPr lang="en-US" dirty="0"/>
          </a:p>
        </p:txBody>
      </p:sp>
      <p:pic>
        <p:nvPicPr>
          <p:cNvPr id="3074" name="Picture 2" descr="http://media.caranddriver.com/images/14q1/581480/2014-chevrolet-camaro-z-28-photo-582597-s-1280x7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21376" r="18672" b="13129"/>
          <a:stretch/>
        </p:blipFill>
        <p:spPr bwMode="auto">
          <a:xfrm>
            <a:off x="2413000" y="1040628"/>
            <a:ext cx="8670910" cy="548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890082"/>
            <a:ext cx="8682501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90501"/>
            <a:ext cx="10018713" cy="825500"/>
          </a:xfrm>
        </p:spPr>
        <p:txBody>
          <a:bodyPr/>
          <a:lstStyle/>
          <a:p>
            <a:r>
              <a:rPr lang="en-US" dirty="0" smtClean="0"/>
              <a:t>What are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g</a:t>
            </a:r>
            <a:r>
              <a:rPr lang="en-US" dirty="0" smtClean="0"/>
              <a:t>oing </a:t>
            </a:r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b</a:t>
            </a:r>
            <a:r>
              <a:rPr lang="en-US" dirty="0" smtClean="0"/>
              <a:t>uild?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016001"/>
            <a:ext cx="10018713" cy="5562599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 smtClean="0"/>
              <a:t>Official Rules to be released on Sept. 16, 2014</a:t>
            </a:r>
          </a:p>
          <a:p>
            <a:endParaRPr lang="en-US" sz="1600" dirty="0"/>
          </a:p>
          <a:p>
            <a:r>
              <a:rPr lang="en-US" sz="3500" dirty="0" smtClean="0"/>
              <a:t>High Performance Hybrid </a:t>
            </a:r>
          </a:p>
          <a:p>
            <a:pPr lvl="1"/>
            <a:r>
              <a:rPr lang="en-US" sz="3000" dirty="0" smtClean="0"/>
              <a:t>Bordering on Track Car - LMP</a:t>
            </a:r>
          </a:p>
          <a:p>
            <a:pPr lvl="1"/>
            <a:r>
              <a:rPr lang="en-US" sz="3000" dirty="0" smtClean="0"/>
              <a:t>700-900 </a:t>
            </a:r>
            <a:r>
              <a:rPr lang="en-US" sz="3000" dirty="0" err="1" smtClean="0"/>
              <a:t>hp</a:t>
            </a:r>
            <a:r>
              <a:rPr lang="en-US" sz="3000" dirty="0" smtClean="0"/>
              <a:t> combined</a:t>
            </a:r>
          </a:p>
          <a:p>
            <a:pPr lvl="1"/>
            <a:r>
              <a:rPr lang="en-US" sz="3000" dirty="0" smtClean="0"/>
              <a:t>900-1100 Nm Torque (Lamborghini Gallardo – 510 Nm)</a:t>
            </a:r>
          </a:p>
          <a:p>
            <a:pPr lvl="1"/>
            <a:r>
              <a:rPr lang="en-US" sz="3000" dirty="0" smtClean="0"/>
              <a:t>Full Active Aero </a:t>
            </a:r>
          </a:p>
          <a:p>
            <a:pPr lvl="1"/>
            <a:r>
              <a:rPr lang="en-US" sz="3000" dirty="0" smtClean="0"/>
              <a:t>Carbon Fiber Body</a:t>
            </a:r>
          </a:p>
          <a:p>
            <a:pPr lvl="1"/>
            <a:r>
              <a:rPr lang="en-US" sz="3000" dirty="0" smtClean="0"/>
              <a:t>Data Acquisition System</a:t>
            </a:r>
          </a:p>
          <a:p>
            <a:pPr lvl="1"/>
            <a:r>
              <a:rPr lang="en-US" sz="3000" dirty="0" smtClean="0"/>
              <a:t>Pushrod Suspension</a:t>
            </a:r>
          </a:p>
          <a:p>
            <a:pPr lvl="1"/>
            <a:r>
              <a:rPr lang="en-US" sz="3000" dirty="0" smtClean="0"/>
              <a:t>Human Machine Interface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90501"/>
            <a:ext cx="10018713" cy="825500"/>
          </a:xfrm>
        </p:spPr>
        <p:txBody>
          <a:bodyPr/>
          <a:lstStyle/>
          <a:p>
            <a:r>
              <a:rPr lang="en-US" dirty="0" smtClean="0"/>
              <a:t>Who are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g</a:t>
            </a:r>
            <a:r>
              <a:rPr lang="en-US" dirty="0" smtClean="0"/>
              <a:t>oing to work </a:t>
            </a:r>
            <a:r>
              <a:rPr lang="en-US" dirty="0"/>
              <a:t>w</a:t>
            </a:r>
            <a:r>
              <a:rPr lang="en-US" dirty="0" smtClean="0"/>
              <a:t>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09" y="1027112"/>
            <a:ext cx="10018713" cy="92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/>
              <a:t>Katech</a:t>
            </a:r>
            <a:r>
              <a:rPr lang="en-US" sz="3600" b="1" dirty="0" smtClean="0"/>
              <a:t> Performance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931"/>
          <a:stretch/>
        </p:blipFill>
        <p:spPr>
          <a:xfrm>
            <a:off x="2654297" y="1674813"/>
            <a:ext cx="8607425" cy="45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6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90501"/>
            <a:ext cx="10018713" cy="825500"/>
          </a:xfrm>
        </p:spPr>
        <p:txBody>
          <a:bodyPr/>
          <a:lstStyle/>
          <a:p>
            <a:r>
              <a:rPr lang="en-US" dirty="0" smtClean="0"/>
              <a:t>Who are </a:t>
            </a:r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g</a:t>
            </a:r>
            <a:r>
              <a:rPr lang="en-US" dirty="0" smtClean="0"/>
              <a:t>oing to work </a:t>
            </a:r>
            <a:r>
              <a:rPr lang="en-US" dirty="0"/>
              <a:t>w</a:t>
            </a:r>
            <a:r>
              <a:rPr lang="en-US" dirty="0" smtClean="0"/>
              <a:t>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09" y="1027112"/>
            <a:ext cx="10018713" cy="92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Apex Composites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668" y="1716087"/>
            <a:ext cx="10069849" cy="42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9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1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9A1239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1357</TotalTime>
  <Words>511</Words>
  <Application>Microsoft Macintosh PowerPoint</Application>
  <PresentationFormat>Custom</PresentationFormat>
  <Paragraphs>85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Parallax</vt:lpstr>
      <vt:lpstr>PowerPoint Presentation</vt:lpstr>
      <vt:lpstr>EcoCAR 3 Information Session</vt:lpstr>
      <vt:lpstr>PowerPoint Presentation</vt:lpstr>
      <vt:lpstr>What is happening with Formula Hybrid?</vt:lpstr>
      <vt:lpstr>What are we going to build?</vt:lpstr>
      <vt:lpstr>What are we going to build?</vt:lpstr>
      <vt:lpstr>What are we going to build?</vt:lpstr>
      <vt:lpstr>Who are we going to work with?</vt:lpstr>
      <vt:lpstr>Who are we going to work with?</vt:lpstr>
      <vt:lpstr>Who are we going to work with?</vt:lpstr>
      <vt:lpstr>Who are we going to work with?</vt:lpstr>
      <vt:lpstr>PowerPoint Presentation</vt:lpstr>
      <vt:lpstr>Course Credit</vt:lpstr>
      <vt:lpstr>Potential Projects</vt:lpstr>
      <vt:lpstr>Phoenix Nights</vt:lpstr>
      <vt:lpstr>24 Hours of LeMONS</vt:lpstr>
      <vt:lpstr>PowerPoint Presentation</vt:lpstr>
      <vt:lpstr>Application Process</vt:lpstr>
      <vt:lpstr>PowerPoint Presentation</vt:lpstr>
      <vt:lpstr>Questions? 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Lanoue</dc:creator>
  <cp:lastModifiedBy>William Long</cp:lastModifiedBy>
  <cp:revision>138</cp:revision>
  <dcterms:created xsi:type="dcterms:W3CDTF">2013-03-13T17:49:08Z</dcterms:created>
  <dcterms:modified xsi:type="dcterms:W3CDTF">2014-09-11T15:49:45Z</dcterms:modified>
</cp:coreProperties>
</file>